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9"/>
  </p:notesMasterIdLst>
  <p:sldIdLst>
    <p:sldId id="256" r:id="rId2"/>
    <p:sldId id="257" r:id="rId3"/>
    <p:sldId id="480" r:id="rId4"/>
    <p:sldId id="258" r:id="rId5"/>
    <p:sldId id="335" r:id="rId6"/>
    <p:sldId id="427" r:id="rId7"/>
    <p:sldId id="435" r:id="rId8"/>
    <p:sldId id="428" r:id="rId9"/>
    <p:sldId id="426" r:id="rId10"/>
    <p:sldId id="429" r:id="rId11"/>
    <p:sldId id="434" r:id="rId12"/>
    <p:sldId id="436" r:id="rId13"/>
    <p:sldId id="477" r:id="rId14"/>
    <p:sldId id="432" r:id="rId15"/>
    <p:sldId id="324" r:id="rId16"/>
    <p:sldId id="325" r:id="rId17"/>
    <p:sldId id="326" r:id="rId18"/>
    <p:sldId id="433" r:id="rId19"/>
    <p:sldId id="394" r:id="rId20"/>
    <p:sldId id="438" r:id="rId21"/>
    <p:sldId id="439" r:id="rId22"/>
    <p:sldId id="470" r:id="rId23"/>
    <p:sldId id="468" r:id="rId24"/>
    <p:sldId id="469" r:id="rId25"/>
    <p:sldId id="440" r:id="rId26"/>
    <p:sldId id="476" r:id="rId27"/>
    <p:sldId id="481" r:id="rId28"/>
    <p:sldId id="467" r:id="rId29"/>
    <p:sldId id="471" r:id="rId30"/>
    <p:sldId id="443" r:id="rId31"/>
    <p:sldId id="444" r:id="rId32"/>
    <p:sldId id="445" r:id="rId33"/>
    <p:sldId id="446" r:id="rId34"/>
    <p:sldId id="447" r:id="rId35"/>
    <p:sldId id="448" r:id="rId36"/>
    <p:sldId id="482" r:id="rId37"/>
    <p:sldId id="458" r:id="rId38"/>
    <p:sldId id="483" r:id="rId39"/>
    <p:sldId id="459" r:id="rId40"/>
    <p:sldId id="449" r:id="rId41"/>
    <p:sldId id="451" r:id="rId42"/>
    <p:sldId id="454" r:id="rId43"/>
    <p:sldId id="456" r:id="rId44"/>
    <p:sldId id="465" r:id="rId45"/>
    <p:sldId id="472" r:id="rId46"/>
    <p:sldId id="453" r:id="rId47"/>
    <p:sldId id="452" r:id="rId48"/>
    <p:sldId id="484" r:id="rId49"/>
    <p:sldId id="460" r:id="rId50"/>
    <p:sldId id="271" r:id="rId51"/>
    <p:sldId id="274" r:id="rId52"/>
    <p:sldId id="421" r:id="rId53"/>
    <p:sldId id="485" r:id="rId54"/>
    <p:sldId id="276" r:id="rId55"/>
    <p:sldId id="420" r:id="rId56"/>
    <p:sldId id="356" r:id="rId57"/>
    <p:sldId id="357" r:id="rId58"/>
    <p:sldId id="463" r:id="rId59"/>
    <p:sldId id="422" r:id="rId60"/>
    <p:sldId id="486" r:id="rId61"/>
    <p:sldId id="361" r:id="rId62"/>
    <p:sldId id="462" r:id="rId63"/>
    <p:sldId id="464" r:id="rId64"/>
    <p:sldId id="466" r:id="rId65"/>
    <p:sldId id="396" r:id="rId66"/>
    <p:sldId id="363" r:id="rId67"/>
    <p:sldId id="364" r:id="rId68"/>
    <p:sldId id="365" r:id="rId69"/>
    <p:sldId id="397" r:id="rId70"/>
    <p:sldId id="366" r:id="rId71"/>
    <p:sldId id="391" r:id="rId72"/>
    <p:sldId id="388" r:id="rId73"/>
    <p:sldId id="390" r:id="rId74"/>
    <p:sldId id="368" r:id="rId75"/>
    <p:sldId id="473" r:id="rId76"/>
    <p:sldId id="393" r:id="rId77"/>
    <p:sldId id="478" r:id="rId78"/>
    <p:sldId id="369" r:id="rId79"/>
    <p:sldId id="370" r:id="rId80"/>
    <p:sldId id="371" r:id="rId81"/>
    <p:sldId id="400" r:id="rId82"/>
    <p:sldId id="479" r:id="rId83"/>
    <p:sldId id="373" r:id="rId84"/>
    <p:sldId id="414" r:id="rId85"/>
    <p:sldId id="374" r:id="rId86"/>
    <p:sldId id="474" r:id="rId87"/>
    <p:sldId id="475" r:id="rId88"/>
    <p:sldId id="382" r:id="rId89"/>
    <p:sldId id="381" r:id="rId90"/>
    <p:sldId id="383" r:id="rId91"/>
    <p:sldId id="384" r:id="rId92"/>
    <p:sldId id="385" r:id="rId93"/>
    <p:sldId id="386" r:id="rId94"/>
    <p:sldId id="387" r:id="rId95"/>
    <p:sldId id="487" r:id="rId96"/>
    <p:sldId id="600" r:id="rId97"/>
    <p:sldId id="540" r:id="rId98"/>
    <p:sldId id="741" r:id="rId99"/>
    <p:sldId id="742" r:id="rId100"/>
    <p:sldId id="743" r:id="rId101"/>
    <p:sldId id="602" r:id="rId102"/>
    <p:sldId id="603" r:id="rId103"/>
    <p:sldId id="666" r:id="rId104"/>
    <p:sldId id="667" r:id="rId105"/>
    <p:sldId id="604" r:id="rId106"/>
    <p:sldId id="668" r:id="rId107"/>
    <p:sldId id="693" r:id="rId108"/>
    <p:sldId id="694" r:id="rId109"/>
    <p:sldId id="669" r:id="rId110"/>
    <p:sldId id="745" r:id="rId111"/>
    <p:sldId id="748" r:id="rId112"/>
    <p:sldId id="746" r:id="rId113"/>
    <p:sldId id="747" r:id="rId114"/>
    <p:sldId id="744" r:id="rId115"/>
    <p:sldId id="749" r:id="rId116"/>
    <p:sldId id="614" r:id="rId117"/>
    <p:sldId id="671" r:id="rId118"/>
    <p:sldId id="688" r:id="rId119"/>
    <p:sldId id="689" r:id="rId120"/>
    <p:sldId id="691" r:id="rId121"/>
    <p:sldId id="672" r:id="rId122"/>
    <p:sldId id="673" r:id="rId123"/>
    <p:sldId id="674" r:id="rId124"/>
    <p:sldId id="675" r:id="rId125"/>
    <p:sldId id="676" r:id="rId126"/>
    <p:sldId id="692" r:id="rId127"/>
    <p:sldId id="677" r:id="rId128"/>
    <p:sldId id="678" r:id="rId129"/>
    <p:sldId id="679" r:id="rId130"/>
    <p:sldId id="680" r:id="rId131"/>
    <p:sldId id="681" r:id="rId132"/>
    <p:sldId id="682" r:id="rId133"/>
    <p:sldId id="683" r:id="rId134"/>
    <p:sldId id="684" r:id="rId135"/>
    <p:sldId id="685" r:id="rId136"/>
    <p:sldId id="686" r:id="rId137"/>
    <p:sldId id="687" r:id="rId138"/>
    <p:sldId id="615" r:id="rId139"/>
    <p:sldId id="616" r:id="rId140"/>
    <p:sldId id="617" r:id="rId141"/>
    <p:sldId id="695" r:id="rId142"/>
    <p:sldId id="618" r:id="rId143"/>
    <p:sldId id="619" r:id="rId144"/>
    <p:sldId id="620" r:id="rId145"/>
    <p:sldId id="621" r:id="rId146"/>
    <p:sldId id="622" r:id="rId147"/>
    <p:sldId id="623" r:id="rId148"/>
    <p:sldId id="626" r:id="rId149"/>
    <p:sldId id="627" r:id="rId150"/>
    <p:sldId id="628" r:id="rId151"/>
    <p:sldId id="629" r:id="rId152"/>
    <p:sldId id="630" r:id="rId153"/>
    <p:sldId id="631" r:id="rId154"/>
    <p:sldId id="632" r:id="rId155"/>
    <p:sldId id="633" r:id="rId156"/>
    <p:sldId id="634" r:id="rId157"/>
    <p:sldId id="635" r:id="rId158"/>
    <p:sldId id="636" r:id="rId159"/>
    <p:sldId id="637" r:id="rId160"/>
    <p:sldId id="638" r:id="rId161"/>
    <p:sldId id="639" r:id="rId162"/>
    <p:sldId id="640" r:id="rId163"/>
    <p:sldId id="729" r:id="rId164"/>
    <p:sldId id="730" r:id="rId165"/>
    <p:sldId id="731" r:id="rId166"/>
    <p:sldId id="732" r:id="rId167"/>
    <p:sldId id="733" r:id="rId168"/>
    <p:sldId id="734" r:id="rId169"/>
    <p:sldId id="698" r:id="rId170"/>
    <p:sldId id="735" r:id="rId171"/>
    <p:sldId id="699" r:id="rId172"/>
    <p:sldId id="700" r:id="rId173"/>
    <p:sldId id="701" r:id="rId174"/>
    <p:sldId id="702" r:id="rId175"/>
    <p:sldId id="736" r:id="rId176"/>
    <p:sldId id="703" r:id="rId177"/>
    <p:sldId id="704" r:id="rId178"/>
    <p:sldId id="705" r:id="rId179"/>
    <p:sldId id="737" r:id="rId180"/>
    <p:sldId id="706" r:id="rId181"/>
    <p:sldId id="707" r:id="rId182"/>
    <p:sldId id="708" r:id="rId183"/>
    <p:sldId id="709" r:id="rId184"/>
    <p:sldId id="710" r:id="rId185"/>
    <p:sldId id="711" r:id="rId186"/>
    <p:sldId id="712" r:id="rId187"/>
    <p:sldId id="738" r:id="rId188"/>
    <p:sldId id="713" r:id="rId189"/>
    <p:sldId id="714" r:id="rId190"/>
    <p:sldId id="715" r:id="rId191"/>
    <p:sldId id="716" r:id="rId192"/>
    <p:sldId id="717" r:id="rId193"/>
    <p:sldId id="718" r:id="rId194"/>
    <p:sldId id="719" r:id="rId195"/>
    <p:sldId id="720" r:id="rId196"/>
    <p:sldId id="739" r:id="rId197"/>
    <p:sldId id="721" r:id="rId198"/>
    <p:sldId id="722" r:id="rId199"/>
    <p:sldId id="723" r:id="rId200"/>
    <p:sldId id="724" r:id="rId201"/>
    <p:sldId id="725" r:id="rId202"/>
    <p:sldId id="740" r:id="rId203"/>
    <p:sldId id="726" r:id="rId204"/>
    <p:sldId id="727" r:id="rId205"/>
    <p:sldId id="728" r:id="rId206"/>
    <p:sldId id="665" r:id="rId207"/>
    <p:sldId id="580" r:id="rId208"/>
    <p:sldId id="579" r:id="rId209"/>
    <p:sldId id="517" r:id="rId210"/>
    <p:sldId id="518" r:id="rId211"/>
    <p:sldId id="519" r:id="rId212"/>
    <p:sldId id="520" r:id="rId213"/>
    <p:sldId id="593" r:id="rId214"/>
    <p:sldId id="583" r:id="rId215"/>
    <p:sldId id="581" r:id="rId216"/>
    <p:sldId id="585" r:id="rId217"/>
    <p:sldId id="584" r:id="rId218"/>
    <p:sldId id="587" r:id="rId219"/>
    <p:sldId id="586" r:id="rId220"/>
    <p:sldId id="582" r:id="rId221"/>
    <p:sldId id="750" r:id="rId222"/>
    <p:sldId id="751" r:id="rId223"/>
    <p:sldId id="752" r:id="rId224"/>
    <p:sldId id="753" r:id="rId225"/>
    <p:sldId id="754" r:id="rId226"/>
    <p:sldId id="755" r:id="rId227"/>
    <p:sldId id="625" r:id="rId228"/>
    <p:sldId id="756" r:id="rId229"/>
    <p:sldId id="757" r:id="rId230"/>
    <p:sldId id="758" r:id="rId231"/>
    <p:sldId id="656" r:id="rId232"/>
    <p:sldId id="657" r:id="rId233"/>
    <p:sldId id="658" r:id="rId234"/>
    <p:sldId id="659" r:id="rId235"/>
    <p:sldId id="660" r:id="rId236"/>
    <p:sldId id="661" r:id="rId237"/>
    <p:sldId id="662" r:id="rId238"/>
    <p:sldId id="663" r:id="rId239"/>
    <p:sldId id="664" r:id="rId240"/>
    <p:sldId id="759" r:id="rId241"/>
    <p:sldId id="760" r:id="rId242"/>
    <p:sldId id="761" r:id="rId243"/>
    <p:sldId id="762" r:id="rId244"/>
    <p:sldId id="763" r:id="rId245"/>
    <p:sldId id="670" r:id="rId246"/>
    <p:sldId id="764" r:id="rId247"/>
    <p:sldId id="765" r:id="rId248"/>
    <p:sldId id="766" r:id="rId249"/>
    <p:sldId id="767" r:id="rId250"/>
    <p:sldId id="768" r:id="rId251"/>
    <p:sldId id="769" r:id="rId252"/>
    <p:sldId id="770" r:id="rId253"/>
    <p:sldId id="771" r:id="rId254"/>
    <p:sldId id="772" r:id="rId255"/>
    <p:sldId id="773" r:id="rId256"/>
    <p:sldId id="774" r:id="rId257"/>
    <p:sldId id="775" r:id="rId258"/>
    <p:sldId id="776" r:id="rId259"/>
    <p:sldId id="777" r:id="rId260"/>
    <p:sldId id="778" r:id="rId261"/>
    <p:sldId id="779" r:id="rId262"/>
    <p:sldId id="696" r:id="rId263"/>
    <p:sldId id="780" r:id="rId264"/>
    <p:sldId id="781" r:id="rId265"/>
    <p:sldId id="782" r:id="rId266"/>
    <p:sldId id="783" r:id="rId267"/>
    <p:sldId id="784" r:id="rId268"/>
    <p:sldId id="785" r:id="rId269"/>
    <p:sldId id="786" r:id="rId270"/>
    <p:sldId id="787" r:id="rId271"/>
    <p:sldId id="788" r:id="rId272"/>
    <p:sldId id="789" r:id="rId273"/>
    <p:sldId id="790" r:id="rId274"/>
    <p:sldId id="791" r:id="rId275"/>
    <p:sldId id="611" r:id="rId276"/>
    <p:sldId id="792" r:id="rId277"/>
    <p:sldId id="793" r:id="rId278"/>
    <p:sldId id="794" r:id="rId279"/>
    <p:sldId id="795" r:id="rId280"/>
    <p:sldId id="796" r:id="rId281"/>
    <p:sldId id="797" r:id="rId282"/>
    <p:sldId id="798" r:id="rId283"/>
    <p:sldId id="799" r:id="rId284"/>
    <p:sldId id="641" r:id="rId285"/>
    <p:sldId id="642" r:id="rId286"/>
    <p:sldId id="643" r:id="rId287"/>
    <p:sldId id="644" r:id="rId288"/>
    <p:sldId id="645" r:id="rId289"/>
    <p:sldId id="646" r:id="rId290"/>
    <p:sldId id="647" r:id="rId291"/>
    <p:sldId id="648" r:id="rId292"/>
    <p:sldId id="649" r:id="rId293"/>
    <p:sldId id="650" r:id="rId294"/>
    <p:sldId id="651" r:id="rId295"/>
    <p:sldId id="652" r:id="rId296"/>
    <p:sldId id="653" r:id="rId297"/>
    <p:sldId id="654" r:id="rId298"/>
    <p:sldId id="800" r:id="rId299"/>
    <p:sldId id="349" r:id="rId300"/>
    <p:sldId id="336" r:id="rId301"/>
    <p:sldId id="284" r:id="rId302"/>
    <p:sldId id="345" r:id="rId303"/>
    <p:sldId id="285" r:id="rId304"/>
    <p:sldId id="342" r:id="rId305"/>
    <p:sldId id="286" r:id="rId306"/>
    <p:sldId id="288" r:id="rId307"/>
    <p:sldId id="290" r:id="rId308"/>
    <p:sldId id="351" r:id="rId309"/>
    <p:sldId id="346" r:id="rId310"/>
    <p:sldId id="291" r:id="rId311"/>
    <p:sldId id="292" r:id="rId312"/>
    <p:sldId id="293" r:id="rId313"/>
    <p:sldId id="295" r:id="rId314"/>
    <p:sldId id="296" r:id="rId315"/>
    <p:sldId id="298" r:id="rId316"/>
    <p:sldId id="299" r:id="rId317"/>
    <p:sldId id="300" r:id="rId318"/>
    <p:sldId id="327" r:id="rId319"/>
    <p:sldId id="301" r:id="rId320"/>
    <p:sldId id="302" r:id="rId321"/>
    <p:sldId id="352" r:id="rId322"/>
    <p:sldId id="348" r:id="rId323"/>
    <p:sldId id="303" r:id="rId324"/>
    <p:sldId id="305" r:id="rId325"/>
    <p:sldId id="306" r:id="rId326"/>
    <p:sldId id="308" r:id="rId327"/>
    <p:sldId id="309" r:id="rId328"/>
    <p:sldId id="304" r:id="rId329"/>
    <p:sldId id="311" r:id="rId330"/>
    <p:sldId id="350" r:id="rId331"/>
    <p:sldId id="312" r:id="rId332"/>
    <p:sldId id="353" r:id="rId333"/>
    <p:sldId id="801" r:id="rId334"/>
    <p:sldId id="802" r:id="rId335"/>
    <p:sldId id="803" r:id="rId336"/>
    <p:sldId id="804" r:id="rId337"/>
    <p:sldId id="805" r:id="rId338"/>
    <p:sldId id="806" r:id="rId339"/>
    <p:sldId id="490" r:id="rId340"/>
    <p:sldId id="491" r:id="rId341"/>
    <p:sldId id="492" r:id="rId342"/>
    <p:sldId id="310" r:id="rId343"/>
    <p:sldId id="807" r:id="rId344"/>
    <p:sldId id="407" r:id="rId345"/>
    <p:sldId id="808" r:id="rId346"/>
    <p:sldId id="809" r:id="rId347"/>
    <p:sldId id="810" r:id="rId348"/>
    <p:sldId id="811" r:id="rId349"/>
    <p:sldId id="812" r:id="rId350"/>
    <p:sldId id="813" r:id="rId351"/>
    <p:sldId id="814" r:id="rId352"/>
    <p:sldId id="496" r:id="rId353"/>
    <p:sldId id="497" r:id="rId354"/>
    <p:sldId id="498" r:id="rId355"/>
    <p:sldId id="493" r:id="rId356"/>
    <p:sldId id="494" r:id="rId357"/>
    <p:sldId id="815" r:id="rId358"/>
    <p:sldId id="495" r:id="rId359"/>
    <p:sldId id="816" r:id="rId360"/>
    <p:sldId id="817" r:id="rId361"/>
    <p:sldId id="818" r:id="rId362"/>
    <p:sldId id="819" r:id="rId363"/>
    <p:sldId id="423" r:id="rId364"/>
    <p:sldId id="424" r:id="rId365"/>
    <p:sldId id="820" r:id="rId366"/>
    <p:sldId id="425" r:id="rId367"/>
    <p:sldId id="499" r:id="rId368"/>
    <p:sldId id="354" r:id="rId369"/>
    <p:sldId id="339" r:id="rId370"/>
    <p:sldId id="821" r:id="rId371"/>
    <p:sldId id="822" r:id="rId372"/>
    <p:sldId id="823" r:id="rId373"/>
    <p:sldId id="824" r:id="rId374"/>
    <p:sldId id="488" r:id="rId375"/>
    <p:sldId id="281" r:id="rId376"/>
    <p:sldId id="282" r:id="rId377"/>
    <p:sldId id="283" r:id="rId378"/>
    <p:sldId id="825" r:id="rId379"/>
    <p:sldId id="826" r:id="rId380"/>
    <p:sldId id="827" r:id="rId381"/>
    <p:sldId id="828" r:id="rId382"/>
    <p:sldId id="829" r:id="rId383"/>
    <p:sldId id="287" r:id="rId384"/>
    <p:sldId id="830" r:id="rId385"/>
    <p:sldId id="831" r:id="rId386"/>
    <p:sldId id="832" r:id="rId387"/>
    <p:sldId id="833" r:id="rId388"/>
    <p:sldId id="340" r:id="rId389"/>
    <p:sldId id="834" r:id="rId390"/>
    <p:sldId id="263" r:id="rId391"/>
    <p:sldId id="415" r:id="rId392"/>
    <p:sldId id="416" r:id="rId393"/>
    <p:sldId id="835" r:id="rId394"/>
    <p:sldId id="489" r:id="rId395"/>
    <p:sldId id="836" r:id="rId396"/>
    <p:sldId id="837" r:id="rId397"/>
    <p:sldId id="838" r:id="rId398"/>
    <p:sldId id="839" r:id="rId399"/>
    <p:sldId id="840" r:id="rId400"/>
    <p:sldId id="854" r:id="rId401"/>
    <p:sldId id="855" r:id="rId402"/>
    <p:sldId id="856" r:id="rId403"/>
    <p:sldId id="857" r:id="rId404"/>
    <p:sldId id="858" r:id="rId405"/>
    <p:sldId id="859" r:id="rId406"/>
    <p:sldId id="860" r:id="rId407"/>
    <p:sldId id="861" r:id="rId408"/>
    <p:sldId id="862" r:id="rId409"/>
    <p:sldId id="863" r:id="rId410"/>
    <p:sldId id="864" r:id="rId411"/>
    <p:sldId id="865" r:id="rId412"/>
    <p:sldId id="866" r:id="rId413"/>
    <p:sldId id="867" r:id="rId414"/>
    <p:sldId id="846" r:id="rId415"/>
    <p:sldId id="868" r:id="rId416"/>
    <p:sldId id="869" r:id="rId417"/>
    <p:sldId id="430" r:id="rId418"/>
    <p:sldId id="870" r:id="rId419"/>
    <p:sldId id="871" r:id="rId420"/>
    <p:sldId id="872" r:id="rId421"/>
    <p:sldId id="873" r:id="rId422"/>
    <p:sldId id="850" r:id="rId423"/>
    <p:sldId id="874" r:id="rId424"/>
    <p:sldId id="847" r:id="rId425"/>
    <p:sldId id="875" r:id="rId426"/>
    <p:sldId id="876" r:id="rId427"/>
    <p:sldId id="877" r:id="rId428"/>
    <p:sldId id="878" r:id="rId429"/>
    <p:sldId id="879" r:id="rId430"/>
    <p:sldId id="880" r:id="rId431"/>
    <p:sldId id="881" r:id="rId432"/>
    <p:sldId id="882" r:id="rId433"/>
    <p:sldId id="883" r:id="rId434"/>
    <p:sldId id="884" r:id="rId435"/>
    <p:sldId id="885" r:id="rId436"/>
    <p:sldId id="886" r:id="rId437"/>
    <p:sldId id="887" r:id="rId438"/>
    <p:sldId id="888" r:id="rId439"/>
    <p:sldId id="889" r:id="rId440"/>
    <p:sldId id="890" r:id="rId441"/>
    <p:sldId id="891" r:id="rId442"/>
    <p:sldId id="892" r:id="rId443"/>
    <p:sldId id="851" r:id="rId444"/>
    <p:sldId id="852" r:id="rId445"/>
    <p:sldId id="853" r:id="rId446"/>
    <p:sldId id="849" r:id="rId447"/>
    <p:sldId id="848" r:id="rId4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77300"/>
  </p:normalViewPr>
  <p:slideViewPr>
    <p:cSldViewPr snapToGrid="0" snapToObjects="1">
      <p:cViewPr varScale="1">
        <p:scale>
          <a:sx n="87" d="100"/>
          <a:sy n="87" d="100"/>
        </p:scale>
        <p:origin x="14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notesMaster" Target="notesMasters/notesMaster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27A35-301E-444E-AA29-BFD26BCE42E4}" type="datetimeFigureOut">
              <a:rPr lang="en-US" smtClean="0"/>
              <a:t>3/23/21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07046-4897-2F45-8AC6-0571A1F313FC}" type="slidenum">
              <a:rPr lang="en-US" smtClean="0"/>
              <a:t>‹#›</a:t>
            </a:fld>
            <a:endParaRPr lang="en-US"/>
          </a:p>
        </p:txBody>
      </p:sp>
    </p:spTree>
    <p:extLst>
      <p:ext uri="{BB962C8B-B14F-4D97-AF65-F5344CB8AC3E}">
        <p14:creationId xmlns:p14="http://schemas.microsoft.com/office/powerpoint/2010/main" val="4250165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www.risk.net/definition/leverage-ratio" TargetMode="External"/><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bis.org/publ/bppdf/bispap30d.pdf"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mailto:simingtian@ust.h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4012"/>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a:t>
            </a:fld>
            <a:endParaRPr lang="en-US" altLang="zh-TW"/>
          </a:p>
        </p:txBody>
      </p:sp>
    </p:spTree>
    <p:extLst>
      <p:ext uri="{BB962C8B-B14F-4D97-AF65-F5344CB8AC3E}">
        <p14:creationId xmlns:p14="http://schemas.microsoft.com/office/powerpoint/2010/main" val="3555082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27</a:t>
            </a:fld>
            <a:endParaRPr lang="en-US" altLang="zh-TW"/>
          </a:p>
        </p:txBody>
      </p:sp>
    </p:spTree>
    <p:extLst>
      <p:ext uri="{BB962C8B-B14F-4D97-AF65-F5344CB8AC3E}">
        <p14:creationId xmlns:p14="http://schemas.microsoft.com/office/powerpoint/2010/main" val="34275372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57700" name="Slide Number Placeholder 3"/>
          <p:cNvSpPr>
            <a:spLocks noGrp="1"/>
          </p:cNvSpPr>
          <p:nvPr>
            <p:ph type="sldNum" sz="quarter" idx="5"/>
          </p:nvPr>
        </p:nvSpPr>
        <p:spPr>
          <a:noFill/>
        </p:spPr>
        <p:txBody>
          <a:bodyPr/>
          <a:lstStyle/>
          <a:p>
            <a:fld id="{92009FE8-BA5E-42FC-9F4F-D4FB93B181F7}" type="slidenum">
              <a:rPr lang="en-US" altLang="zh-TW"/>
              <a:pPr/>
              <a:t>155</a:t>
            </a:fld>
            <a:endParaRPr lang="en-US" altLang="zh-TW"/>
          </a:p>
        </p:txBody>
      </p:sp>
    </p:spTree>
    <p:extLst>
      <p:ext uri="{BB962C8B-B14F-4D97-AF65-F5344CB8AC3E}">
        <p14:creationId xmlns:p14="http://schemas.microsoft.com/office/powerpoint/2010/main" val="40521692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59748" name="Slide Number Placeholder 3"/>
          <p:cNvSpPr>
            <a:spLocks noGrp="1"/>
          </p:cNvSpPr>
          <p:nvPr>
            <p:ph type="sldNum" sz="quarter" idx="5"/>
          </p:nvPr>
        </p:nvSpPr>
        <p:spPr>
          <a:noFill/>
        </p:spPr>
        <p:txBody>
          <a:bodyPr/>
          <a:lstStyle/>
          <a:p>
            <a:fld id="{A6E3B2FA-EF34-4A22-8685-C0445DBCB0EA}" type="slidenum">
              <a:rPr lang="en-US" altLang="zh-TW"/>
              <a:pPr/>
              <a:t>156</a:t>
            </a:fld>
            <a:endParaRPr lang="en-US" altLang="zh-TW"/>
          </a:p>
        </p:txBody>
      </p:sp>
    </p:spTree>
    <p:extLst>
      <p:ext uri="{BB962C8B-B14F-4D97-AF65-F5344CB8AC3E}">
        <p14:creationId xmlns:p14="http://schemas.microsoft.com/office/powerpoint/2010/main" val="12546150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61796" name="Slide Number Placeholder 3"/>
          <p:cNvSpPr>
            <a:spLocks noGrp="1"/>
          </p:cNvSpPr>
          <p:nvPr>
            <p:ph type="sldNum" sz="quarter" idx="5"/>
          </p:nvPr>
        </p:nvSpPr>
        <p:spPr>
          <a:noFill/>
        </p:spPr>
        <p:txBody>
          <a:bodyPr/>
          <a:lstStyle/>
          <a:p>
            <a:fld id="{A142BA01-6969-46AA-8240-B2E59E34D05B}" type="slidenum">
              <a:rPr lang="en-US" altLang="zh-TW"/>
              <a:pPr/>
              <a:t>157</a:t>
            </a:fld>
            <a:endParaRPr lang="en-US" altLang="zh-TW"/>
          </a:p>
        </p:txBody>
      </p:sp>
    </p:spTree>
    <p:extLst>
      <p:ext uri="{BB962C8B-B14F-4D97-AF65-F5344CB8AC3E}">
        <p14:creationId xmlns:p14="http://schemas.microsoft.com/office/powerpoint/2010/main" val="8843440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63844" name="Slide Number Placeholder 3"/>
          <p:cNvSpPr>
            <a:spLocks noGrp="1"/>
          </p:cNvSpPr>
          <p:nvPr>
            <p:ph type="sldNum" sz="quarter" idx="5"/>
          </p:nvPr>
        </p:nvSpPr>
        <p:spPr>
          <a:noFill/>
        </p:spPr>
        <p:txBody>
          <a:bodyPr/>
          <a:lstStyle/>
          <a:p>
            <a:fld id="{F3A59161-1B87-4002-8190-8EA7AC86BAFD}" type="slidenum">
              <a:rPr lang="en-US" altLang="zh-TW"/>
              <a:pPr/>
              <a:t>159</a:t>
            </a:fld>
            <a:endParaRPr lang="en-US" altLang="zh-TW"/>
          </a:p>
        </p:txBody>
      </p:sp>
    </p:spTree>
    <p:extLst>
      <p:ext uri="{BB962C8B-B14F-4D97-AF65-F5344CB8AC3E}">
        <p14:creationId xmlns:p14="http://schemas.microsoft.com/office/powerpoint/2010/main" val="9513592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65892" name="Slide Number Placeholder 3"/>
          <p:cNvSpPr>
            <a:spLocks noGrp="1"/>
          </p:cNvSpPr>
          <p:nvPr>
            <p:ph type="sldNum" sz="quarter" idx="5"/>
          </p:nvPr>
        </p:nvSpPr>
        <p:spPr>
          <a:noFill/>
        </p:spPr>
        <p:txBody>
          <a:bodyPr/>
          <a:lstStyle/>
          <a:p>
            <a:fld id="{223011D9-B0A5-408B-957F-81F5700391CB}" type="slidenum">
              <a:rPr lang="en-US" altLang="zh-TW"/>
              <a:pPr/>
              <a:t>160</a:t>
            </a:fld>
            <a:endParaRPr lang="en-US" altLang="zh-TW"/>
          </a:p>
        </p:txBody>
      </p:sp>
    </p:spTree>
    <p:extLst>
      <p:ext uri="{BB962C8B-B14F-4D97-AF65-F5344CB8AC3E}">
        <p14:creationId xmlns:p14="http://schemas.microsoft.com/office/powerpoint/2010/main" val="40335490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67940" name="Slide Number Placeholder 3"/>
          <p:cNvSpPr>
            <a:spLocks noGrp="1"/>
          </p:cNvSpPr>
          <p:nvPr>
            <p:ph type="sldNum" sz="quarter" idx="5"/>
          </p:nvPr>
        </p:nvSpPr>
        <p:spPr>
          <a:noFill/>
        </p:spPr>
        <p:txBody>
          <a:bodyPr/>
          <a:lstStyle/>
          <a:p>
            <a:fld id="{DEBB6990-B44A-4519-9924-169C68824171}" type="slidenum">
              <a:rPr lang="en-US" altLang="zh-TW"/>
              <a:pPr/>
              <a:t>161</a:t>
            </a:fld>
            <a:endParaRPr lang="en-US" altLang="zh-TW"/>
          </a:p>
        </p:txBody>
      </p:sp>
    </p:spTree>
    <p:extLst>
      <p:ext uri="{BB962C8B-B14F-4D97-AF65-F5344CB8AC3E}">
        <p14:creationId xmlns:p14="http://schemas.microsoft.com/office/powerpoint/2010/main" val="12302603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24580" name="Slide Number Placeholder 3"/>
          <p:cNvSpPr>
            <a:spLocks noGrp="1"/>
          </p:cNvSpPr>
          <p:nvPr>
            <p:ph type="sldNum" sz="quarter" idx="5"/>
          </p:nvPr>
        </p:nvSpPr>
        <p:spPr>
          <a:noFill/>
        </p:spPr>
        <p:txBody>
          <a:bodyPr/>
          <a:lstStyle/>
          <a:p>
            <a:fld id="{471F4BBB-3C30-46DB-B83A-33A6D86D7C79}" type="slidenum">
              <a:rPr lang="en-US" altLang="zh-TW"/>
              <a:pPr/>
              <a:t>163</a:t>
            </a:fld>
            <a:endParaRPr lang="en-US" altLang="zh-TW"/>
          </a:p>
        </p:txBody>
      </p:sp>
    </p:spTree>
    <p:extLst>
      <p:ext uri="{BB962C8B-B14F-4D97-AF65-F5344CB8AC3E}">
        <p14:creationId xmlns:p14="http://schemas.microsoft.com/office/powerpoint/2010/main" val="31373688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28676" name="Slide Number Placeholder 3"/>
          <p:cNvSpPr>
            <a:spLocks noGrp="1"/>
          </p:cNvSpPr>
          <p:nvPr>
            <p:ph type="sldNum" sz="quarter" idx="5"/>
          </p:nvPr>
        </p:nvSpPr>
        <p:spPr>
          <a:noFill/>
        </p:spPr>
        <p:txBody>
          <a:bodyPr/>
          <a:lstStyle/>
          <a:p>
            <a:fld id="{7798BED0-09C8-4C89-BD84-ABA92D468D11}" type="slidenum">
              <a:rPr lang="en-US" altLang="zh-TW"/>
              <a:pPr/>
              <a:t>164</a:t>
            </a:fld>
            <a:endParaRPr lang="en-US" altLang="zh-TW"/>
          </a:p>
        </p:txBody>
      </p:sp>
    </p:spTree>
    <p:extLst>
      <p:ext uri="{BB962C8B-B14F-4D97-AF65-F5344CB8AC3E}">
        <p14:creationId xmlns:p14="http://schemas.microsoft.com/office/powerpoint/2010/main" val="283005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30724" name="Slide Number Placeholder 3"/>
          <p:cNvSpPr>
            <a:spLocks noGrp="1"/>
          </p:cNvSpPr>
          <p:nvPr>
            <p:ph type="sldNum" sz="quarter" idx="5"/>
          </p:nvPr>
        </p:nvSpPr>
        <p:spPr>
          <a:noFill/>
        </p:spPr>
        <p:txBody>
          <a:bodyPr/>
          <a:lstStyle/>
          <a:p>
            <a:fld id="{5BD21EB0-2780-421D-889F-1CAA3ED8CF85}" type="slidenum">
              <a:rPr lang="en-US" altLang="zh-TW"/>
              <a:pPr/>
              <a:t>165</a:t>
            </a:fld>
            <a:endParaRPr lang="en-US" altLang="zh-TW"/>
          </a:p>
        </p:txBody>
      </p:sp>
    </p:spTree>
    <p:extLst>
      <p:ext uri="{BB962C8B-B14F-4D97-AF65-F5344CB8AC3E}">
        <p14:creationId xmlns:p14="http://schemas.microsoft.com/office/powerpoint/2010/main" val="41997894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32772" name="Slide Number Placeholder 3"/>
          <p:cNvSpPr>
            <a:spLocks noGrp="1"/>
          </p:cNvSpPr>
          <p:nvPr>
            <p:ph type="sldNum" sz="quarter" idx="5"/>
          </p:nvPr>
        </p:nvSpPr>
        <p:spPr>
          <a:noFill/>
        </p:spPr>
        <p:txBody>
          <a:bodyPr/>
          <a:lstStyle/>
          <a:p>
            <a:fld id="{87DC79D9-C696-4F7A-9D26-9051F1ACA6FD}" type="slidenum">
              <a:rPr lang="en-US" altLang="zh-TW"/>
              <a:pPr/>
              <a:t>166</a:t>
            </a:fld>
            <a:endParaRPr lang="en-US" altLang="zh-TW"/>
          </a:p>
        </p:txBody>
      </p:sp>
    </p:spTree>
    <p:extLst>
      <p:ext uri="{BB962C8B-B14F-4D97-AF65-F5344CB8AC3E}">
        <p14:creationId xmlns:p14="http://schemas.microsoft.com/office/powerpoint/2010/main" val="229985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zh-TW" altLang="zh-TW"/>
          </a:p>
        </p:txBody>
      </p:sp>
      <p:sp>
        <p:nvSpPr>
          <p:cNvPr id="32772" name="Slide Number Placeholder 3"/>
          <p:cNvSpPr>
            <a:spLocks noGrp="1"/>
          </p:cNvSpPr>
          <p:nvPr>
            <p:ph type="sldNum" sz="quarter" idx="5"/>
          </p:nvPr>
        </p:nvSpPr>
        <p:spPr>
          <a:noFill/>
        </p:spPr>
        <p:txBody>
          <a:bodyPr/>
          <a:lstStyle/>
          <a:p>
            <a:fld id="{5DFB80C8-C468-4385-A58F-2CCF66461D9F}" type="slidenum">
              <a:rPr lang="en-US" altLang="zh-TW"/>
              <a:pPr/>
              <a:t>31</a:t>
            </a:fld>
            <a:endParaRPr lang="en-US" altLang="zh-TW"/>
          </a:p>
        </p:txBody>
      </p:sp>
    </p:spTree>
    <p:extLst>
      <p:ext uri="{BB962C8B-B14F-4D97-AF65-F5344CB8AC3E}">
        <p14:creationId xmlns:p14="http://schemas.microsoft.com/office/powerpoint/2010/main" val="6142271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34820" name="Slide Number Placeholder 3"/>
          <p:cNvSpPr>
            <a:spLocks noGrp="1"/>
          </p:cNvSpPr>
          <p:nvPr>
            <p:ph type="sldNum" sz="quarter" idx="5"/>
          </p:nvPr>
        </p:nvSpPr>
        <p:spPr>
          <a:noFill/>
        </p:spPr>
        <p:txBody>
          <a:bodyPr/>
          <a:lstStyle/>
          <a:p>
            <a:fld id="{BA59273B-6E48-45ED-ACE8-3ACB2C1B8EED}" type="slidenum">
              <a:rPr lang="en-US" altLang="zh-TW"/>
              <a:pPr/>
              <a:t>167</a:t>
            </a:fld>
            <a:endParaRPr lang="en-US" altLang="zh-TW"/>
          </a:p>
        </p:txBody>
      </p:sp>
    </p:spTree>
    <p:extLst>
      <p:ext uri="{BB962C8B-B14F-4D97-AF65-F5344CB8AC3E}">
        <p14:creationId xmlns:p14="http://schemas.microsoft.com/office/powerpoint/2010/main" val="36443080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55300" name="Slide Number Placeholder 3"/>
          <p:cNvSpPr>
            <a:spLocks noGrp="1"/>
          </p:cNvSpPr>
          <p:nvPr>
            <p:ph type="sldNum" sz="quarter" idx="5"/>
          </p:nvPr>
        </p:nvSpPr>
        <p:spPr>
          <a:noFill/>
        </p:spPr>
        <p:txBody>
          <a:bodyPr/>
          <a:lstStyle/>
          <a:p>
            <a:fld id="{8691A6D9-2E5D-4509-A3BE-901D1FCB769F}" type="slidenum">
              <a:rPr lang="en-US" altLang="zh-TW"/>
              <a:pPr/>
              <a:t>169</a:t>
            </a:fld>
            <a:endParaRPr lang="en-US" altLang="zh-TW"/>
          </a:p>
        </p:txBody>
      </p:sp>
    </p:spTree>
    <p:extLst>
      <p:ext uri="{BB962C8B-B14F-4D97-AF65-F5344CB8AC3E}">
        <p14:creationId xmlns:p14="http://schemas.microsoft.com/office/powerpoint/2010/main" val="2488026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59396" name="Slide Number Placeholder 3"/>
          <p:cNvSpPr>
            <a:spLocks noGrp="1"/>
          </p:cNvSpPr>
          <p:nvPr>
            <p:ph type="sldNum" sz="quarter" idx="5"/>
          </p:nvPr>
        </p:nvSpPr>
        <p:spPr>
          <a:noFill/>
        </p:spPr>
        <p:txBody>
          <a:bodyPr/>
          <a:lstStyle/>
          <a:p>
            <a:fld id="{7DCEBDBF-1F79-4AE2-AB66-96364A59290C}" type="slidenum">
              <a:rPr lang="en-US" altLang="zh-TW"/>
              <a:pPr/>
              <a:t>171</a:t>
            </a:fld>
            <a:endParaRPr lang="en-US" altLang="zh-TW"/>
          </a:p>
        </p:txBody>
      </p:sp>
    </p:spTree>
    <p:extLst>
      <p:ext uri="{BB962C8B-B14F-4D97-AF65-F5344CB8AC3E}">
        <p14:creationId xmlns:p14="http://schemas.microsoft.com/office/powerpoint/2010/main" val="417891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61444" name="Slide Number Placeholder 3"/>
          <p:cNvSpPr>
            <a:spLocks noGrp="1"/>
          </p:cNvSpPr>
          <p:nvPr>
            <p:ph type="sldNum" sz="quarter" idx="5"/>
          </p:nvPr>
        </p:nvSpPr>
        <p:spPr>
          <a:noFill/>
        </p:spPr>
        <p:txBody>
          <a:bodyPr/>
          <a:lstStyle/>
          <a:p>
            <a:fld id="{AB3807EE-59F5-4933-9B8D-A1A9C90A2E60}" type="slidenum">
              <a:rPr lang="en-US" altLang="zh-TW"/>
              <a:pPr/>
              <a:t>172</a:t>
            </a:fld>
            <a:endParaRPr lang="en-US" altLang="zh-TW"/>
          </a:p>
        </p:txBody>
      </p:sp>
    </p:spTree>
    <p:extLst>
      <p:ext uri="{BB962C8B-B14F-4D97-AF65-F5344CB8AC3E}">
        <p14:creationId xmlns:p14="http://schemas.microsoft.com/office/powerpoint/2010/main" val="36242957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63492" name="Slide Number Placeholder 3"/>
          <p:cNvSpPr>
            <a:spLocks noGrp="1"/>
          </p:cNvSpPr>
          <p:nvPr>
            <p:ph type="sldNum" sz="quarter" idx="5"/>
          </p:nvPr>
        </p:nvSpPr>
        <p:spPr>
          <a:noFill/>
        </p:spPr>
        <p:txBody>
          <a:bodyPr/>
          <a:lstStyle/>
          <a:p>
            <a:fld id="{D2E68C11-039E-4327-9321-27D701A79F1E}" type="slidenum">
              <a:rPr lang="en-US" altLang="zh-TW"/>
              <a:pPr/>
              <a:t>173</a:t>
            </a:fld>
            <a:endParaRPr lang="en-US" altLang="zh-TW"/>
          </a:p>
        </p:txBody>
      </p:sp>
    </p:spTree>
    <p:extLst>
      <p:ext uri="{BB962C8B-B14F-4D97-AF65-F5344CB8AC3E}">
        <p14:creationId xmlns:p14="http://schemas.microsoft.com/office/powerpoint/2010/main" val="17319825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65540" name="Slide Number Placeholder 3"/>
          <p:cNvSpPr>
            <a:spLocks noGrp="1"/>
          </p:cNvSpPr>
          <p:nvPr>
            <p:ph type="sldNum" sz="quarter" idx="5"/>
          </p:nvPr>
        </p:nvSpPr>
        <p:spPr>
          <a:noFill/>
        </p:spPr>
        <p:txBody>
          <a:bodyPr/>
          <a:lstStyle/>
          <a:p>
            <a:fld id="{1519F7D8-CCBB-4598-B1BD-A547102F252A}" type="slidenum">
              <a:rPr lang="en-US" altLang="zh-TW"/>
              <a:pPr/>
              <a:t>174</a:t>
            </a:fld>
            <a:endParaRPr lang="en-US" altLang="zh-TW"/>
          </a:p>
        </p:txBody>
      </p:sp>
    </p:spTree>
    <p:extLst>
      <p:ext uri="{BB962C8B-B14F-4D97-AF65-F5344CB8AC3E}">
        <p14:creationId xmlns:p14="http://schemas.microsoft.com/office/powerpoint/2010/main" val="3648055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67588" name="Slide Number Placeholder 3"/>
          <p:cNvSpPr>
            <a:spLocks noGrp="1"/>
          </p:cNvSpPr>
          <p:nvPr>
            <p:ph type="sldNum" sz="quarter" idx="5"/>
          </p:nvPr>
        </p:nvSpPr>
        <p:spPr>
          <a:noFill/>
        </p:spPr>
        <p:txBody>
          <a:bodyPr/>
          <a:lstStyle/>
          <a:p>
            <a:fld id="{7DF21B7E-A665-49B5-AEAD-A1822A625012}" type="slidenum">
              <a:rPr lang="en-US" altLang="zh-TW"/>
              <a:pPr/>
              <a:t>176</a:t>
            </a:fld>
            <a:endParaRPr lang="en-US" altLang="zh-TW"/>
          </a:p>
        </p:txBody>
      </p:sp>
    </p:spTree>
    <p:extLst>
      <p:ext uri="{BB962C8B-B14F-4D97-AF65-F5344CB8AC3E}">
        <p14:creationId xmlns:p14="http://schemas.microsoft.com/office/powerpoint/2010/main" val="42574585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lnSpc>
                <a:spcPct val="90000"/>
              </a:lnSpc>
            </a:pPr>
            <a:r>
              <a:rPr lang="en-US" altLang="zh-TW" sz="1200" dirty="0"/>
              <a:t>Thus, your aunt should be willing to lend you $500.90 in exchange for your promised payments.</a:t>
            </a:r>
          </a:p>
          <a:p>
            <a:pPr eaLnBrk="1" hangingPunct="1">
              <a:lnSpc>
                <a:spcPct val="90000"/>
              </a:lnSpc>
            </a:pPr>
            <a:r>
              <a:rPr lang="en-US" altLang="zh-TW" sz="1200" dirty="0"/>
              <a:t>This amount is less than the total you will pay her ($70+$85+$85+$90+$90+$90=$510) due to the time value of money.</a:t>
            </a:r>
            <a:endParaRPr lang="en-US" altLang="zh-TW" sz="1100" dirty="0"/>
          </a:p>
          <a:p>
            <a:endParaRPr lang="zh-TW" altLang="zh-TW" dirty="0">
              <a:latin typeface="Verdana" pitchFamily="-1" charset="0"/>
              <a:ea typeface="ＭＳ Ｐゴシック" pitchFamily="-1" charset="-128"/>
            </a:endParaRPr>
          </a:p>
        </p:txBody>
      </p:sp>
      <p:sp>
        <p:nvSpPr>
          <p:cNvPr id="69636" name="Slide Number Placeholder 3"/>
          <p:cNvSpPr>
            <a:spLocks noGrp="1"/>
          </p:cNvSpPr>
          <p:nvPr>
            <p:ph type="sldNum" sz="quarter" idx="5"/>
          </p:nvPr>
        </p:nvSpPr>
        <p:spPr>
          <a:noFill/>
        </p:spPr>
        <p:txBody>
          <a:bodyPr/>
          <a:lstStyle/>
          <a:p>
            <a:fld id="{080ACEB6-FD58-41E2-8D38-F485E248EEBA}" type="slidenum">
              <a:rPr lang="en-US" altLang="zh-TW"/>
              <a:pPr/>
              <a:t>177</a:t>
            </a:fld>
            <a:endParaRPr lang="en-US" altLang="zh-TW"/>
          </a:p>
        </p:txBody>
      </p:sp>
    </p:spTree>
    <p:extLst>
      <p:ext uri="{BB962C8B-B14F-4D97-AF65-F5344CB8AC3E}">
        <p14:creationId xmlns:p14="http://schemas.microsoft.com/office/powerpoint/2010/main" val="31557775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94212" name="Slide Number Placeholder 3"/>
          <p:cNvSpPr>
            <a:spLocks noGrp="1"/>
          </p:cNvSpPr>
          <p:nvPr>
            <p:ph type="sldNum" sz="quarter" idx="5"/>
          </p:nvPr>
        </p:nvSpPr>
        <p:spPr>
          <a:noFill/>
        </p:spPr>
        <p:txBody>
          <a:bodyPr/>
          <a:lstStyle/>
          <a:p>
            <a:fld id="{7BF89284-9AEE-4B5F-AC45-3BAD9254F523}" type="slidenum">
              <a:rPr lang="en-US" altLang="zh-TW"/>
              <a:pPr/>
              <a:t>178</a:t>
            </a:fld>
            <a:endParaRPr lang="en-US" altLang="zh-TW"/>
          </a:p>
        </p:txBody>
      </p:sp>
    </p:spTree>
    <p:extLst>
      <p:ext uri="{BB962C8B-B14F-4D97-AF65-F5344CB8AC3E}">
        <p14:creationId xmlns:p14="http://schemas.microsoft.com/office/powerpoint/2010/main" val="38331988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96260" name="Slide Number Placeholder 3"/>
          <p:cNvSpPr>
            <a:spLocks noGrp="1"/>
          </p:cNvSpPr>
          <p:nvPr>
            <p:ph type="sldNum" sz="quarter" idx="5"/>
          </p:nvPr>
        </p:nvSpPr>
        <p:spPr>
          <a:noFill/>
        </p:spPr>
        <p:txBody>
          <a:bodyPr/>
          <a:lstStyle/>
          <a:p>
            <a:fld id="{01A55828-B967-4F6A-BB8B-4D8A709B7C1C}" type="slidenum">
              <a:rPr lang="en-US" altLang="zh-TW"/>
              <a:pPr/>
              <a:t>180</a:t>
            </a:fld>
            <a:endParaRPr lang="en-US" altLang="zh-TW"/>
          </a:p>
        </p:txBody>
      </p:sp>
    </p:spTree>
    <p:extLst>
      <p:ext uri="{BB962C8B-B14F-4D97-AF65-F5344CB8AC3E}">
        <p14:creationId xmlns:p14="http://schemas.microsoft.com/office/powerpoint/2010/main" val="232144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zh-TW" altLang="zh-TW"/>
          </a:p>
        </p:txBody>
      </p:sp>
      <p:sp>
        <p:nvSpPr>
          <p:cNvPr id="34820" name="Slide Number Placeholder 3"/>
          <p:cNvSpPr>
            <a:spLocks noGrp="1"/>
          </p:cNvSpPr>
          <p:nvPr>
            <p:ph type="sldNum" sz="quarter" idx="5"/>
          </p:nvPr>
        </p:nvSpPr>
        <p:spPr>
          <a:noFill/>
        </p:spPr>
        <p:txBody>
          <a:bodyPr/>
          <a:lstStyle/>
          <a:p>
            <a:fld id="{8E76474A-4A70-4EAD-9518-7D0421DE9D24}" type="slidenum">
              <a:rPr lang="en-US" altLang="zh-TW"/>
              <a:pPr/>
              <a:t>32</a:t>
            </a:fld>
            <a:endParaRPr lang="en-US" altLang="zh-TW"/>
          </a:p>
        </p:txBody>
      </p:sp>
    </p:spTree>
    <p:extLst>
      <p:ext uri="{BB962C8B-B14F-4D97-AF65-F5344CB8AC3E}">
        <p14:creationId xmlns:p14="http://schemas.microsoft.com/office/powerpoint/2010/main" val="7471039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02404" name="Slide Number Placeholder 3"/>
          <p:cNvSpPr>
            <a:spLocks noGrp="1"/>
          </p:cNvSpPr>
          <p:nvPr>
            <p:ph type="sldNum" sz="quarter" idx="5"/>
          </p:nvPr>
        </p:nvSpPr>
        <p:spPr>
          <a:noFill/>
        </p:spPr>
        <p:txBody>
          <a:bodyPr/>
          <a:lstStyle/>
          <a:p>
            <a:fld id="{44AF1C4C-F84B-4334-A9E3-7B76976FABB1}" type="slidenum">
              <a:rPr lang="en-US" altLang="zh-TW"/>
              <a:pPr/>
              <a:t>181</a:t>
            </a:fld>
            <a:endParaRPr lang="en-US" altLang="zh-TW"/>
          </a:p>
        </p:txBody>
      </p:sp>
    </p:spTree>
    <p:extLst>
      <p:ext uri="{BB962C8B-B14F-4D97-AF65-F5344CB8AC3E}">
        <p14:creationId xmlns:p14="http://schemas.microsoft.com/office/powerpoint/2010/main" val="8612289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altLang="zh-TW" dirty="0">
                <a:latin typeface="Verdana" pitchFamily="-1" charset="0"/>
                <a:ea typeface="ＭＳ Ｐゴシック" pitchFamily="-1" charset="-128"/>
              </a:rPr>
              <a:t>Examples include endowments, perpetual bonds</a:t>
            </a:r>
            <a:endParaRPr lang="zh-TW" altLang="zh-TW" dirty="0">
              <a:latin typeface="Verdana" pitchFamily="-1" charset="0"/>
              <a:ea typeface="ＭＳ Ｐゴシック" pitchFamily="-1" charset="-128"/>
            </a:endParaRPr>
          </a:p>
        </p:txBody>
      </p:sp>
      <p:sp>
        <p:nvSpPr>
          <p:cNvPr id="110596" name="Slide Number Placeholder 3"/>
          <p:cNvSpPr>
            <a:spLocks noGrp="1"/>
          </p:cNvSpPr>
          <p:nvPr>
            <p:ph type="sldNum" sz="quarter" idx="5"/>
          </p:nvPr>
        </p:nvSpPr>
        <p:spPr>
          <a:noFill/>
        </p:spPr>
        <p:txBody>
          <a:bodyPr/>
          <a:lstStyle/>
          <a:p>
            <a:fld id="{E85786B2-D740-459E-A46F-0F4BDC0CB1D1}" type="slidenum">
              <a:rPr lang="en-US" altLang="zh-TW"/>
              <a:pPr/>
              <a:t>182</a:t>
            </a:fld>
            <a:endParaRPr lang="en-US" altLang="zh-TW"/>
          </a:p>
        </p:txBody>
      </p:sp>
    </p:spTree>
    <p:extLst>
      <p:ext uri="{BB962C8B-B14F-4D97-AF65-F5344CB8AC3E}">
        <p14:creationId xmlns:p14="http://schemas.microsoft.com/office/powerpoint/2010/main" val="33150688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12644" name="Slide Number Placeholder 3"/>
          <p:cNvSpPr>
            <a:spLocks noGrp="1"/>
          </p:cNvSpPr>
          <p:nvPr>
            <p:ph type="sldNum" sz="quarter" idx="5"/>
          </p:nvPr>
        </p:nvSpPr>
        <p:spPr>
          <a:noFill/>
        </p:spPr>
        <p:txBody>
          <a:bodyPr/>
          <a:lstStyle/>
          <a:p>
            <a:fld id="{AA9A3677-3B3E-4427-8FA4-96D2BB53FED6}" type="slidenum">
              <a:rPr lang="en-US" altLang="zh-TW"/>
              <a:pPr/>
              <a:t>183</a:t>
            </a:fld>
            <a:endParaRPr lang="en-US" altLang="zh-TW"/>
          </a:p>
        </p:txBody>
      </p:sp>
    </p:spTree>
    <p:extLst>
      <p:ext uri="{BB962C8B-B14F-4D97-AF65-F5344CB8AC3E}">
        <p14:creationId xmlns:p14="http://schemas.microsoft.com/office/powerpoint/2010/main" val="9418224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20836" name="Slide Number Placeholder 3"/>
          <p:cNvSpPr>
            <a:spLocks noGrp="1"/>
          </p:cNvSpPr>
          <p:nvPr>
            <p:ph type="sldNum" sz="quarter" idx="5"/>
          </p:nvPr>
        </p:nvSpPr>
        <p:spPr>
          <a:noFill/>
        </p:spPr>
        <p:txBody>
          <a:bodyPr/>
          <a:lstStyle/>
          <a:p>
            <a:fld id="{A3B1A6DF-AD40-4E73-915B-26318616A563}" type="slidenum">
              <a:rPr lang="en-US" altLang="zh-TW"/>
              <a:pPr/>
              <a:t>184</a:t>
            </a:fld>
            <a:endParaRPr lang="en-US" altLang="zh-TW"/>
          </a:p>
        </p:txBody>
      </p:sp>
    </p:spTree>
    <p:extLst>
      <p:ext uri="{BB962C8B-B14F-4D97-AF65-F5344CB8AC3E}">
        <p14:creationId xmlns:p14="http://schemas.microsoft.com/office/powerpoint/2010/main" val="13556143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Source: Wikipedia https://commons.wikimedia.org/wiki/File:1877_4%25_$50_United_States_Consols_.jpg#/media/File:1877_4%_$50_United_States_Consols_.jpg </a:t>
            </a:r>
          </a:p>
          <a:p>
            <a:r>
              <a:rPr lang="en-US" dirty="0" err="1"/>
              <a:t>Consols</a:t>
            </a:r>
            <a:r>
              <a:rPr lang="en-US" dirty="0"/>
              <a:t> were issued by the UK (1750s) and the US government</a:t>
            </a:r>
            <a:r>
              <a:rPr lang="en-US" baseline="0" dirty="0"/>
              <a:t> (1870s). All the outstanding US </a:t>
            </a:r>
            <a:r>
              <a:rPr lang="en-US" baseline="0" dirty="0" err="1"/>
              <a:t>consols</a:t>
            </a:r>
            <a:r>
              <a:rPr lang="en-US" baseline="0" dirty="0"/>
              <a:t> were redeemed by 2015.</a:t>
            </a:r>
          </a:p>
          <a:p>
            <a:r>
              <a:rPr lang="en-US" sz="1200" b="0" i="0" kern="1200" dirty="0" err="1">
                <a:solidFill>
                  <a:schemeClr val="tx1"/>
                </a:solidFill>
                <a:effectLst/>
                <a:latin typeface="+mn-lt"/>
                <a:ea typeface="+mn-ea"/>
                <a:cs typeface="+mn-cs"/>
              </a:rPr>
              <a:t>Consol</a:t>
            </a:r>
            <a:r>
              <a:rPr lang="en-US" sz="1200" b="0" i="0" kern="1200" dirty="0">
                <a:solidFill>
                  <a:schemeClr val="tx1"/>
                </a:solidFill>
                <a:effectLst/>
                <a:latin typeface="+mn-lt"/>
                <a:ea typeface="+mn-ea"/>
                <a:cs typeface="+mn-cs"/>
              </a:rPr>
              <a:t> (short for consolidated) bonds were issued by the U.S. Treasury during the 19th and early 20th Centuries. Used to refinance the national debt, the 41st Congress passed an act in 1870 authorizing three separate </a:t>
            </a:r>
            <a:r>
              <a:rPr lang="en-US" sz="1200" b="0" i="0" kern="1200" dirty="0" err="1">
                <a:solidFill>
                  <a:schemeClr val="tx1"/>
                </a:solidFill>
                <a:effectLst/>
                <a:latin typeface="+mn-lt"/>
                <a:ea typeface="+mn-ea"/>
                <a:cs typeface="+mn-cs"/>
              </a:rPr>
              <a:t>consol</a:t>
            </a:r>
            <a:r>
              <a:rPr lang="en-US" sz="1200" b="0" i="0" kern="1200" dirty="0">
                <a:solidFill>
                  <a:schemeClr val="tx1"/>
                </a:solidFill>
                <a:effectLst/>
                <a:latin typeface="+mn-lt"/>
                <a:ea typeface="+mn-ea"/>
                <a:cs typeface="+mn-cs"/>
              </a:rPr>
              <a:t> issues with redemption privileges after ten, fifteen, and thirty years. Unlike traditional debt issuances, </a:t>
            </a:r>
            <a:r>
              <a:rPr lang="en-US" sz="1200" b="0" i="0" kern="1200" dirty="0" err="1">
                <a:solidFill>
                  <a:schemeClr val="tx1"/>
                </a:solidFill>
                <a:effectLst/>
                <a:latin typeface="+mn-lt"/>
                <a:ea typeface="+mn-ea"/>
                <a:cs typeface="+mn-cs"/>
              </a:rPr>
              <a:t>consols</a:t>
            </a:r>
            <a:r>
              <a:rPr lang="en-US" sz="1200" b="0" i="0" kern="1200" dirty="0">
                <a:solidFill>
                  <a:schemeClr val="tx1"/>
                </a:solidFill>
                <a:effectLst/>
                <a:latin typeface="+mn-lt"/>
                <a:ea typeface="+mn-ea"/>
                <a:cs typeface="+mn-cs"/>
              </a:rPr>
              <a:t> have no definitive redemption dates. It is from this feature that they are occasionally referred to as "perpetual bonds." They are redeemable at the pleasure of the Treasury Department after a specified date. Several nations have issued sovereign </a:t>
            </a:r>
            <a:r>
              <a:rPr lang="en-US" sz="1200" b="0" i="0" kern="1200" dirty="0" err="1">
                <a:solidFill>
                  <a:schemeClr val="tx1"/>
                </a:solidFill>
                <a:effectLst/>
                <a:latin typeface="+mn-lt"/>
                <a:ea typeface="+mn-ea"/>
                <a:cs typeface="+mn-cs"/>
              </a:rPr>
              <a:t>consols</a:t>
            </a:r>
            <a:r>
              <a:rPr lang="en-US" sz="1200" b="0" i="0" kern="1200" dirty="0">
                <a:solidFill>
                  <a:schemeClr val="tx1"/>
                </a:solidFill>
                <a:effectLst/>
                <a:latin typeface="+mn-lt"/>
                <a:ea typeface="+mn-ea"/>
                <a:cs typeface="+mn-cs"/>
              </a:rPr>
              <a:t>. The interest rates on these securities are such that governments have often left </a:t>
            </a:r>
            <a:r>
              <a:rPr lang="en-US" sz="1200" b="0" i="0" kern="1200" dirty="0" err="1">
                <a:solidFill>
                  <a:schemeClr val="tx1"/>
                </a:solidFill>
                <a:effectLst/>
                <a:latin typeface="+mn-lt"/>
                <a:ea typeface="+mn-ea"/>
                <a:cs typeface="+mn-cs"/>
              </a:rPr>
              <a:t>consols</a:t>
            </a:r>
            <a:r>
              <a:rPr lang="en-US" sz="1200" b="0" i="0" kern="1200" dirty="0">
                <a:solidFill>
                  <a:schemeClr val="tx1"/>
                </a:solidFill>
                <a:effectLst/>
                <a:latin typeface="+mn-lt"/>
                <a:ea typeface="+mn-ea"/>
                <a:cs typeface="+mn-cs"/>
              </a:rPr>
              <a:t> outstanding for decades.  In 2014, the British government redeemed 4% </a:t>
            </a:r>
            <a:r>
              <a:rPr lang="en-US" sz="1200" b="0" i="0" kern="1200" dirty="0" err="1">
                <a:solidFill>
                  <a:schemeClr val="tx1"/>
                </a:solidFill>
                <a:effectLst/>
                <a:latin typeface="+mn-lt"/>
                <a:ea typeface="+mn-ea"/>
                <a:cs typeface="+mn-cs"/>
              </a:rPr>
              <a:t>consols</a:t>
            </a:r>
            <a:r>
              <a:rPr lang="en-US" sz="1200" b="0" i="0" kern="1200" dirty="0">
                <a:solidFill>
                  <a:schemeClr val="tx1"/>
                </a:solidFill>
                <a:effectLst/>
                <a:latin typeface="+mn-lt"/>
                <a:ea typeface="+mn-ea"/>
                <a:cs typeface="+mn-cs"/>
              </a:rPr>
              <a:t> issued to pay for the costs of WWI. The Acts of July 14th, 1870, and January 20, 1871 provided authorization for the issuance of $1 billion of thirty-year </a:t>
            </a:r>
            <a:r>
              <a:rPr lang="en-US" sz="1200" b="0" i="0" kern="1200" dirty="0" err="1">
                <a:solidFill>
                  <a:schemeClr val="tx1"/>
                </a:solidFill>
                <a:effectLst/>
                <a:latin typeface="+mn-lt"/>
                <a:ea typeface="+mn-ea"/>
                <a:cs typeface="+mn-cs"/>
              </a:rPr>
              <a:t>consols</a:t>
            </a:r>
            <a:r>
              <a:rPr lang="en-US" sz="1200" b="0" i="0" kern="1200" dirty="0">
                <a:solidFill>
                  <a:schemeClr val="tx1"/>
                </a:solidFill>
                <a:effectLst/>
                <a:latin typeface="+mn-lt"/>
                <a:ea typeface="+mn-ea"/>
                <a:cs typeface="+mn-cs"/>
              </a:rPr>
              <a:t>, exempted from all local, state, and federal taxation. The </a:t>
            </a:r>
            <a:r>
              <a:rPr lang="en-US" sz="1200" b="0" i="0" kern="1200" dirty="0" err="1">
                <a:solidFill>
                  <a:schemeClr val="tx1"/>
                </a:solidFill>
                <a:effectLst/>
                <a:latin typeface="+mn-lt"/>
                <a:ea typeface="+mn-ea"/>
                <a:cs typeface="+mn-cs"/>
              </a:rPr>
              <a:t>Herbstman</a:t>
            </a:r>
            <a:r>
              <a:rPr lang="en-US" sz="1200" b="0" i="0" kern="1200" dirty="0">
                <a:solidFill>
                  <a:schemeClr val="tx1"/>
                </a:solidFill>
                <a:effectLst/>
                <a:latin typeface="+mn-lt"/>
                <a:ea typeface="+mn-ea"/>
                <a:cs typeface="+mn-cs"/>
              </a:rPr>
              <a:t> Collection features the only known examples of registered bonds authorized by the act. These bonds were referred to as the Funded Loan of 1907.</a:t>
            </a:r>
          </a:p>
          <a:p>
            <a:pPr fontAlgn="base"/>
            <a:r>
              <a:rPr lang="en-US" sz="1200" b="1" kern="1200" dirty="0">
                <a:solidFill>
                  <a:schemeClr val="tx1"/>
                </a:solidFill>
                <a:effectLst/>
                <a:latin typeface="+mn-lt"/>
                <a:ea typeface="+mn-ea"/>
                <a:cs typeface="+mn-cs"/>
              </a:rPr>
              <a:t>877  $50 Thirty-year Registered 4% </a:t>
            </a:r>
            <a:r>
              <a:rPr lang="en-US" sz="1200" b="1" kern="1200" dirty="0" err="1">
                <a:solidFill>
                  <a:schemeClr val="tx1"/>
                </a:solidFill>
                <a:effectLst/>
                <a:latin typeface="+mn-lt"/>
                <a:ea typeface="+mn-ea"/>
                <a:cs typeface="+mn-cs"/>
              </a:rPr>
              <a:t>Consol</a:t>
            </a:r>
            <a:endParaRPr lang="en-US" sz="1200" b="1"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$740 Million Issued</a:t>
            </a:r>
          </a:p>
          <a:p>
            <a:pPr fontAlgn="base"/>
            <a:r>
              <a:rPr lang="en-US" sz="1200" b="0" kern="1200" dirty="0">
                <a:solidFill>
                  <a:schemeClr val="tx1"/>
                </a:solidFill>
                <a:effectLst/>
                <a:latin typeface="+mn-lt"/>
                <a:ea typeface="+mn-ea"/>
                <a:cs typeface="+mn-cs"/>
              </a:rPr>
              <a:t>Like other sovereign-issue </a:t>
            </a:r>
            <a:r>
              <a:rPr lang="en-US" sz="1200" b="0" kern="1200" dirty="0" err="1">
                <a:solidFill>
                  <a:schemeClr val="tx1"/>
                </a:solidFill>
                <a:effectLst/>
                <a:latin typeface="+mn-lt"/>
                <a:ea typeface="+mn-ea"/>
                <a:cs typeface="+mn-cs"/>
              </a:rPr>
              <a:t>consols</a:t>
            </a:r>
            <a:r>
              <a:rPr lang="en-US" sz="1200" b="0" kern="1200" dirty="0">
                <a:solidFill>
                  <a:schemeClr val="tx1"/>
                </a:solidFill>
                <a:effectLst/>
                <a:latin typeface="+mn-lt"/>
                <a:ea typeface="+mn-ea"/>
                <a:cs typeface="+mn-cs"/>
              </a:rPr>
              <a:t>, this debt security has no definitive payable date. The bond is redeemable at the pleasure of the Treasury Department after July of 1907.  This security, known on the government's books as the Funded Loan of 1907, was issued between 1877-1879. The interest on this security was paid quarterly: January, April July, and October. The back of this security features the Treasury's transfer form for registered bonds. Also featured are two parallel blue-colored anti-counterfeiting swaths imbedded within the paper itself.</a:t>
            </a:r>
          </a:p>
          <a:p>
            <a:pPr fontAlgn="base"/>
            <a:r>
              <a:rPr lang="en-US" sz="1200" b="0" kern="1200" dirty="0">
                <a:solidFill>
                  <a:schemeClr val="tx1"/>
                </a:solidFill>
                <a:effectLst/>
                <a:latin typeface="+mn-lt"/>
                <a:ea typeface="+mn-ea"/>
                <a:cs typeface="+mn-cs"/>
              </a:rPr>
              <a:t>The only $50 registered </a:t>
            </a:r>
            <a:r>
              <a:rPr lang="en-US" sz="1200" b="0" kern="1200" dirty="0" err="1">
                <a:solidFill>
                  <a:schemeClr val="tx1"/>
                </a:solidFill>
                <a:effectLst/>
                <a:latin typeface="+mn-lt"/>
                <a:ea typeface="+mn-ea"/>
                <a:cs typeface="+mn-cs"/>
              </a:rPr>
              <a:t>consol</a:t>
            </a:r>
            <a:r>
              <a:rPr lang="en-US" sz="1200" b="0" kern="1200" dirty="0">
                <a:solidFill>
                  <a:schemeClr val="tx1"/>
                </a:solidFill>
                <a:effectLst/>
                <a:latin typeface="+mn-lt"/>
                <a:ea typeface="+mn-ea"/>
                <a:cs typeface="+mn-cs"/>
              </a:rPr>
              <a:t> known to exist from this year, and one of two registered 1877 </a:t>
            </a:r>
            <a:r>
              <a:rPr lang="en-US" sz="1200" b="0" kern="1200" dirty="0" err="1">
                <a:solidFill>
                  <a:schemeClr val="tx1"/>
                </a:solidFill>
                <a:effectLst/>
                <a:latin typeface="+mn-lt"/>
                <a:ea typeface="+mn-ea"/>
                <a:cs typeface="+mn-cs"/>
              </a:rPr>
              <a:t>Consols</a:t>
            </a:r>
            <a:r>
              <a:rPr lang="en-US" sz="1200" b="0" kern="1200" dirty="0">
                <a:solidFill>
                  <a:schemeClr val="tx1"/>
                </a:solidFill>
                <a:effectLst/>
                <a:latin typeface="+mn-lt"/>
                <a:ea typeface="+mn-ea"/>
                <a:cs typeface="+mn-cs"/>
              </a:rPr>
              <a:t> known</a:t>
            </a:r>
          </a:p>
          <a:p>
            <a:endParaRPr lang="en-US" dirty="0"/>
          </a:p>
        </p:txBody>
      </p:sp>
      <p:sp>
        <p:nvSpPr>
          <p:cNvPr id="4" name="Slide Number Placeholder 3"/>
          <p:cNvSpPr>
            <a:spLocks noGrp="1"/>
          </p:cNvSpPr>
          <p:nvPr>
            <p:ph type="sldNum" sz="quarter" idx="10"/>
          </p:nvPr>
        </p:nvSpPr>
        <p:spPr/>
        <p:txBody>
          <a:bodyPr/>
          <a:lstStyle/>
          <a:p>
            <a:fld id="{D644F1DC-9CED-48A7-98CB-B30A9AE956E8}" type="slidenum">
              <a:rPr lang="zh-TW" altLang="en-US" smtClean="0"/>
              <a:pPr/>
              <a:t>185</a:t>
            </a:fld>
            <a:endParaRPr lang="zh-TW" altLang="en-US"/>
          </a:p>
        </p:txBody>
      </p:sp>
    </p:spTree>
    <p:extLst>
      <p:ext uri="{BB962C8B-B14F-4D97-AF65-F5344CB8AC3E}">
        <p14:creationId xmlns:p14="http://schemas.microsoft.com/office/powerpoint/2010/main" val="26561200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31076" name="Slide Number Placeholder 3"/>
          <p:cNvSpPr>
            <a:spLocks noGrp="1"/>
          </p:cNvSpPr>
          <p:nvPr>
            <p:ph type="sldNum" sz="quarter" idx="5"/>
          </p:nvPr>
        </p:nvSpPr>
        <p:spPr>
          <a:noFill/>
        </p:spPr>
        <p:txBody>
          <a:bodyPr/>
          <a:lstStyle/>
          <a:p>
            <a:fld id="{9C7ECD60-0C1A-415D-BF77-09FBE90F5DBA}" type="slidenum">
              <a:rPr lang="en-US" altLang="zh-TW"/>
              <a:pPr/>
              <a:t>186</a:t>
            </a:fld>
            <a:endParaRPr lang="en-US" altLang="zh-TW"/>
          </a:p>
        </p:txBody>
      </p:sp>
    </p:spTree>
    <p:extLst>
      <p:ext uri="{BB962C8B-B14F-4D97-AF65-F5344CB8AC3E}">
        <p14:creationId xmlns:p14="http://schemas.microsoft.com/office/powerpoint/2010/main" val="22199513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33124" name="Slide Number Placeholder 3"/>
          <p:cNvSpPr>
            <a:spLocks noGrp="1"/>
          </p:cNvSpPr>
          <p:nvPr>
            <p:ph type="sldNum" sz="quarter" idx="5"/>
          </p:nvPr>
        </p:nvSpPr>
        <p:spPr>
          <a:noFill/>
        </p:spPr>
        <p:txBody>
          <a:bodyPr/>
          <a:lstStyle/>
          <a:p>
            <a:fld id="{3D58200B-87CB-4B3E-AA90-E1838E35A4F5}" type="slidenum">
              <a:rPr lang="en-US" altLang="zh-TW"/>
              <a:pPr/>
              <a:t>188</a:t>
            </a:fld>
            <a:endParaRPr lang="en-US" altLang="zh-TW"/>
          </a:p>
        </p:txBody>
      </p:sp>
    </p:spTree>
    <p:extLst>
      <p:ext uri="{BB962C8B-B14F-4D97-AF65-F5344CB8AC3E}">
        <p14:creationId xmlns:p14="http://schemas.microsoft.com/office/powerpoint/2010/main" val="36084988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If you donate $4,000,000 today, and if the university invests it at 5% per year forever, then the chosen professor will receive $200,000 every year.</a:t>
            </a:r>
          </a:p>
          <a:p>
            <a:endParaRPr lang="zh-TW" altLang="zh-TW" dirty="0">
              <a:latin typeface="Verdana" pitchFamily="-1" charset="0"/>
              <a:ea typeface="ＭＳ Ｐゴシック" pitchFamily="-1" charset="-128"/>
            </a:endParaRPr>
          </a:p>
        </p:txBody>
      </p:sp>
      <p:sp>
        <p:nvSpPr>
          <p:cNvPr id="135172" name="Slide Number Placeholder 3"/>
          <p:cNvSpPr>
            <a:spLocks noGrp="1"/>
          </p:cNvSpPr>
          <p:nvPr>
            <p:ph type="sldNum" sz="quarter" idx="5"/>
          </p:nvPr>
        </p:nvSpPr>
        <p:spPr>
          <a:noFill/>
        </p:spPr>
        <p:txBody>
          <a:bodyPr/>
          <a:lstStyle/>
          <a:p>
            <a:fld id="{AA0B4D17-C3F0-436A-AC19-5CA46BD5BFA3}" type="slidenum">
              <a:rPr lang="en-US" altLang="zh-TW"/>
              <a:pPr/>
              <a:t>189</a:t>
            </a:fld>
            <a:endParaRPr lang="en-US" altLang="zh-TW"/>
          </a:p>
        </p:txBody>
      </p:sp>
    </p:spTree>
    <p:extLst>
      <p:ext uri="{BB962C8B-B14F-4D97-AF65-F5344CB8AC3E}">
        <p14:creationId xmlns:p14="http://schemas.microsoft.com/office/powerpoint/2010/main" val="21012756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p:spPr>
        <p:txBody>
          <a:bodyPr/>
          <a:lstStyle/>
          <a:p>
            <a:r>
              <a:rPr lang="en-US" altLang="zh-TW" dirty="0">
                <a:latin typeface="Verdana" pitchFamily="-1" charset="0"/>
                <a:ea typeface="ＭＳ Ｐゴシック" pitchFamily="-1" charset="-128"/>
              </a:rPr>
              <a:t>Most obvious one is mortgages, but also</a:t>
            </a:r>
            <a:r>
              <a:rPr lang="en-US" altLang="zh-TW" baseline="0" dirty="0">
                <a:latin typeface="Verdana" pitchFamily="-1" charset="0"/>
                <a:ea typeface="ＭＳ Ｐゴシック" pitchFamily="-1" charset="-128"/>
              </a:rPr>
              <a:t> savings plans</a:t>
            </a:r>
            <a:endParaRPr lang="zh-TW" altLang="zh-TW" dirty="0">
              <a:latin typeface="Verdana" pitchFamily="-1" charset="0"/>
              <a:ea typeface="ＭＳ Ｐゴシック" pitchFamily="-1" charset="-128"/>
            </a:endParaRPr>
          </a:p>
        </p:txBody>
      </p:sp>
      <p:sp>
        <p:nvSpPr>
          <p:cNvPr id="139268" name="Slide Number Placeholder 3"/>
          <p:cNvSpPr>
            <a:spLocks noGrp="1"/>
          </p:cNvSpPr>
          <p:nvPr>
            <p:ph type="sldNum" sz="quarter" idx="5"/>
          </p:nvPr>
        </p:nvSpPr>
        <p:spPr>
          <a:noFill/>
        </p:spPr>
        <p:txBody>
          <a:bodyPr/>
          <a:lstStyle/>
          <a:p>
            <a:fld id="{7940EB4F-92CA-4175-AF68-3E2384CFAA99}" type="slidenum">
              <a:rPr lang="en-US" altLang="zh-TW"/>
              <a:pPr/>
              <a:t>190</a:t>
            </a:fld>
            <a:endParaRPr lang="en-US" altLang="zh-TW"/>
          </a:p>
        </p:txBody>
      </p:sp>
    </p:spTree>
    <p:extLst>
      <p:ext uri="{BB962C8B-B14F-4D97-AF65-F5344CB8AC3E}">
        <p14:creationId xmlns:p14="http://schemas.microsoft.com/office/powerpoint/2010/main" val="21623533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41316" name="Slide Number Placeholder 3"/>
          <p:cNvSpPr>
            <a:spLocks noGrp="1"/>
          </p:cNvSpPr>
          <p:nvPr>
            <p:ph type="sldNum" sz="quarter" idx="5"/>
          </p:nvPr>
        </p:nvSpPr>
        <p:spPr>
          <a:noFill/>
        </p:spPr>
        <p:txBody>
          <a:bodyPr/>
          <a:lstStyle/>
          <a:p>
            <a:fld id="{F9031695-BD6E-4264-809C-A62A04AB7D23}" type="slidenum">
              <a:rPr lang="en-US" altLang="zh-TW"/>
              <a:pPr/>
              <a:t>191</a:t>
            </a:fld>
            <a:endParaRPr lang="en-US" altLang="zh-TW"/>
          </a:p>
        </p:txBody>
      </p:sp>
    </p:spTree>
    <p:extLst>
      <p:ext uri="{BB962C8B-B14F-4D97-AF65-F5344CB8AC3E}">
        <p14:creationId xmlns:p14="http://schemas.microsoft.com/office/powerpoint/2010/main" val="223086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zh-TW" altLang="zh-TW"/>
          </a:p>
        </p:txBody>
      </p:sp>
      <p:sp>
        <p:nvSpPr>
          <p:cNvPr id="36868" name="Slide Number Placeholder 3"/>
          <p:cNvSpPr>
            <a:spLocks noGrp="1"/>
          </p:cNvSpPr>
          <p:nvPr>
            <p:ph type="sldNum" sz="quarter" idx="5"/>
          </p:nvPr>
        </p:nvSpPr>
        <p:spPr>
          <a:noFill/>
        </p:spPr>
        <p:txBody>
          <a:bodyPr/>
          <a:lstStyle/>
          <a:p>
            <a:fld id="{67030551-B22E-48E7-8035-62BC6A7C4A2F}" type="slidenum">
              <a:rPr lang="en-US" altLang="zh-TW"/>
              <a:pPr/>
              <a:t>33</a:t>
            </a:fld>
            <a:endParaRPr lang="en-US" altLang="zh-TW"/>
          </a:p>
        </p:txBody>
      </p:sp>
    </p:spTree>
    <p:extLst>
      <p:ext uri="{BB962C8B-B14F-4D97-AF65-F5344CB8AC3E}">
        <p14:creationId xmlns:p14="http://schemas.microsoft.com/office/powerpoint/2010/main" val="27186742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82276" name="Slide Number Placeholder 3"/>
          <p:cNvSpPr>
            <a:spLocks noGrp="1"/>
          </p:cNvSpPr>
          <p:nvPr>
            <p:ph type="sldNum" sz="quarter" idx="5"/>
          </p:nvPr>
        </p:nvSpPr>
        <p:spPr>
          <a:noFill/>
        </p:spPr>
        <p:txBody>
          <a:bodyPr/>
          <a:lstStyle/>
          <a:p>
            <a:fld id="{C88FEBE8-0333-4DA4-B727-8BD3875204F7}" type="slidenum">
              <a:rPr lang="en-US" altLang="zh-TW"/>
              <a:pPr/>
              <a:t>192</a:t>
            </a:fld>
            <a:endParaRPr lang="en-US" altLang="zh-TW"/>
          </a:p>
        </p:txBody>
      </p:sp>
    </p:spTree>
    <p:extLst>
      <p:ext uri="{BB962C8B-B14F-4D97-AF65-F5344CB8AC3E}">
        <p14:creationId xmlns:p14="http://schemas.microsoft.com/office/powerpoint/2010/main" val="12238359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193</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092325" y="525463"/>
            <a:ext cx="5138738" cy="2890837"/>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2018414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194</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5263" y="525463"/>
            <a:ext cx="3852862" cy="2890837"/>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tLang="en-US" sz="1200" dirty="0"/>
              <a:t>In order to make things easier for borrowers as well as reduce credit risk over time for lenders, mortgage payments have been structured so that ALL the periodical payments are </a:t>
            </a:r>
            <a:r>
              <a:rPr lang="en-US" altLang="en-US" sz="1200" b="1" dirty="0"/>
              <a:t>equal</a:t>
            </a:r>
            <a:r>
              <a:rPr lang="en-US" altLang="en-US" sz="1200" dirty="0"/>
              <a:t>.</a:t>
            </a:r>
          </a:p>
          <a:p>
            <a:r>
              <a:rPr lang="en-US" altLang="en-US" sz="1200" dirty="0"/>
              <a:t>On T=0, the Amount Due is FV</a:t>
            </a:r>
          </a:p>
          <a:p>
            <a:r>
              <a:rPr lang="en-US" altLang="en-US" sz="1200" dirty="0"/>
              <a:t>On T=1 when PMT is paid, it is in fact {FV x </a:t>
            </a:r>
            <a:r>
              <a:rPr lang="en-US" altLang="en-US" sz="1200" dirty="0" err="1"/>
              <a:t>i</a:t>
            </a:r>
            <a:r>
              <a:rPr lang="en-US" altLang="en-US" sz="1200" dirty="0"/>
              <a:t>} in interests for past period and {PMT – FV x </a:t>
            </a:r>
            <a:r>
              <a:rPr lang="en-US" altLang="en-US" sz="1200" dirty="0" err="1"/>
              <a:t>i</a:t>
            </a:r>
            <a:r>
              <a:rPr lang="en-US" altLang="en-US" sz="1200" dirty="0"/>
              <a:t>} in principal repaid</a:t>
            </a:r>
          </a:p>
          <a:p>
            <a:r>
              <a:rPr lang="en-US" altLang="en-US" sz="1200" dirty="0"/>
              <a:t>On T=2 the Amount Due is lower because of piece of principal repaid and the same calculations apply again….</a:t>
            </a:r>
          </a:p>
          <a:p>
            <a:r>
              <a:rPr lang="en-US" altLang="en-US" sz="1200" dirty="0"/>
              <a:t>That is how you can calculate your amortization table to know the Amount Due at any time</a:t>
            </a:r>
          </a:p>
          <a:p>
            <a:pPr>
              <a:spcBef>
                <a:spcPct val="0"/>
              </a:spcBef>
            </a:pPr>
            <a:endParaRPr lang="en-US" altLang="en-US" dirty="0">
              <a:latin typeface="Arial" charset="0"/>
            </a:endParaRPr>
          </a:p>
        </p:txBody>
      </p:sp>
    </p:spTree>
    <p:extLst>
      <p:ext uri="{BB962C8B-B14F-4D97-AF65-F5344CB8AC3E}">
        <p14:creationId xmlns:p14="http://schemas.microsoft.com/office/powerpoint/2010/main" val="17905761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67940" name="Slide Number Placeholder 3"/>
          <p:cNvSpPr>
            <a:spLocks noGrp="1"/>
          </p:cNvSpPr>
          <p:nvPr>
            <p:ph type="sldNum" sz="quarter" idx="5"/>
          </p:nvPr>
        </p:nvSpPr>
        <p:spPr>
          <a:noFill/>
        </p:spPr>
        <p:txBody>
          <a:bodyPr/>
          <a:lstStyle/>
          <a:p>
            <a:fld id="{5DEA650A-EC52-4139-85E9-F269CB9D8070}" type="slidenum">
              <a:rPr lang="en-US" altLang="zh-TW"/>
              <a:pPr/>
              <a:t>195</a:t>
            </a:fld>
            <a:endParaRPr lang="en-US" altLang="zh-TW"/>
          </a:p>
        </p:txBody>
      </p:sp>
    </p:spTree>
    <p:extLst>
      <p:ext uri="{BB962C8B-B14F-4D97-AF65-F5344CB8AC3E}">
        <p14:creationId xmlns:p14="http://schemas.microsoft.com/office/powerpoint/2010/main" val="16550993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69988" name="Slide Number Placeholder 3"/>
          <p:cNvSpPr>
            <a:spLocks noGrp="1"/>
          </p:cNvSpPr>
          <p:nvPr>
            <p:ph type="sldNum" sz="quarter" idx="5"/>
          </p:nvPr>
        </p:nvSpPr>
        <p:spPr>
          <a:noFill/>
        </p:spPr>
        <p:txBody>
          <a:bodyPr/>
          <a:lstStyle/>
          <a:p>
            <a:fld id="{ACAB198A-57D9-4003-93C0-841ADD991989}" type="slidenum">
              <a:rPr lang="en-US" altLang="zh-TW"/>
              <a:pPr/>
              <a:t>197</a:t>
            </a:fld>
            <a:endParaRPr lang="en-US" altLang="zh-TW"/>
          </a:p>
        </p:txBody>
      </p:sp>
    </p:spTree>
    <p:extLst>
      <p:ext uri="{BB962C8B-B14F-4D97-AF65-F5344CB8AC3E}">
        <p14:creationId xmlns:p14="http://schemas.microsoft.com/office/powerpoint/2010/main" val="6215305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74084" name="Slide Number Placeholder 3"/>
          <p:cNvSpPr>
            <a:spLocks noGrp="1"/>
          </p:cNvSpPr>
          <p:nvPr>
            <p:ph type="sldNum" sz="quarter" idx="5"/>
          </p:nvPr>
        </p:nvSpPr>
        <p:spPr>
          <a:noFill/>
        </p:spPr>
        <p:txBody>
          <a:bodyPr/>
          <a:lstStyle/>
          <a:p>
            <a:fld id="{5EBA3BD0-0865-455A-B000-BB3DFE094CDF}" type="slidenum">
              <a:rPr lang="en-US" altLang="zh-TW"/>
              <a:pPr/>
              <a:t>198</a:t>
            </a:fld>
            <a:endParaRPr lang="en-US" altLang="zh-TW"/>
          </a:p>
        </p:txBody>
      </p:sp>
    </p:spTree>
    <p:extLst>
      <p:ext uri="{BB962C8B-B14F-4D97-AF65-F5344CB8AC3E}">
        <p14:creationId xmlns:p14="http://schemas.microsoft.com/office/powerpoint/2010/main" val="27727571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76132" name="Slide Number Placeholder 3"/>
          <p:cNvSpPr>
            <a:spLocks noGrp="1"/>
          </p:cNvSpPr>
          <p:nvPr>
            <p:ph type="sldNum" sz="quarter" idx="5"/>
          </p:nvPr>
        </p:nvSpPr>
        <p:spPr>
          <a:noFill/>
        </p:spPr>
        <p:txBody>
          <a:bodyPr/>
          <a:lstStyle/>
          <a:p>
            <a:fld id="{818339B2-2BDA-4888-AA63-3D858228E5E3}" type="slidenum">
              <a:rPr lang="en-US" altLang="zh-TW"/>
              <a:pPr/>
              <a:t>199</a:t>
            </a:fld>
            <a:endParaRPr lang="en-US" altLang="zh-TW"/>
          </a:p>
        </p:txBody>
      </p:sp>
    </p:spTree>
    <p:extLst>
      <p:ext uri="{BB962C8B-B14F-4D97-AF65-F5344CB8AC3E}">
        <p14:creationId xmlns:p14="http://schemas.microsoft.com/office/powerpoint/2010/main" val="4724986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78180" name="Slide Number Placeholder 3"/>
          <p:cNvSpPr>
            <a:spLocks noGrp="1"/>
          </p:cNvSpPr>
          <p:nvPr>
            <p:ph type="sldNum" sz="quarter" idx="5"/>
          </p:nvPr>
        </p:nvSpPr>
        <p:spPr>
          <a:noFill/>
        </p:spPr>
        <p:txBody>
          <a:bodyPr/>
          <a:lstStyle/>
          <a:p>
            <a:fld id="{B24436E0-9BCD-4FA6-BBCE-42ECC1316887}" type="slidenum">
              <a:rPr lang="en-US" altLang="zh-TW"/>
              <a:pPr/>
              <a:t>200</a:t>
            </a:fld>
            <a:endParaRPr lang="en-US" altLang="zh-TW"/>
          </a:p>
        </p:txBody>
      </p:sp>
    </p:spTree>
    <p:extLst>
      <p:ext uri="{BB962C8B-B14F-4D97-AF65-F5344CB8AC3E}">
        <p14:creationId xmlns:p14="http://schemas.microsoft.com/office/powerpoint/2010/main" val="1873393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94564" name="Slide Number Placeholder 3"/>
          <p:cNvSpPr>
            <a:spLocks noGrp="1"/>
          </p:cNvSpPr>
          <p:nvPr>
            <p:ph type="sldNum" sz="quarter" idx="5"/>
          </p:nvPr>
        </p:nvSpPr>
        <p:spPr>
          <a:noFill/>
        </p:spPr>
        <p:txBody>
          <a:bodyPr/>
          <a:lstStyle/>
          <a:p>
            <a:fld id="{CC77B295-6943-4930-B32F-5C5A8C424579}" type="slidenum">
              <a:rPr lang="en-US" altLang="zh-TW"/>
              <a:pPr/>
              <a:t>201</a:t>
            </a:fld>
            <a:endParaRPr lang="en-US" altLang="zh-TW"/>
          </a:p>
        </p:txBody>
      </p:sp>
    </p:spTree>
    <p:extLst>
      <p:ext uri="{BB962C8B-B14F-4D97-AF65-F5344CB8AC3E}">
        <p14:creationId xmlns:p14="http://schemas.microsoft.com/office/powerpoint/2010/main" val="30496043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196612" name="Slide Number Placeholder 3"/>
          <p:cNvSpPr>
            <a:spLocks noGrp="1"/>
          </p:cNvSpPr>
          <p:nvPr>
            <p:ph type="sldNum" sz="quarter" idx="5"/>
          </p:nvPr>
        </p:nvSpPr>
        <p:spPr>
          <a:noFill/>
        </p:spPr>
        <p:txBody>
          <a:bodyPr/>
          <a:lstStyle/>
          <a:p>
            <a:fld id="{E6ABB8DC-2371-45DF-ADCA-654E401716C9}" type="slidenum">
              <a:rPr lang="en-US" altLang="zh-TW"/>
              <a:pPr/>
              <a:t>203</a:t>
            </a:fld>
            <a:endParaRPr lang="en-US" altLang="zh-TW"/>
          </a:p>
        </p:txBody>
      </p:sp>
    </p:spTree>
    <p:extLst>
      <p:ext uri="{BB962C8B-B14F-4D97-AF65-F5344CB8AC3E}">
        <p14:creationId xmlns:p14="http://schemas.microsoft.com/office/powerpoint/2010/main" val="92118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zh-TW" altLang="zh-TW" dirty="0"/>
          </a:p>
        </p:txBody>
      </p:sp>
      <p:sp>
        <p:nvSpPr>
          <p:cNvPr id="51204" name="Slide Number Placeholder 3"/>
          <p:cNvSpPr>
            <a:spLocks noGrp="1"/>
          </p:cNvSpPr>
          <p:nvPr>
            <p:ph type="sldNum" sz="quarter" idx="5"/>
          </p:nvPr>
        </p:nvSpPr>
        <p:spPr>
          <a:noFill/>
        </p:spPr>
        <p:txBody>
          <a:bodyPr/>
          <a:lstStyle/>
          <a:p>
            <a:fld id="{D690E437-4626-4732-B5BE-B16A12C0E7F6}" type="slidenum">
              <a:rPr lang="en-US" altLang="zh-TW"/>
              <a:pPr/>
              <a:t>34</a:t>
            </a:fld>
            <a:endParaRPr lang="en-US" altLang="zh-TW"/>
          </a:p>
        </p:txBody>
      </p:sp>
    </p:spTree>
    <p:extLst>
      <p:ext uri="{BB962C8B-B14F-4D97-AF65-F5344CB8AC3E}">
        <p14:creationId xmlns:p14="http://schemas.microsoft.com/office/powerpoint/2010/main" val="964015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p:spPr>
        <p:txBody>
          <a:bodyPr/>
          <a:lstStyle/>
          <a:p>
            <a:pPr eaLnBrk="1" hangingPunct="1"/>
            <a:r>
              <a:rPr lang="en-US" altLang="zh-TW" sz="1200" dirty="0"/>
              <a:t>Adam’s savings plan looks like an annuity of $10,000 per year for 20 years. </a:t>
            </a:r>
          </a:p>
          <a:p>
            <a:pPr eaLnBrk="1" hangingPunct="1"/>
            <a:r>
              <a:rPr lang="en-US" altLang="zh-TW" sz="1200" dirty="0"/>
              <a:t>The money will then remain in the account until Adam is 65 =&gt; 20 more years. </a:t>
            </a:r>
          </a:p>
          <a:p>
            <a:pPr eaLnBrk="1" hangingPunct="1"/>
            <a:r>
              <a:rPr lang="en-US" altLang="zh-TW" sz="1200" dirty="0"/>
              <a:t>To determine the amount Adam will have in the bank at age 45, we’ll need to compute the future value of this annuity.  </a:t>
            </a:r>
          </a:p>
          <a:p>
            <a:pPr eaLnBrk="1" hangingPunct="1"/>
            <a:r>
              <a:rPr lang="en-US" altLang="zh-TW" sz="1200" dirty="0"/>
              <a:t>Then we’ll compound the future value into the future 20 more years to see how much he’ll have at 65.</a:t>
            </a:r>
          </a:p>
          <a:p>
            <a:endParaRPr lang="zh-TW" altLang="zh-TW" dirty="0">
              <a:latin typeface="Verdana" pitchFamily="-1" charset="0"/>
              <a:ea typeface="ＭＳ Ｐゴシック" pitchFamily="-1" charset="-128"/>
            </a:endParaRPr>
          </a:p>
        </p:txBody>
      </p:sp>
      <p:sp>
        <p:nvSpPr>
          <p:cNvPr id="200708" name="Slide Number Placeholder 3"/>
          <p:cNvSpPr>
            <a:spLocks noGrp="1"/>
          </p:cNvSpPr>
          <p:nvPr>
            <p:ph type="sldNum" sz="quarter" idx="5"/>
          </p:nvPr>
        </p:nvSpPr>
        <p:spPr>
          <a:noFill/>
        </p:spPr>
        <p:txBody>
          <a:bodyPr/>
          <a:lstStyle/>
          <a:p>
            <a:fld id="{1C2A1C7F-BFE2-459A-8E6A-49EEFA3D7D30}" type="slidenum">
              <a:rPr lang="en-US" altLang="zh-TW"/>
              <a:pPr/>
              <a:t>204</a:t>
            </a:fld>
            <a:endParaRPr lang="en-US" altLang="zh-TW"/>
          </a:p>
        </p:txBody>
      </p:sp>
    </p:spTree>
    <p:extLst>
      <p:ext uri="{BB962C8B-B14F-4D97-AF65-F5344CB8AC3E}">
        <p14:creationId xmlns:p14="http://schemas.microsoft.com/office/powerpoint/2010/main" val="282462933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endParaRPr lang="zh-TW" altLang="zh-TW">
              <a:latin typeface="Verdana" pitchFamily="-1" charset="0"/>
              <a:ea typeface="ＭＳ Ｐゴシック" pitchFamily="-1" charset="-128"/>
            </a:endParaRPr>
          </a:p>
        </p:txBody>
      </p:sp>
      <p:sp>
        <p:nvSpPr>
          <p:cNvPr id="202756" name="Slide Number Placeholder 3"/>
          <p:cNvSpPr>
            <a:spLocks noGrp="1"/>
          </p:cNvSpPr>
          <p:nvPr>
            <p:ph type="sldNum" sz="quarter" idx="5"/>
          </p:nvPr>
        </p:nvSpPr>
        <p:spPr>
          <a:noFill/>
        </p:spPr>
        <p:txBody>
          <a:bodyPr/>
          <a:lstStyle/>
          <a:p>
            <a:fld id="{DBC20858-0342-4E7D-8232-807C9A0CECD1}" type="slidenum">
              <a:rPr lang="en-US" altLang="zh-TW"/>
              <a:pPr/>
              <a:t>205</a:t>
            </a:fld>
            <a:endParaRPr lang="en-US" altLang="zh-TW"/>
          </a:p>
        </p:txBody>
      </p:sp>
    </p:spTree>
    <p:extLst>
      <p:ext uri="{BB962C8B-B14F-4D97-AF65-F5344CB8AC3E}">
        <p14:creationId xmlns:p14="http://schemas.microsoft.com/office/powerpoint/2010/main" val="30544824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92DA792-F59E-4525-A587-87417931F459}" type="slidenum">
              <a:rPr lang="en-US" altLang="en-US">
                <a:latin typeface="Arial" charset="0"/>
                <a:cs typeface="Arial" charset="0"/>
              </a:rPr>
              <a:pPr fontAlgn="base">
                <a:spcBef>
                  <a:spcPct val="0"/>
                </a:spcBef>
                <a:spcAft>
                  <a:spcPct val="0"/>
                </a:spcAft>
              </a:pPr>
              <a:t>209</a:t>
            </a:fld>
            <a:endParaRPr lang="en-US" altLang="en-US">
              <a:latin typeface="Arial" charset="0"/>
              <a:cs typeface="Arial" charset="0"/>
            </a:endParaRPr>
          </a:p>
        </p:txBody>
      </p:sp>
      <p:sp>
        <p:nvSpPr>
          <p:cNvPr id="67586"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6758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48287626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87408FE-7FC1-4167-8E91-A98F7D745B26}" type="slidenum">
              <a:rPr lang="en-US" altLang="en-US">
                <a:latin typeface="Arial" charset="0"/>
                <a:cs typeface="Arial" charset="0"/>
              </a:rPr>
              <a:pPr fontAlgn="base">
                <a:spcBef>
                  <a:spcPct val="0"/>
                </a:spcBef>
                <a:spcAft>
                  <a:spcPct val="0"/>
                </a:spcAft>
              </a:pPr>
              <a:t>210</a:t>
            </a:fld>
            <a:endParaRPr lang="en-US" altLang="en-US">
              <a:latin typeface="Arial" charset="0"/>
              <a:cs typeface="Arial" charset="0"/>
            </a:endParaRPr>
          </a:p>
        </p:txBody>
      </p:sp>
      <p:sp>
        <p:nvSpPr>
          <p:cNvPr id="69634"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69635"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3973236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0B9403-61D0-4A4C-BB7B-F1EE3FC9DC0C}" type="slidenum">
              <a:rPr lang="en-US" altLang="en-US">
                <a:latin typeface="Arial" charset="0"/>
                <a:cs typeface="Arial" charset="0"/>
              </a:rPr>
              <a:pPr fontAlgn="base">
                <a:spcBef>
                  <a:spcPct val="0"/>
                </a:spcBef>
                <a:spcAft>
                  <a:spcPct val="0"/>
                </a:spcAft>
              </a:pPr>
              <a:t>211</a:t>
            </a:fld>
            <a:endParaRPr lang="en-US" altLang="en-US">
              <a:latin typeface="Arial" charset="0"/>
              <a:cs typeface="Arial" charset="0"/>
            </a:endParaRPr>
          </a:p>
        </p:txBody>
      </p:sp>
      <p:sp>
        <p:nvSpPr>
          <p:cNvPr id="71682"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71683"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5643656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C2D6F73-61D5-4CF0-B198-568EC10055E4}" type="slidenum">
              <a:rPr lang="en-US" altLang="en-US">
                <a:latin typeface="Arial" charset="0"/>
                <a:cs typeface="Arial" charset="0"/>
              </a:rPr>
              <a:pPr fontAlgn="base">
                <a:spcBef>
                  <a:spcPct val="0"/>
                </a:spcBef>
                <a:spcAft>
                  <a:spcPct val="0"/>
                </a:spcAft>
              </a:pPr>
              <a:t>212</a:t>
            </a:fld>
            <a:endParaRPr lang="en-US" altLang="en-US">
              <a:latin typeface="Arial" charset="0"/>
              <a:cs typeface="Arial" charset="0"/>
            </a:endParaRPr>
          </a:p>
        </p:txBody>
      </p:sp>
      <p:sp>
        <p:nvSpPr>
          <p:cNvPr id="74754" name="Placeholder 2"/>
          <p:cNvSpPr>
            <a:spLocks noGrp="1" noRot="1" noChangeAspect="1" noChangeArrowheads="1" noTextEdit="1"/>
          </p:cNvSpPr>
          <p:nvPr>
            <p:ph type="sldImg"/>
          </p:nvPr>
        </p:nvSpPr>
        <p:spPr bwMode="auto">
          <a:xfrm>
            <a:off x="2055813" y="525463"/>
            <a:ext cx="5140325" cy="2892425"/>
          </a:xfrm>
          <a:noFill/>
          <a:ln>
            <a:solidFill>
              <a:srgbClr val="000000"/>
            </a:solidFill>
            <a:miter lim="800000"/>
            <a:headEnd/>
            <a:tailEnd/>
          </a:ln>
        </p:spPr>
      </p:sp>
      <p:sp>
        <p:nvSpPr>
          <p:cNvPr id="74755"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33533609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213</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951671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214</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055813" y="525463"/>
            <a:ext cx="5140325"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65267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215</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055813" y="525463"/>
            <a:ext cx="5140325"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6267545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216</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163818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Equity: Total equity HKD 62,776 million USD</a:t>
            </a:r>
            <a:r>
              <a:rPr lang="en-US" baseline="0" dirty="0"/>
              <a:t> </a:t>
            </a:r>
            <a:r>
              <a:rPr lang="en-US" dirty="0"/>
              <a:t>8,048 million annual report page 72 https://www.cathaypacific.com/content/dam/cx/about-us/investor-relations/interim-annual-reports/en/annual_report_2019_eng.pdf </a:t>
            </a:r>
          </a:p>
          <a:p>
            <a:r>
              <a:rPr lang="en-US" dirty="0"/>
              <a:t>Market cap: number of shares: </a:t>
            </a:r>
            <a:r>
              <a:rPr lang="en-US" sz="1200" b="0" i="0" kern="1200" dirty="0">
                <a:solidFill>
                  <a:schemeClr val="tx1"/>
                </a:solidFill>
                <a:effectLst/>
                <a:latin typeface="+mn-lt"/>
                <a:ea typeface="+mn-ea"/>
                <a:cs typeface="+mn-cs"/>
              </a:rPr>
              <a:t>3,933,844,572 (https://www.cathaypacific.com/cx/en_HK/about-us/investor-relations/stock-information.html) price: 6.16 https://www.bloomberg.com/quote/293:HK?sref=INmNRPZ9</a:t>
            </a:r>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36</a:t>
            </a:fld>
            <a:endParaRPr lang="en-US" altLang="zh-TW"/>
          </a:p>
        </p:txBody>
      </p:sp>
    </p:spTree>
    <p:extLst>
      <p:ext uri="{BB962C8B-B14F-4D97-AF65-F5344CB8AC3E}">
        <p14:creationId xmlns:p14="http://schemas.microsoft.com/office/powerpoint/2010/main" val="36895975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217</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1254522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218</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856326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219</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8070309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220</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971748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221</a:t>
            </a:fld>
            <a:endParaRPr lang="en-US" altLang="zh-TW"/>
          </a:p>
        </p:txBody>
      </p:sp>
    </p:spTree>
    <p:extLst>
      <p:ext uri="{BB962C8B-B14F-4D97-AF65-F5344CB8AC3E}">
        <p14:creationId xmlns:p14="http://schemas.microsoft.com/office/powerpoint/2010/main" val="39406916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1912"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222</a:t>
            </a:fld>
            <a:endParaRPr lang="en-US" altLang="zh-TW"/>
          </a:p>
        </p:txBody>
      </p:sp>
    </p:spTree>
    <p:extLst>
      <p:ext uri="{BB962C8B-B14F-4D97-AF65-F5344CB8AC3E}">
        <p14:creationId xmlns:p14="http://schemas.microsoft.com/office/powerpoint/2010/main" val="32611245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224</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092325" y="525463"/>
            <a:ext cx="5140325"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787629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DC444FC-D7D3-44D0-A9E8-CD83475E7E46}" type="slidenum">
              <a:rPr lang="en-US" altLang="en-US">
                <a:latin typeface="Arial" charset="0"/>
                <a:cs typeface="Arial" charset="0"/>
              </a:rPr>
              <a:pPr fontAlgn="base">
                <a:spcBef>
                  <a:spcPct val="0"/>
                </a:spcBef>
                <a:spcAft>
                  <a:spcPct val="0"/>
                </a:spcAft>
              </a:pPr>
              <a:t>225</a:t>
            </a:fld>
            <a:endParaRPr lang="en-US" altLang="en-US">
              <a:latin typeface="Arial" charset="0"/>
              <a:cs typeface="Arial" charset="0"/>
            </a:endParaRPr>
          </a:p>
        </p:txBody>
      </p:sp>
      <p:sp>
        <p:nvSpPr>
          <p:cNvPr id="82946"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8294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92911855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0FA307-27F6-42B1-A60D-EE6DCAFC97F5}" type="slidenum">
              <a:rPr lang="en-US" altLang="en-US">
                <a:latin typeface="Arial" charset="0"/>
                <a:cs typeface="Arial" charset="0"/>
              </a:rPr>
              <a:pPr fontAlgn="base">
                <a:spcBef>
                  <a:spcPct val="0"/>
                </a:spcBef>
                <a:spcAft>
                  <a:spcPct val="0"/>
                </a:spcAft>
              </a:pPr>
              <a:t>226</a:t>
            </a:fld>
            <a:endParaRPr lang="en-US" altLang="en-US">
              <a:latin typeface="Arial" charset="0"/>
              <a:cs typeface="Arial" charset="0"/>
            </a:endParaRPr>
          </a:p>
        </p:txBody>
      </p:sp>
      <p:sp>
        <p:nvSpPr>
          <p:cNvPr id="84994" name="Placeholder 2"/>
          <p:cNvSpPr>
            <a:spLocks noGrp="1" noRot="1" noChangeAspect="1" noChangeArrowheads="1" noTextEdit="1"/>
          </p:cNvSpPr>
          <p:nvPr>
            <p:ph type="sldImg"/>
          </p:nvPr>
        </p:nvSpPr>
        <p:spPr bwMode="auto">
          <a:xfrm>
            <a:off x="2900363" y="525463"/>
            <a:ext cx="3503612" cy="2628900"/>
          </a:xfrm>
          <a:noFill/>
          <a:ln>
            <a:solidFill>
              <a:srgbClr val="000000"/>
            </a:solidFill>
            <a:miter lim="800000"/>
            <a:headEnd/>
            <a:tailEnd/>
          </a:ln>
        </p:spPr>
      </p:sp>
      <p:sp>
        <p:nvSpPr>
          <p:cNvPr id="84995" name="Placeholder 3"/>
          <p:cNvSpPr>
            <a:spLocks noGrp="1" noChangeArrowheads="1"/>
          </p:cNvSpPr>
          <p:nvPr>
            <p:ph type="body" idx="1"/>
          </p:nvPr>
        </p:nvSpPr>
        <p:spPr bwMode="auto">
          <a:xfrm>
            <a:off x="1239520" y="3329939"/>
            <a:ext cx="6817360" cy="3154680"/>
          </a:xfrm>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36686418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227</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78003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Damodaran</a:t>
            </a:r>
            <a:r>
              <a:rPr lang="en-US" dirty="0"/>
              <a:t> http://pages.stern.nyu.edu/~adamodar/New_Home_Page/cfpuzzles/cfspr16puzzle1.htm </a:t>
            </a:r>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38</a:t>
            </a:fld>
            <a:endParaRPr lang="en-US" altLang="zh-TW"/>
          </a:p>
        </p:txBody>
      </p:sp>
    </p:spTree>
    <p:extLst>
      <p:ext uri="{BB962C8B-B14F-4D97-AF65-F5344CB8AC3E}">
        <p14:creationId xmlns:p14="http://schemas.microsoft.com/office/powerpoint/2010/main" val="13672340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228</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82605645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E5383BF4-4C43-465B-A4AD-1A7A91AF155B}" type="slidenum">
              <a:rPr lang="en-US" altLang="en-US" sz="1300">
                <a:latin typeface="Verdana" pitchFamily="-1" charset="0"/>
              </a:rPr>
              <a:pPr eaLnBrk="1" hangingPunct="1"/>
              <a:t>230</a:t>
            </a:fld>
            <a:endParaRPr lang="en-US" altLang="en-US" sz="1300">
              <a:latin typeface="Verdana" pitchFamily="-1" charset="0"/>
            </a:endParaRPr>
          </a:p>
        </p:txBody>
      </p:sp>
      <p:sp>
        <p:nvSpPr>
          <p:cNvPr id="3174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51C685AB-0E92-4AC1-BBEE-D9160E0AE436}" type="slidenum">
              <a:rPr lang="en-US" altLang="en-US" sz="1300">
                <a:latin typeface="Verdana" pitchFamily="-1" charset="0"/>
              </a:rPr>
              <a:pPr algn="r" eaLnBrk="1" hangingPunct="1"/>
              <a:t>230</a:t>
            </a:fld>
            <a:endParaRPr lang="en-US" altLang="en-US" sz="1300">
              <a:latin typeface="Verdana" pitchFamily="-1" charset="0"/>
            </a:endParaRPr>
          </a:p>
        </p:txBody>
      </p:sp>
      <p:sp>
        <p:nvSpPr>
          <p:cNvPr id="31748" name="Rectangle 2"/>
          <p:cNvSpPr>
            <a:spLocks noGrp="1" noRot="1" noChangeAspect="1" noChangeArrowheads="1" noTextEdit="1"/>
          </p:cNvSpPr>
          <p:nvPr>
            <p:ph type="sldImg"/>
          </p:nvPr>
        </p:nvSpPr>
        <p:spPr>
          <a:ln/>
        </p:spPr>
      </p:sp>
      <p:sp>
        <p:nvSpPr>
          <p:cNvPr id="317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1211659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BD0E20AC-B7EE-4C51-86D4-E050A6F132A5}" type="slidenum">
              <a:rPr lang="en-US" altLang="en-US" sz="1300">
                <a:latin typeface="Verdana" pitchFamily="-1" charset="0"/>
              </a:rPr>
              <a:pPr eaLnBrk="1" hangingPunct="1"/>
              <a:t>231</a:t>
            </a:fld>
            <a:endParaRPr lang="en-US" altLang="en-US" sz="1300">
              <a:latin typeface="Verdana" pitchFamily="-1" charset="0"/>
            </a:endParaRPr>
          </a:p>
        </p:txBody>
      </p:sp>
      <p:sp>
        <p:nvSpPr>
          <p:cNvPr id="33795"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6866657E-1270-495C-A4FB-4BBB6C9156B5}" type="slidenum">
              <a:rPr lang="en-US" altLang="en-US" sz="1300">
                <a:latin typeface="Verdana" pitchFamily="-1" charset="0"/>
              </a:rPr>
              <a:pPr algn="r" eaLnBrk="1" hangingPunct="1"/>
              <a:t>231</a:t>
            </a:fld>
            <a:endParaRPr lang="en-US" altLang="en-US" sz="1300">
              <a:latin typeface="Verdana" pitchFamily="-1" charset="0"/>
            </a:endParaRPr>
          </a:p>
        </p:txBody>
      </p:sp>
      <p:sp>
        <p:nvSpPr>
          <p:cNvPr id="33796" name="Rectangle 2"/>
          <p:cNvSpPr>
            <a:spLocks noGrp="1" noRot="1" noChangeAspect="1" noChangeArrowheads="1" noTextEdit="1"/>
          </p:cNvSpPr>
          <p:nvPr>
            <p:ph type="sldImg"/>
          </p:nvPr>
        </p:nvSpPr>
        <p:spPr>
          <a:ln/>
        </p:spPr>
      </p:sp>
      <p:sp>
        <p:nvSpPr>
          <p:cNvPr id="337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19027438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4A01875B-1765-476B-B597-4E5BD480D9DF}" type="slidenum">
              <a:rPr lang="en-US" altLang="en-US" sz="1300">
                <a:latin typeface="Verdana" pitchFamily="-1" charset="0"/>
              </a:rPr>
              <a:pPr eaLnBrk="1" hangingPunct="1"/>
              <a:t>232</a:t>
            </a:fld>
            <a:endParaRPr lang="en-US" altLang="en-US" sz="1300">
              <a:latin typeface="Verdana" pitchFamily="-1" charset="0"/>
            </a:endParaRPr>
          </a:p>
        </p:txBody>
      </p:sp>
      <p:sp>
        <p:nvSpPr>
          <p:cNvPr id="3584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156E08E9-71FA-4EA3-8DDB-1FD50C8158DB}" type="slidenum">
              <a:rPr lang="en-US" altLang="en-US" sz="1300">
                <a:latin typeface="Verdana" pitchFamily="-1" charset="0"/>
              </a:rPr>
              <a:pPr algn="r" eaLnBrk="1" hangingPunct="1"/>
              <a:t>232</a:t>
            </a:fld>
            <a:endParaRPr lang="en-US" altLang="en-US" sz="1300">
              <a:latin typeface="Verdana" pitchFamily="-1" charset="0"/>
            </a:endParaRPr>
          </a:p>
        </p:txBody>
      </p:sp>
      <p:sp>
        <p:nvSpPr>
          <p:cNvPr id="35844" name="Rectangle 2"/>
          <p:cNvSpPr>
            <a:spLocks noGrp="1" noRot="1" noChangeAspect="1" noChangeArrowheads="1" noTextEdit="1"/>
          </p:cNvSpPr>
          <p:nvPr>
            <p:ph type="sldImg"/>
          </p:nvPr>
        </p:nvSpPr>
        <p:spPr>
          <a:ln/>
        </p:spPr>
      </p:sp>
      <p:sp>
        <p:nvSpPr>
          <p:cNvPr id="358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0729252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583D6482-AE3F-4307-8435-1571E222F157}" type="slidenum">
              <a:rPr lang="en-US" altLang="en-US" sz="1300">
                <a:latin typeface="Verdana" pitchFamily="-1" charset="0"/>
              </a:rPr>
              <a:pPr eaLnBrk="1" hangingPunct="1"/>
              <a:t>233</a:t>
            </a:fld>
            <a:endParaRPr lang="en-US" altLang="en-US" sz="1300">
              <a:latin typeface="Verdana" pitchFamily="-1" charset="0"/>
            </a:endParaRPr>
          </a:p>
        </p:txBody>
      </p:sp>
      <p:sp>
        <p:nvSpPr>
          <p:cNvPr id="3789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FF3DBF34-DBE7-447D-B808-F45D34CCE6D9}" type="slidenum">
              <a:rPr lang="en-US" altLang="en-US" sz="1300">
                <a:latin typeface="Verdana" pitchFamily="-1" charset="0"/>
              </a:rPr>
              <a:pPr algn="r" eaLnBrk="1" hangingPunct="1"/>
              <a:t>233</a:t>
            </a:fld>
            <a:endParaRPr lang="en-US" altLang="en-US" sz="1300">
              <a:latin typeface="Verdana" pitchFamily="-1"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55527031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F8D91712-82CF-440B-BFEB-D4ACEAD64413}" type="slidenum">
              <a:rPr lang="en-US" altLang="en-US" sz="1300">
                <a:latin typeface="Verdana" pitchFamily="-1" charset="0"/>
              </a:rPr>
              <a:pPr eaLnBrk="1" hangingPunct="1"/>
              <a:t>234</a:t>
            </a:fld>
            <a:endParaRPr lang="en-US" altLang="en-US" sz="1300">
              <a:latin typeface="Verdana" pitchFamily="-1" charset="0"/>
            </a:endParaRPr>
          </a:p>
        </p:txBody>
      </p:sp>
      <p:sp>
        <p:nvSpPr>
          <p:cNvPr id="39939"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A6FE54FA-23C8-4B6C-98CA-7D48A0639FA9}" type="slidenum">
              <a:rPr lang="en-US" altLang="en-US" sz="1300">
                <a:latin typeface="Verdana" pitchFamily="-1" charset="0"/>
              </a:rPr>
              <a:pPr algn="r" eaLnBrk="1" hangingPunct="1"/>
              <a:t>234</a:t>
            </a:fld>
            <a:endParaRPr lang="en-US" altLang="en-US" sz="1300">
              <a:latin typeface="Verdana" pitchFamily="-1" charset="0"/>
            </a:endParaRPr>
          </a:p>
        </p:txBody>
      </p:sp>
      <p:sp>
        <p:nvSpPr>
          <p:cNvPr id="39940" name="Rectangle 2"/>
          <p:cNvSpPr>
            <a:spLocks noGrp="1" noRot="1" noChangeAspect="1" noChangeArrowheads="1" noTextEdit="1"/>
          </p:cNvSpPr>
          <p:nvPr>
            <p:ph type="sldImg"/>
          </p:nvPr>
        </p:nvSpPr>
        <p:spPr>
          <a:ln/>
        </p:spPr>
      </p:sp>
      <p:sp>
        <p:nvSpPr>
          <p:cNvPr id="399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9272755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8680EE31-5BF6-4292-AB13-494BCC8A8E25}" type="slidenum">
              <a:rPr lang="en-US" altLang="en-US" sz="1300">
                <a:latin typeface="Verdana" pitchFamily="-1" charset="0"/>
              </a:rPr>
              <a:pPr eaLnBrk="1" hangingPunct="1"/>
              <a:t>235</a:t>
            </a:fld>
            <a:endParaRPr lang="en-US" altLang="en-US" sz="1300">
              <a:latin typeface="Verdana" pitchFamily="-1" charset="0"/>
            </a:endParaRPr>
          </a:p>
        </p:txBody>
      </p:sp>
      <p:sp>
        <p:nvSpPr>
          <p:cNvPr id="4198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7022D901-DAC2-4ADA-BFED-4996FB74BC43}" type="slidenum">
              <a:rPr lang="en-US" altLang="en-US" sz="1300">
                <a:latin typeface="Verdana" pitchFamily="-1" charset="0"/>
              </a:rPr>
              <a:pPr algn="r" eaLnBrk="1" hangingPunct="1"/>
              <a:t>235</a:t>
            </a:fld>
            <a:endParaRPr lang="en-US" altLang="en-US" sz="1300">
              <a:latin typeface="Verdana" pitchFamily="-1" charset="0"/>
            </a:endParaRPr>
          </a:p>
        </p:txBody>
      </p:sp>
      <p:sp>
        <p:nvSpPr>
          <p:cNvPr id="41988" name="Rectangle 2"/>
          <p:cNvSpPr>
            <a:spLocks noGrp="1" noRot="1" noChangeAspect="1" noChangeArrowheads="1" noTextEdit="1"/>
          </p:cNvSpPr>
          <p:nvPr>
            <p:ph type="sldImg"/>
          </p:nvPr>
        </p:nvSpPr>
        <p:spPr>
          <a:ln/>
        </p:spPr>
      </p:sp>
      <p:sp>
        <p:nvSpPr>
          <p:cNvPr id="419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74181626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0302E813-A70C-417C-8E78-709CC4836F53}" type="slidenum">
              <a:rPr lang="en-US" altLang="en-US" sz="1300">
                <a:latin typeface="Verdana" pitchFamily="-1" charset="0"/>
              </a:rPr>
              <a:pPr eaLnBrk="1" hangingPunct="1"/>
              <a:t>236</a:t>
            </a:fld>
            <a:endParaRPr lang="en-US" altLang="en-US" sz="1300">
              <a:latin typeface="Verdana" pitchFamily="-1" charset="0"/>
            </a:endParaRPr>
          </a:p>
        </p:txBody>
      </p:sp>
      <p:sp>
        <p:nvSpPr>
          <p:cNvPr id="44035"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BBFDEC63-2078-44C8-B9FA-20930B591BD4}" type="slidenum">
              <a:rPr lang="en-US" altLang="en-US" sz="1300">
                <a:latin typeface="Verdana" pitchFamily="-1" charset="0"/>
              </a:rPr>
              <a:pPr algn="r" eaLnBrk="1" hangingPunct="1"/>
              <a:t>236</a:t>
            </a:fld>
            <a:endParaRPr lang="en-US" altLang="en-US" sz="1300">
              <a:latin typeface="Verdana" pitchFamily="-1" charset="0"/>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97486025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AC7B3976-5408-4B82-AC80-D04436DA0E63}" type="slidenum">
              <a:rPr lang="en-US" altLang="en-US" sz="1300">
                <a:latin typeface="Verdana" pitchFamily="-1" charset="0"/>
              </a:rPr>
              <a:pPr eaLnBrk="1" hangingPunct="1"/>
              <a:t>237</a:t>
            </a:fld>
            <a:endParaRPr lang="en-US" altLang="en-US" sz="1300">
              <a:latin typeface="Verdana" pitchFamily="-1" charset="0"/>
            </a:endParaRPr>
          </a:p>
        </p:txBody>
      </p:sp>
      <p:sp>
        <p:nvSpPr>
          <p:cNvPr id="4608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F89E1B52-B6C5-4C08-8E68-5E09C1D07697}" type="slidenum">
              <a:rPr lang="en-US" altLang="en-US" sz="1300">
                <a:latin typeface="Verdana" pitchFamily="-1" charset="0"/>
              </a:rPr>
              <a:pPr algn="r" eaLnBrk="1" hangingPunct="1"/>
              <a:t>237</a:t>
            </a:fld>
            <a:endParaRPr lang="en-US" altLang="en-US" sz="1300">
              <a:latin typeface="Verdana" pitchFamily="-1" charset="0"/>
            </a:endParaRPr>
          </a:p>
        </p:txBody>
      </p:sp>
      <p:sp>
        <p:nvSpPr>
          <p:cNvPr id="46084" name="Rectangle 2"/>
          <p:cNvSpPr>
            <a:spLocks noGrp="1" noRot="1" noChangeAspect="1" noChangeArrowheads="1" noTextEdit="1"/>
          </p:cNvSpPr>
          <p:nvPr>
            <p:ph type="sldImg"/>
          </p:nvPr>
        </p:nvSpPr>
        <p:spPr>
          <a:ln/>
        </p:spPr>
      </p:sp>
      <p:sp>
        <p:nvSpPr>
          <p:cNvPr id="460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68842058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215F2DB1-CA57-457D-9FF2-25434204DCD2}" type="slidenum">
              <a:rPr lang="en-US" altLang="en-US" sz="1300">
                <a:latin typeface="Verdana" pitchFamily="-1" charset="0"/>
              </a:rPr>
              <a:pPr eaLnBrk="1" hangingPunct="1"/>
              <a:t>239</a:t>
            </a:fld>
            <a:endParaRPr lang="en-US" altLang="en-US" sz="1300">
              <a:latin typeface="Verdana" pitchFamily="-1" charset="0"/>
            </a:endParaRPr>
          </a:p>
        </p:txBody>
      </p:sp>
      <p:sp>
        <p:nvSpPr>
          <p:cNvPr id="4813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52C8A5DD-8508-44BA-A002-C89E4C29EEDE}" type="slidenum">
              <a:rPr lang="en-US" altLang="en-US" sz="1300">
                <a:latin typeface="Verdana" pitchFamily="-1" charset="0"/>
              </a:rPr>
              <a:pPr algn="r" eaLnBrk="1" hangingPunct="1"/>
              <a:t>239</a:t>
            </a:fld>
            <a:endParaRPr lang="en-US" altLang="en-US" sz="1300">
              <a:latin typeface="Verdana" pitchFamily="-1"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718155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435DA4-A246-4F45-B3CE-D298C764CD04}" type="slidenum">
              <a:rPr lang="en-US" altLang="en-US"/>
              <a:pPr/>
              <a:t>39</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r>
              <a:rPr lang="en-US" altLang="en-US" dirty="0"/>
              <a:t>Stage 1: building up savings from internally generated funds (self funding) and borrowing from close or distant relatives and friends (inside funding) where borrower is “bonded” by its close relationship which monitors its </a:t>
            </a:r>
            <a:r>
              <a:rPr lang="en-US" altLang="en-US" dirty="0" err="1"/>
              <a:t>behaviour</a:t>
            </a:r>
            <a:r>
              <a:rPr lang="en-US" altLang="en-US" dirty="0"/>
              <a:t> and enforce discipline</a:t>
            </a:r>
          </a:p>
          <a:p>
            <a:r>
              <a:rPr lang="en-US" altLang="en-US" dirty="0"/>
              <a:t>Stage 2: firms have grown such that self and inside funding is insufficient and need external funding. Banks provide information intensive external funding; the external finance premium includes cost of credit evaluation, loan </a:t>
            </a:r>
            <a:r>
              <a:rPr lang="en-US" altLang="en-US" dirty="0" err="1"/>
              <a:t>monitorinng</a:t>
            </a:r>
            <a:r>
              <a:rPr lang="en-US" altLang="en-US" dirty="0"/>
              <a:t>, component for risk of default and cost of managing default.</a:t>
            </a:r>
          </a:p>
          <a:p>
            <a:r>
              <a:rPr lang="en-US" altLang="en-US" dirty="0"/>
              <a:t>Stage 3: firms grow such that large external funding required (</a:t>
            </a:r>
            <a:r>
              <a:rPr lang="en-US" altLang="en-US" dirty="0" err="1"/>
              <a:t>eg</a:t>
            </a:r>
            <a:r>
              <a:rPr lang="en-US" altLang="en-US" dirty="0"/>
              <a:t> infrastructure); widely known firms can access funding directly from investors with corporate bond funding (</a:t>
            </a:r>
            <a:r>
              <a:rPr lang="en-US" altLang="en-US" dirty="0" err="1"/>
              <a:t>eg</a:t>
            </a:r>
            <a:r>
              <a:rPr lang="en-US" altLang="en-US" dirty="0"/>
              <a:t> railroad companies in 19</a:t>
            </a:r>
            <a:r>
              <a:rPr lang="en-US" altLang="en-US" baseline="30000" dirty="0"/>
              <a:t>th</a:t>
            </a:r>
            <a:r>
              <a:rPr lang="en-US" altLang="en-US" dirty="0"/>
              <a:t> century used direct bond finance because they had a relatively transparent public image and a physical capital structure that was relatively easy to monitor). =&gt; firms with good public image which produce a product that is widely used and easily monitored, have an incentive to bypass bank loans in order to exploit their transparency to lower their external finance premium</a:t>
            </a:r>
          </a:p>
          <a:p>
            <a:r>
              <a:rPr lang="en-US" altLang="en-US" dirty="0"/>
              <a:t>Firms with access to bond markets also continue to use bank financing because banks provide other services:</a:t>
            </a:r>
          </a:p>
          <a:p>
            <a:pPr>
              <a:buFontTx/>
              <a:buChar char="-"/>
            </a:pPr>
            <a:r>
              <a:rPr lang="en-US" altLang="en-US" dirty="0"/>
              <a:t>backstop financing (LOC, SBLC)</a:t>
            </a:r>
          </a:p>
          <a:p>
            <a:pPr>
              <a:buFontTx/>
              <a:buChar char="-"/>
            </a:pPr>
            <a:r>
              <a:rPr lang="en-US" altLang="en-US" dirty="0"/>
              <a:t>debtor-in-possession financing in event of bankruptcy</a:t>
            </a:r>
          </a:p>
          <a:p>
            <a:pPr>
              <a:buFontTx/>
              <a:buChar char="-"/>
            </a:pPr>
            <a:r>
              <a:rPr lang="en-US" altLang="en-US" dirty="0" err="1"/>
              <a:t>Customised</a:t>
            </a:r>
            <a:r>
              <a:rPr lang="en-US" altLang="en-US" dirty="0"/>
              <a:t> borrowing</a:t>
            </a:r>
          </a:p>
          <a:p>
            <a:pPr>
              <a:buFontTx/>
              <a:buChar char="-"/>
            </a:pPr>
            <a:r>
              <a:rPr lang="en-US" altLang="en-US" dirty="0"/>
              <a:t>Confidential borrowing</a:t>
            </a:r>
          </a:p>
          <a:p>
            <a:r>
              <a:rPr lang="en-US" altLang="en-US" dirty="0"/>
              <a:t>By encouraging innovation, competition among banks and non-bank financial markets helps to improve the distribution of financial risk in the economy and lower the cost of external finance.</a:t>
            </a:r>
          </a:p>
          <a:p>
            <a:r>
              <a:rPr lang="en-US" altLang="en-US" dirty="0"/>
              <a:t>The growth of non-bank finance also improves the resilience of the financial system =&gt; “spare-</a:t>
            </a:r>
            <a:r>
              <a:rPr lang="en-US" altLang="en-US" dirty="0" err="1"/>
              <a:t>tyre</a:t>
            </a:r>
            <a:r>
              <a:rPr lang="en-US" altLang="en-US" dirty="0"/>
              <a:t>” role of capital markets in cushioning the effect of financial distress on the </a:t>
            </a:r>
            <a:r>
              <a:rPr lang="en-US" altLang="en-US" dirty="0" err="1"/>
              <a:t>macroeconomy</a:t>
            </a:r>
            <a:r>
              <a:rPr lang="en-US" altLang="en-US" dirty="0"/>
              <a:t>.</a:t>
            </a:r>
          </a:p>
          <a:p>
            <a:r>
              <a:rPr lang="en-US" altLang="en-US" dirty="0"/>
              <a:t>Long term, local currency corporate bonds can also efficiently hedge real future </a:t>
            </a:r>
            <a:r>
              <a:rPr lang="en-US" altLang="en-US" dirty="0" err="1"/>
              <a:t>retirementm</a:t>
            </a:r>
            <a:r>
              <a:rPr lang="en-US" altLang="en-US" dirty="0"/>
              <a:t> pension, life insurance and entitlement commitments.</a:t>
            </a:r>
          </a:p>
          <a:p>
            <a:r>
              <a:rPr lang="en-US" altLang="en-US" dirty="0"/>
              <a:t>Source: Marvin </a:t>
            </a:r>
            <a:r>
              <a:rPr lang="en-US" altLang="en-US" dirty="0" err="1"/>
              <a:t>Goodfriend</a:t>
            </a:r>
            <a:r>
              <a:rPr lang="en-US" altLang="en-US" dirty="0"/>
              <a:t>, Carnegie Mellon University “Why a corporate bond market: growth and direct finance” BIS Papers No 26, BIS conference on Developing Corporate Bond Markets in Asia, Nov 2005</a:t>
            </a:r>
          </a:p>
          <a:p>
            <a:pPr>
              <a:buFontTx/>
              <a:buChar char="-"/>
            </a:pPr>
            <a:endParaRPr lang="en-US" altLang="en-US" dirty="0"/>
          </a:p>
        </p:txBody>
      </p:sp>
    </p:spTree>
    <p:extLst>
      <p:ext uri="{BB962C8B-B14F-4D97-AF65-F5344CB8AC3E}">
        <p14:creationId xmlns:p14="http://schemas.microsoft.com/office/powerpoint/2010/main" val="301777496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391F409F-559A-4984-99C5-A483DD0394A5}" type="slidenum">
              <a:rPr lang="en-US" altLang="en-US" sz="1300">
                <a:latin typeface="Verdana" pitchFamily="-1" charset="0"/>
              </a:rPr>
              <a:pPr eaLnBrk="1" hangingPunct="1"/>
              <a:t>240</a:t>
            </a:fld>
            <a:endParaRPr lang="en-US" altLang="en-US" sz="1300">
              <a:latin typeface="Verdana" pitchFamily="-1" charset="0"/>
            </a:endParaRPr>
          </a:p>
        </p:txBody>
      </p:sp>
      <p:sp>
        <p:nvSpPr>
          <p:cNvPr id="50179"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84B6B48A-CC2A-4A75-B62A-33FF51D936B2}" type="slidenum">
              <a:rPr lang="en-US" altLang="en-US" sz="1300">
                <a:latin typeface="Verdana" pitchFamily="-1" charset="0"/>
              </a:rPr>
              <a:pPr algn="r" eaLnBrk="1" hangingPunct="1"/>
              <a:t>240</a:t>
            </a:fld>
            <a:endParaRPr lang="en-US" altLang="en-US" sz="1300">
              <a:latin typeface="Verdana" pitchFamily="-1"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40409459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0D4DECC4-47EE-4EE9-B345-9032E578551D}" type="slidenum">
              <a:rPr lang="en-US" altLang="en-US" sz="1300">
                <a:latin typeface="Verdana" pitchFamily="-1" charset="0"/>
              </a:rPr>
              <a:pPr eaLnBrk="1" hangingPunct="1"/>
              <a:t>241</a:t>
            </a:fld>
            <a:endParaRPr lang="en-US" altLang="en-US" sz="1300">
              <a:latin typeface="Verdana" pitchFamily="-1" charset="0"/>
            </a:endParaRPr>
          </a:p>
        </p:txBody>
      </p:sp>
      <p:sp>
        <p:nvSpPr>
          <p:cNvPr id="5222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C3A73075-D612-4AB5-A08A-6160579518E4}" type="slidenum">
              <a:rPr lang="en-US" altLang="en-US" sz="1300">
                <a:latin typeface="Verdana" pitchFamily="-1" charset="0"/>
              </a:rPr>
              <a:pPr algn="r" eaLnBrk="1" hangingPunct="1"/>
              <a:t>241</a:t>
            </a:fld>
            <a:endParaRPr lang="en-US" altLang="en-US" sz="1300">
              <a:latin typeface="Verdana" pitchFamily="-1"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6154850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6369F37E-1E59-4F15-95F1-6CB09A63081E}" type="slidenum">
              <a:rPr lang="en-US" altLang="en-US" sz="1300">
                <a:latin typeface="Verdana" pitchFamily="-1" charset="0"/>
              </a:rPr>
              <a:pPr eaLnBrk="1" hangingPunct="1"/>
              <a:t>242</a:t>
            </a:fld>
            <a:endParaRPr lang="en-US" altLang="en-US" sz="1300">
              <a:latin typeface="Verdana" pitchFamily="-1" charset="0"/>
            </a:endParaRPr>
          </a:p>
        </p:txBody>
      </p:sp>
      <p:sp>
        <p:nvSpPr>
          <p:cNvPr id="6861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70242648-7BA3-4B69-9C35-6BEB43BF59E8}" type="slidenum">
              <a:rPr lang="en-US" altLang="en-US" sz="1300">
                <a:latin typeface="Verdana" pitchFamily="-1" charset="0"/>
              </a:rPr>
              <a:pPr algn="r" eaLnBrk="1" hangingPunct="1"/>
              <a:t>242</a:t>
            </a:fld>
            <a:endParaRPr lang="en-US" altLang="en-US" sz="1300">
              <a:latin typeface="Verdana" pitchFamily="-1" charset="0"/>
            </a:endParaRPr>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062796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066939F6-FB02-4B9C-9238-C54FA1E0241D}" type="slidenum">
              <a:rPr lang="en-US" altLang="en-US" sz="1300">
                <a:latin typeface="Verdana" pitchFamily="-1" charset="0"/>
              </a:rPr>
              <a:pPr eaLnBrk="1" hangingPunct="1"/>
              <a:t>243</a:t>
            </a:fld>
            <a:endParaRPr lang="en-US" altLang="en-US" sz="1300">
              <a:latin typeface="Verdana" pitchFamily="-1" charset="0"/>
            </a:endParaRPr>
          </a:p>
        </p:txBody>
      </p:sp>
      <p:sp>
        <p:nvSpPr>
          <p:cNvPr id="70659"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9AB06433-8E67-43B6-B61E-7DD454A26E4F}" type="slidenum">
              <a:rPr lang="en-US" altLang="en-US" sz="1300">
                <a:latin typeface="Verdana" pitchFamily="-1" charset="0"/>
              </a:rPr>
              <a:pPr algn="r" eaLnBrk="1" hangingPunct="1"/>
              <a:t>243</a:t>
            </a:fld>
            <a:endParaRPr lang="en-US" altLang="en-US" sz="1300">
              <a:latin typeface="Verdana" pitchFamily="-1" charset="0"/>
            </a:endParaRPr>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275054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28A213AB-9426-4E98-A4E3-E3747DEC17DE}" type="slidenum">
              <a:rPr lang="en-US" altLang="en-US" sz="1300">
                <a:latin typeface="Verdana" pitchFamily="-1" charset="0"/>
              </a:rPr>
              <a:pPr eaLnBrk="1" hangingPunct="1"/>
              <a:t>244</a:t>
            </a:fld>
            <a:endParaRPr lang="en-US" altLang="en-US" sz="1300">
              <a:latin typeface="Verdana" pitchFamily="-1" charset="0"/>
            </a:endParaRPr>
          </a:p>
        </p:txBody>
      </p:sp>
      <p:sp>
        <p:nvSpPr>
          <p:cNvPr id="6656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86A9C701-4BBE-43AC-8A31-906250827846}" type="slidenum">
              <a:rPr lang="en-US" altLang="en-US" sz="1300">
                <a:latin typeface="Verdana" pitchFamily="-1" charset="0"/>
              </a:rPr>
              <a:pPr algn="r" eaLnBrk="1" hangingPunct="1"/>
              <a:t>244</a:t>
            </a:fld>
            <a:endParaRPr lang="en-US" altLang="en-US" sz="1300">
              <a:latin typeface="Verdana" pitchFamily="-1"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61058014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0334F5B4-D285-4F69-A897-509E2EBD1CAB}" type="slidenum">
              <a:rPr lang="en-US" altLang="en-US" sz="1300">
                <a:latin typeface="Verdana" pitchFamily="-1" charset="0"/>
              </a:rPr>
              <a:pPr eaLnBrk="1" hangingPunct="1"/>
              <a:t>245</a:t>
            </a:fld>
            <a:endParaRPr lang="en-US" altLang="en-US" sz="1300">
              <a:latin typeface="Verdana" pitchFamily="-1" charset="0"/>
            </a:endParaRPr>
          </a:p>
        </p:txBody>
      </p:sp>
      <p:sp>
        <p:nvSpPr>
          <p:cNvPr id="7270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CB34EA54-3D06-48F9-96D1-61C125C37C50}" type="slidenum">
              <a:rPr lang="en-US" altLang="en-US" sz="1300">
                <a:latin typeface="Verdana" pitchFamily="-1" charset="0"/>
              </a:rPr>
              <a:pPr algn="r" eaLnBrk="1" hangingPunct="1"/>
              <a:t>245</a:t>
            </a:fld>
            <a:endParaRPr lang="en-US" altLang="en-US" sz="1300">
              <a:latin typeface="Verdana" pitchFamily="-1" charset="0"/>
            </a:endParaRPr>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71375617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187EED9A-830E-4374-B066-975237FED121}" type="slidenum">
              <a:rPr lang="en-US" altLang="en-US" sz="1300">
                <a:latin typeface="Verdana" pitchFamily="-1" charset="0"/>
              </a:rPr>
              <a:pPr eaLnBrk="1" hangingPunct="1"/>
              <a:t>246</a:t>
            </a:fld>
            <a:endParaRPr lang="en-US" altLang="en-US" sz="1300">
              <a:latin typeface="Verdana" pitchFamily="-1" charset="0"/>
            </a:endParaRPr>
          </a:p>
        </p:txBody>
      </p:sp>
      <p:sp>
        <p:nvSpPr>
          <p:cNvPr id="74755"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E5EB96DF-3235-4668-99BF-BE84C58B84D1}" type="slidenum">
              <a:rPr lang="en-US" altLang="en-US" sz="1300">
                <a:latin typeface="Verdana" pitchFamily="-1" charset="0"/>
              </a:rPr>
              <a:pPr algn="r" eaLnBrk="1" hangingPunct="1"/>
              <a:t>246</a:t>
            </a:fld>
            <a:endParaRPr lang="en-US" altLang="en-US" sz="1300">
              <a:latin typeface="Verdana" pitchFamily="-1" charset="0"/>
            </a:endParaRPr>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902842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B7BAAB44-2822-4E1A-81EF-479DA1A827A9}" type="slidenum">
              <a:rPr lang="en-US" altLang="en-US" sz="1300">
                <a:latin typeface="Verdana" pitchFamily="-1" charset="0"/>
              </a:rPr>
              <a:pPr eaLnBrk="1" hangingPunct="1"/>
              <a:t>247</a:t>
            </a:fld>
            <a:endParaRPr lang="en-US" altLang="en-US" sz="1300">
              <a:latin typeface="Verdana" pitchFamily="-1" charset="0"/>
            </a:endParaRPr>
          </a:p>
        </p:txBody>
      </p:sp>
      <p:sp>
        <p:nvSpPr>
          <p:cNvPr id="7680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2790E850-22B8-46D2-B056-4A6B0F875B77}" type="slidenum">
              <a:rPr lang="en-US" altLang="en-US" sz="1300">
                <a:latin typeface="Verdana" pitchFamily="-1" charset="0"/>
              </a:rPr>
              <a:pPr algn="r" eaLnBrk="1" hangingPunct="1"/>
              <a:t>247</a:t>
            </a:fld>
            <a:endParaRPr lang="en-US" altLang="en-US" sz="1300">
              <a:latin typeface="Verdana" pitchFamily="-1" charset="0"/>
            </a:endParaRPr>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Verdana" pitchFamily="-1" charset="0"/>
              <a:ea typeface="ＭＳ Ｐゴシック" pitchFamily="-1" charset="-128"/>
            </a:endParaRPr>
          </a:p>
        </p:txBody>
      </p:sp>
    </p:spTree>
    <p:extLst>
      <p:ext uri="{BB962C8B-B14F-4D97-AF65-F5344CB8AC3E}">
        <p14:creationId xmlns:p14="http://schemas.microsoft.com/office/powerpoint/2010/main" val="34272317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DFC5FF16-F6D5-4E48-8254-7A3CA3B8C0BB}" type="slidenum">
              <a:rPr lang="en-US" altLang="en-US" sz="1300">
                <a:latin typeface="Verdana" pitchFamily="-1" charset="0"/>
              </a:rPr>
              <a:pPr eaLnBrk="1" hangingPunct="1"/>
              <a:t>249</a:t>
            </a:fld>
            <a:endParaRPr lang="en-US" altLang="en-US" sz="1300">
              <a:latin typeface="Verdana" pitchFamily="-1" charset="0"/>
            </a:endParaRPr>
          </a:p>
        </p:txBody>
      </p:sp>
      <p:sp>
        <p:nvSpPr>
          <p:cNvPr id="7885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05A0FEA1-44C4-4E9D-A4A0-360C250345C8}" type="slidenum">
              <a:rPr lang="en-US" altLang="en-US" sz="1300">
                <a:latin typeface="Verdana" pitchFamily="-1" charset="0"/>
              </a:rPr>
              <a:pPr algn="r" eaLnBrk="1" hangingPunct="1"/>
              <a:t>249</a:t>
            </a:fld>
            <a:endParaRPr lang="en-US" altLang="en-US" sz="1300">
              <a:latin typeface="Verdana" pitchFamily="-1"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383388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28A213AB-9426-4E98-A4E3-E3747DEC17DE}" type="slidenum">
              <a:rPr lang="en-US" altLang="en-US" sz="1300">
                <a:latin typeface="Verdana" pitchFamily="-1" charset="0"/>
              </a:rPr>
              <a:pPr eaLnBrk="1" hangingPunct="1"/>
              <a:t>250</a:t>
            </a:fld>
            <a:endParaRPr lang="en-US" altLang="en-US" sz="1300">
              <a:latin typeface="Verdana" pitchFamily="-1" charset="0"/>
            </a:endParaRPr>
          </a:p>
        </p:txBody>
      </p:sp>
      <p:sp>
        <p:nvSpPr>
          <p:cNvPr id="6656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86A9C701-4BBE-43AC-8A31-906250827846}" type="slidenum">
              <a:rPr lang="en-US" altLang="en-US" sz="1300">
                <a:latin typeface="Verdana" pitchFamily="-1" charset="0"/>
              </a:rPr>
              <a:pPr algn="r" eaLnBrk="1" hangingPunct="1"/>
              <a:t>250</a:t>
            </a:fld>
            <a:endParaRPr lang="en-US" altLang="en-US" sz="1300">
              <a:latin typeface="Verdana" pitchFamily="-1"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4088037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endParaRPr lang="zh-TW" altLang="zh-TW"/>
          </a:p>
        </p:txBody>
      </p:sp>
      <p:sp>
        <p:nvSpPr>
          <p:cNvPr id="90116" name="Slide Number Placeholder 3"/>
          <p:cNvSpPr>
            <a:spLocks noGrp="1"/>
          </p:cNvSpPr>
          <p:nvPr>
            <p:ph type="sldNum" sz="quarter" idx="5"/>
          </p:nvPr>
        </p:nvSpPr>
        <p:spPr>
          <a:noFill/>
        </p:spPr>
        <p:txBody>
          <a:bodyPr/>
          <a:lstStyle/>
          <a:p>
            <a:fld id="{1D1EB6A4-1EB0-4104-958A-B438AB8EA2F4}" type="slidenum">
              <a:rPr lang="en-US" altLang="zh-TW"/>
              <a:pPr/>
              <a:t>40</a:t>
            </a:fld>
            <a:endParaRPr lang="en-US" altLang="zh-TW"/>
          </a:p>
        </p:txBody>
      </p:sp>
    </p:spTree>
    <p:extLst>
      <p:ext uri="{BB962C8B-B14F-4D97-AF65-F5344CB8AC3E}">
        <p14:creationId xmlns:p14="http://schemas.microsoft.com/office/powerpoint/2010/main" val="21627306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9C6C6547-5883-4656-9228-210F5DECDD04}" type="slidenum">
              <a:rPr lang="en-US" altLang="en-US" sz="1300">
                <a:latin typeface="Verdana" pitchFamily="-1" charset="0"/>
              </a:rPr>
              <a:pPr eaLnBrk="1" hangingPunct="1"/>
              <a:t>251</a:t>
            </a:fld>
            <a:endParaRPr lang="en-US" altLang="en-US" sz="1300">
              <a:latin typeface="Verdana" pitchFamily="-1" charset="0"/>
            </a:endParaRPr>
          </a:p>
        </p:txBody>
      </p:sp>
      <p:sp>
        <p:nvSpPr>
          <p:cNvPr id="80899"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A99C0F2E-AD3A-41B8-BC36-C5ADD03D4D00}" type="slidenum">
              <a:rPr lang="en-US" altLang="en-US" sz="1300">
                <a:latin typeface="Verdana" pitchFamily="-1" charset="0"/>
              </a:rPr>
              <a:pPr algn="r" eaLnBrk="1" hangingPunct="1"/>
              <a:t>251</a:t>
            </a:fld>
            <a:endParaRPr lang="en-US" altLang="en-US" sz="1300">
              <a:latin typeface="Verdana" pitchFamily="-1" charset="0"/>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1231298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C212E413-099E-4139-9C8C-A793932DCA09}" type="slidenum">
              <a:rPr lang="en-US" altLang="en-US" sz="1300">
                <a:latin typeface="Verdana" pitchFamily="-1" charset="0"/>
              </a:rPr>
              <a:pPr eaLnBrk="1" hangingPunct="1"/>
              <a:t>252</a:t>
            </a:fld>
            <a:endParaRPr lang="en-US" altLang="en-US" sz="1300">
              <a:latin typeface="Verdana" pitchFamily="-1" charset="0"/>
            </a:endParaRPr>
          </a:p>
        </p:txBody>
      </p:sp>
      <p:sp>
        <p:nvSpPr>
          <p:cNvPr id="95235"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53046652-BC21-4838-9754-E9E3EBFDE65F}" type="slidenum">
              <a:rPr lang="en-US" altLang="en-US" sz="1300">
                <a:latin typeface="Verdana" pitchFamily="-1" charset="0"/>
              </a:rPr>
              <a:pPr algn="r" eaLnBrk="1" hangingPunct="1"/>
              <a:t>252</a:t>
            </a:fld>
            <a:endParaRPr lang="en-US" altLang="en-US" sz="1300">
              <a:latin typeface="Verdana" pitchFamily="-1" charset="0"/>
            </a:endParaRPr>
          </a:p>
        </p:txBody>
      </p:sp>
      <p:sp>
        <p:nvSpPr>
          <p:cNvPr id="95236" name="Rectangle 2"/>
          <p:cNvSpPr>
            <a:spLocks noGrp="1" noRot="1" noChangeAspect="1" noChangeArrowheads="1" noTextEdit="1"/>
          </p:cNvSpPr>
          <p:nvPr>
            <p:ph type="sldImg"/>
          </p:nvPr>
        </p:nvSpPr>
        <p:spPr>
          <a:ln/>
        </p:spPr>
      </p:sp>
      <p:sp>
        <p:nvSpPr>
          <p:cNvPr id="952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91655367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28A213AB-9426-4E98-A4E3-E3747DEC17DE}" type="slidenum">
              <a:rPr lang="en-US" altLang="en-US" sz="1300">
                <a:latin typeface="Verdana" pitchFamily="-1" charset="0"/>
              </a:rPr>
              <a:pPr eaLnBrk="1" hangingPunct="1"/>
              <a:t>253</a:t>
            </a:fld>
            <a:endParaRPr lang="en-US" altLang="en-US" sz="1300">
              <a:latin typeface="Verdana" pitchFamily="-1" charset="0"/>
            </a:endParaRPr>
          </a:p>
        </p:txBody>
      </p:sp>
      <p:sp>
        <p:nvSpPr>
          <p:cNvPr id="6656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86A9C701-4BBE-43AC-8A31-906250827846}" type="slidenum">
              <a:rPr lang="en-US" altLang="en-US" sz="1300">
                <a:latin typeface="Verdana" pitchFamily="-1" charset="0"/>
              </a:rPr>
              <a:pPr algn="r" eaLnBrk="1" hangingPunct="1"/>
              <a:t>253</a:t>
            </a:fld>
            <a:endParaRPr lang="en-US" altLang="en-US" sz="1300">
              <a:latin typeface="Verdana" pitchFamily="-1"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817776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388468D2-3F84-45ED-9648-B3E0C1203D87}" type="slidenum">
              <a:rPr lang="en-US" altLang="en-US" sz="1300">
                <a:latin typeface="Verdana" pitchFamily="-1" charset="0"/>
              </a:rPr>
              <a:pPr eaLnBrk="1" hangingPunct="1"/>
              <a:t>255</a:t>
            </a:fld>
            <a:endParaRPr lang="en-US" altLang="en-US" sz="1300">
              <a:latin typeface="Verdana" pitchFamily="-1" charset="0"/>
            </a:endParaRPr>
          </a:p>
        </p:txBody>
      </p:sp>
      <p:sp>
        <p:nvSpPr>
          <p:cNvPr id="9318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1706DF16-EFBE-4070-825E-F97C8E1C8680}" type="slidenum">
              <a:rPr lang="en-US" altLang="en-US" sz="1300">
                <a:latin typeface="Verdana" pitchFamily="-1" charset="0"/>
              </a:rPr>
              <a:pPr algn="r" eaLnBrk="1" hangingPunct="1"/>
              <a:t>255</a:t>
            </a:fld>
            <a:endParaRPr lang="en-US" altLang="en-US" sz="1300">
              <a:latin typeface="Verdana" pitchFamily="-1"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63338669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256</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16817123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3899F231-6CBA-4F66-BBD2-5EABB598D67C}" type="slidenum">
              <a:rPr lang="en-US" altLang="en-US" sz="1300">
                <a:latin typeface="Verdana" pitchFamily="-1" charset="0"/>
              </a:rPr>
              <a:pPr eaLnBrk="1" hangingPunct="1"/>
              <a:t>257</a:t>
            </a:fld>
            <a:endParaRPr lang="en-US" altLang="en-US" sz="1300">
              <a:latin typeface="Verdana" pitchFamily="-1" charset="0"/>
            </a:endParaRPr>
          </a:p>
        </p:txBody>
      </p:sp>
      <p:sp>
        <p:nvSpPr>
          <p:cNvPr id="11981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98743424-2DF7-408E-8240-37218E3C7C5D}" type="slidenum">
              <a:rPr lang="en-US" altLang="en-US" sz="1300">
                <a:latin typeface="Verdana" pitchFamily="-1" charset="0"/>
              </a:rPr>
              <a:pPr algn="r" eaLnBrk="1" hangingPunct="1"/>
              <a:t>257</a:t>
            </a:fld>
            <a:endParaRPr lang="en-US" altLang="en-US" sz="1300">
              <a:latin typeface="Verdana" pitchFamily="-1" charset="0"/>
            </a:endParaRPr>
          </a:p>
        </p:txBody>
      </p:sp>
      <p:sp>
        <p:nvSpPr>
          <p:cNvPr id="119812" name="Rectangle 2"/>
          <p:cNvSpPr>
            <a:spLocks noGrp="1" noRot="1" noChangeAspect="1" noChangeArrowheads="1" noTextEdit="1"/>
          </p:cNvSpPr>
          <p:nvPr>
            <p:ph type="sldImg"/>
          </p:nvPr>
        </p:nvSpPr>
        <p:spPr>
          <a:ln/>
        </p:spPr>
      </p:sp>
      <p:sp>
        <p:nvSpPr>
          <p:cNvPr id="1198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1772515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8A347749-4F19-486B-A630-E24DAF0C7E2C}" type="slidenum">
              <a:rPr lang="en-US" altLang="en-US" sz="1300">
                <a:latin typeface="Verdana" pitchFamily="-1" charset="0"/>
              </a:rPr>
              <a:pPr eaLnBrk="1" hangingPunct="1"/>
              <a:t>258</a:t>
            </a:fld>
            <a:endParaRPr lang="en-US" altLang="en-US" sz="1300">
              <a:latin typeface="Verdana" pitchFamily="-1" charset="0"/>
            </a:endParaRPr>
          </a:p>
        </p:txBody>
      </p:sp>
      <p:sp>
        <p:nvSpPr>
          <p:cNvPr id="125955"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DBA7E9BC-7A58-4F91-B5A8-4E7162B215B2}" type="slidenum">
              <a:rPr lang="en-US" altLang="en-US" sz="1300">
                <a:latin typeface="Verdana" pitchFamily="-1" charset="0"/>
              </a:rPr>
              <a:pPr algn="r" eaLnBrk="1" hangingPunct="1"/>
              <a:t>258</a:t>
            </a:fld>
            <a:endParaRPr lang="en-US" altLang="en-US" sz="1300">
              <a:latin typeface="Verdana" pitchFamily="-1"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41079204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21AE2DCF-4A20-4415-8678-9F948A14492D}" type="slidenum">
              <a:rPr lang="en-US" altLang="en-US" sz="1300">
                <a:latin typeface="Verdana" pitchFamily="-1" charset="0"/>
              </a:rPr>
              <a:pPr eaLnBrk="1" hangingPunct="1"/>
              <a:t>259</a:t>
            </a:fld>
            <a:endParaRPr lang="en-US" altLang="en-US" sz="1300">
              <a:latin typeface="Verdana" pitchFamily="-1" charset="0"/>
            </a:endParaRPr>
          </a:p>
        </p:txBody>
      </p:sp>
      <p:sp>
        <p:nvSpPr>
          <p:cNvPr id="12800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B1B64A8A-F207-48FB-866D-153EC74E0F6A}" type="slidenum">
              <a:rPr lang="en-US" altLang="en-US" sz="1300">
                <a:latin typeface="Verdana" pitchFamily="-1" charset="0"/>
              </a:rPr>
              <a:pPr algn="r" eaLnBrk="1" hangingPunct="1"/>
              <a:t>259</a:t>
            </a:fld>
            <a:endParaRPr lang="en-US" altLang="en-US" sz="1300">
              <a:latin typeface="Verdana" pitchFamily="-1" charset="0"/>
            </a:endParaRPr>
          </a:p>
        </p:txBody>
      </p:sp>
      <p:sp>
        <p:nvSpPr>
          <p:cNvPr id="128004" name="Rectangle 2"/>
          <p:cNvSpPr>
            <a:spLocks noGrp="1" noRot="1" noChangeAspect="1" noChangeArrowheads="1" noTextEdit="1"/>
          </p:cNvSpPr>
          <p:nvPr>
            <p:ph type="sldImg"/>
          </p:nvPr>
        </p:nvSpPr>
        <p:spPr>
          <a:ln/>
        </p:spPr>
      </p:sp>
      <p:sp>
        <p:nvSpPr>
          <p:cNvPr id="1280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59833619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16C877AF-6AB6-4566-9E54-E2E9BECF957C}" type="slidenum">
              <a:rPr lang="en-US" altLang="en-US" sz="1300">
                <a:latin typeface="Verdana" pitchFamily="-1" charset="0"/>
              </a:rPr>
              <a:pPr eaLnBrk="1" hangingPunct="1"/>
              <a:t>260</a:t>
            </a:fld>
            <a:endParaRPr lang="en-US" altLang="en-US" sz="1300">
              <a:latin typeface="Verdana" pitchFamily="-1" charset="0"/>
            </a:endParaRPr>
          </a:p>
        </p:txBody>
      </p:sp>
      <p:sp>
        <p:nvSpPr>
          <p:cNvPr id="13005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9C1F0F78-9C09-4440-8C7D-8F9B1399FB4A}" type="slidenum">
              <a:rPr lang="en-US" altLang="en-US" sz="1300">
                <a:latin typeface="Verdana" pitchFamily="-1" charset="0"/>
              </a:rPr>
              <a:pPr algn="r" eaLnBrk="1" hangingPunct="1"/>
              <a:t>260</a:t>
            </a:fld>
            <a:endParaRPr lang="en-US" altLang="en-US" sz="1300">
              <a:latin typeface="Verdana" pitchFamily="-1" charset="0"/>
            </a:endParaRPr>
          </a:p>
        </p:txBody>
      </p:sp>
      <p:sp>
        <p:nvSpPr>
          <p:cNvPr id="130052" name="Rectangle 2"/>
          <p:cNvSpPr>
            <a:spLocks noGrp="1" noRot="1" noChangeAspect="1" noChangeArrowheads="1" noTextEdit="1"/>
          </p:cNvSpPr>
          <p:nvPr>
            <p:ph type="sldImg"/>
          </p:nvPr>
        </p:nvSpPr>
        <p:spPr>
          <a:ln/>
        </p:spPr>
      </p:sp>
      <p:sp>
        <p:nvSpPr>
          <p:cNvPr id="1300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95640263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91866D47-A203-4CAB-AFF3-8D28E510DE18}" type="slidenum">
              <a:rPr lang="en-US" altLang="en-US" sz="1300">
                <a:latin typeface="Verdana" pitchFamily="-1" charset="0"/>
              </a:rPr>
              <a:pPr eaLnBrk="1" hangingPunct="1"/>
              <a:t>261</a:t>
            </a:fld>
            <a:endParaRPr lang="en-US" altLang="en-US" sz="1300">
              <a:latin typeface="Verdana" pitchFamily="-1" charset="0"/>
            </a:endParaRPr>
          </a:p>
        </p:txBody>
      </p:sp>
      <p:sp>
        <p:nvSpPr>
          <p:cNvPr id="132099"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FD5F8F30-B602-491A-97E6-410FC3F87967}" type="slidenum">
              <a:rPr lang="en-US" altLang="en-US" sz="1300">
                <a:latin typeface="Verdana" pitchFamily="-1" charset="0"/>
              </a:rPr>
              <a:pPr algn="r" eaLnBrk="1" hangingPunct="1"/>
              <a:t>261</a:t>
            </a:fld>
            <a:endParaRPr lang="en-US" altLang="en-US" sz="1300">
              <a:latin typeface="Verdana" pitchFamily="-1" charset="0"/>
            </a:endParaRPr>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455951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zh-TW" altLang="zh-TW"/>
          </a:p>
        </p:txBody>
      </p:sp>
      <p:sp>
        <p:nvSpPr>
          <p:cNvPr id="94212" name="Slide Number Placeholder 3"/>
          <p:cNvSpPr>
            <a:spLocks noGrp="1"/>
          </p:cNvSpPr>
          <p:nvPr>
            <p:ph type="sldNum" sz="quarter" idx="5"/>
          </p:nvPr>
        </p:nvSpPr>
        <p:spPr>
          <a:noFill/>
        </p:spPr>
        <p:txBody>
          <a:bodyPr/>
          <a:lstStyle/>
          <a:p>
            <a:fld id="{B12B6E15-3DA9-4029-A40F-C4534D188878}" type="slidenum">
              <a:rPr lang="en-US" altLang="zh-TW"/>
              <a:pPr/>
              <a:t>41</a:t>
            </a:fld>
            <a:endParaRPr lang="en-US" altLang="zh-TW"/>
          </a:p>
        </p:txBody>
      </p:sp>
    </p:spTree>
    <p:extLst>
      <p:ext uri="{BB962C8B-B14F-4D97-AF65-F5344CB8AC3E}">
        <p14:creationId xmlns:p14="http://schemas.microsoft.com/office/powerpoint/2010/main" val="427246687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9F36D2C3-5F7B-46C7-BD4A-6F5109D8B8BD}" type="slidenum">
              <a:rPr lang="en-US" altLang="en-US" sz="1300">
                <a:latin typeface="Verdana" pitchFamily="-1" charset="0"/>
              </a:rPr>
              <a:pPr eaLnBrk="1" hangingPunct="1"/>
              <a:t>262</a:t>
            </a:fld>
            <a:endParaRPr lang="en-US" altLang="en-US" sz="1300">
              <a:latin typeface="Verdana" pitchFamily="-1" charset="0"/>
            </a:endParaRPr>
          </a:p>
        </p:txBody>
      </p:sp>
      <p:sp>
        <p:nvSpPr>
          <p:cNvPr id="13414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F6B3A852-2A6D-40EE-9205-D9A268E1227A}" type="slidenum">
              <a:rPr lang="en-US" altLang="en-US" sz="1300">
                <a:latin typeface="Verdana" pitchFamily="-1" charset="0"/>
              </a:rPr>
              <a:pPr algn="r" eaLnBrk="1" hangingPunct="1"/>
              <a:t>262</a:t>
            </a:fld>
            <a:endParaRPr lang="en-US" altLang="en-US" sz="1300">
              <a:latin typeface="Verdana" pitchFamily="-1" charset="0"/>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55742378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99C481CF-6E64-4AA5-9EC7-1E1B8EFDD916}" type="slidenum">
              <a:rPr lang="en-US" altLang="en-US" sz="1300">
                <a:latin typeface="Verdana" pitchFamily="-1" charset="0"/>
              </a:rPr>
              <a:pPr eaLnBrk="1" hangingPunct="1"/>
              <a:t>263</a:t>
            </a:fld>
            <a:endParaRPr lang="en-US" altLang="en-US" sz="1300">
              <a:latin typeface="Verdana" pitchFamily="-1" charset="0"/>
            </a:endParaRPr>
          </a:p>
        </p:txBody>
      </p:sp>
      <p:sp>
        <p:nvSpPr>
          <p:cNvPr id="13824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E8E5BC7C-7A8A-4546-BB6E-89D8C9B8BBC8}" type="slidenum">
              <a:rPr lang="en-US" altLang="en-US" sz="1300">
                <a:latin typeface="Verdana" pitchFamily="-1" charset="0"/>
              </a:rPr>
              <a:pPr algn="r" eaLnBrk="1" hangingPunct="1"/>
              <a:t>263</a:t>
            </a:fld>
            <a:endParaRPr lang="en-US" altLang="en-US" sz="1300">
              <a:latin typeface="Verdana" pitchFamily="-1" charset="0"/>
            </a:endParaRPr>
          </a:p>
        </p:txBody>
      </p:sp>
      <p:sp>
        <p:nvSpPr>
          <p:cNvPr id="138244" name="Rectangle 2"/>
          <p:cNvSpPr>
            <a:spLocks noGrp="1" noRot="1" noChangeAspect="1" noChangeArrowheads="1" noTextEdit="1"/>
          </p:cNvSpPr>
          <p:nvPr>
            <p:ph type="sldImg"/>
          </p:nvPr>
        </p:nvSpPr>
        <p:spPr>
          <a:ln/>
        </p:spPr>
      </p:sp>
      <p:sp>
        <p:nvSpPr>
          <p:cNvPr id="138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07397861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CC0AF24A-ECBE-46F9-9A02-B226A0B60F63}" type="slidenum">
              <a:rPr lang="en-US" altLang="en-US" sz="1300">
                <a:latin typeface="Verdana" pitchFamily="-1" charset="0"/>
              </a:rPr>
              <a:pPr eaLnBrk="1" hangingPunct="1"/>
              <a:t>264</a:t>
            </a:fld>
            <a:endParaRPr lang="en-US" altLang="en-US" sz="1300">
              <a:latin typeface="Verdana" pitchFamily="-1" charset="0"/>
            </a:endParaRPr>
          </a:p>
        </p:txBody>
      </p:sp>
      <p:sp>
        <p:nvSpPr>
          <p:cNvPr id="142339"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58F56341-DE59-43C4-B057-3743618F9882}" type="slidenum">
              <a:rPr lang="en-US" altLang="en-US" sz="1300">
                <a:latin typeface="Verdana" pitchFamily="-1" charset="0"/>
              </a:rPr>
              <a:pPr algn="r" eaLnBrk="1" hangingPunct="1"/>
              <a:t>264</a:t>
            </a:fld>
            <a:endParaRPr lang="en-US" altLang="en-US" sz="1300">
              <a:latin typeface="Verdana" pitchFamily="-1" charset="0"/>
            </a:endParaRPr>
          </a:p>
        </p:txBody>
      </p:sp>
      <p:sp>
        <p:nvSpPr>
          <p:cNvPr id="142340" name="Rectangle 2"/>
          <p:cNvSpPr>
            <a:spLocks noGrp="1" noRot="1" noChangeAspect="1" noChangeArrowheads="1" noTextEdit="1"/>
          </p:cNvSpPr>
          <p:nvPr>
            <p:ph type="sldImg"/>
          </p:nvPr>
        </p:nvSpPr>
        <p:spPr>
          <a:ln/>
        </p:spPr>
      </p:sp>
      <p:sp>
        <p:nvSpPr>
          <p:cNvPr id="1423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15889637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3D1469E2-AD6B-43B8-AEF9-DE61DD29C59B}" type="slidenum">
              <a:rPr lang="en-US" altLang="en-US" sz="1300">
                <a:latin typeface="Verdana" pitchFamily="-1" charset="0"/>
              </a:rPr>
              <a:pPr eaLnBrk="1" hangingPunct="1"/>
              <a:t>266</a:t>
            </a:fld>
            <a:endParaRPr lang="en-US" altLang="en-US" sz="1300">
              <a:latin typeface="Verdana" pitchFamily="-1" charset="0"/>
            </a:endParaRPr>
          </a:p>
        </p:txBody>
      </p:sp>
      <p:sp>
        <p:nvSpPr>
          <p:cNvPr id="144387"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A88E3829-CBA4-4227-83E2-04B469275D1D}" type="slidenum">
              <a:rPr lang="en-US" altLang="en-US" sz="1300">
                <a:latin typeface="Verdana" pitchFamily="-1" charset="0"/>
              </a:rPr>
              <a:pPr algn="r" eaLnBrk="1" hangingPunct="1"/>
              <a:t>266</a:t>
            </a:fld>
            <a:endParaRPr lang="en-US" altLang="en-US" sz="1300">
              <a:latin typeface="Verdana" pitchFamily="-1" charset="0"/>
            </a:endParaRPr>
          </a:p>
        </p:txBody>
      </p:sp>
      <p:sp>
        <p:nvSpPr>
          <p:cNvPr id="144388" name="Rectangle 2"/>
          <p:cNvSpPr>
            <a:spLocks noGrp="1" noRot="1" noChangeAspect="1" noChangeArrowheads="1" noTextEdit="1"/>
          </p:cNvSpPr>
          <p:nvPr>
            <p:ph type="sldImg"/>
          </p:nvPr>
        </p:nvSpPr>
        <p:spPr>
          <a:ln/>
        </p:spPr>
      </p:sp>
      <p:sp>
        <p:nvSpPr>
          <p:cNvPr id="144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31505310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29D9526A-6481-4DD9-814F-7E4A3B2F5CB9}" type="slidenum">
              <a:rPr lang="en-US" altLang="en-US" sz="1300">
                <a:latin typeface="Verdana" pitchFamily="-1" charset="0"/>
              </a:rPr>
              <a:pPr eaLnBrk="1" hangingPunct="1"/>
              <a:t>267</a:t>
            </a:fld>
            <a:endParaRPr lang="en-US" altLang="en-US" sz="1300">
              <a:latin typeface="Verdana" pitchFamily="-1" charset="0"/>
            </a:endParaRPr>
          </a:p>
        </p:txBody>
      </p:sp>
      <p:sp>
        <p:nvSpPr>
          <p:cNvPr id="148483"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C2D262B4-B841-408C-83BB-DB571E852F25}" type="slidenum">
              <a:rPr lang="en-US" altLang="en-US" sz="1300">
                <a:latin typeface="Verdana" pitchFamily="-1" charset="0"/>
              </a:rPr>
              <a:pPr algn="r" eaLnBrk="1" hangingPunct="1"/>
              <a:t>267</a:t>
            </a:fld>
            <a:endParaRPr lang="en-US" altLang="en-US" sz="1300">
              <a:latin typeface="Verdana" pitchFamily="-1" charset="0"/>
            </a:endParaRPr>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161267252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507" eaLnBrk="0" hangingPunct="0">
              <a:defRPr sz="2400">
                <a:solidFill>
                  <a:schemeClr val="tx1"/>
                </a:solidFill>
                <a:latin typeface="Arial" charset="0"/>
                <a:ea typeface="ＭＳ Ｐゴシック" pitchFamily="-1" charset="-128"/>
              </a:defRPr>
            </a:lvl1pPr>
            <a:lvl2pPr marL="38258173" indent="-37797038" defTabSz="973507"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61135" eaLnBrk="0" fontAlgn="base" hangingPunct="0">
              <a:spcBef>
                <a:spcPct val="0"/>
              </a:spcBef>
              <a:spcAft>
                <a:spcPct val="0"/>
              </a:spcAft>
              <a:defRPr sz="2400">
                <a:solidFill>
                  <a:schemeClr val="tx1"/>
                </a:solidFill>
                <a:latin typeface="Arial" charset="0"/>
                <a:ea typeface="ＭＳ Ｐゴシック" pitchFamily="-1" charset="-128"/>
              </a:defRPr>
            </a:lvl6pPr>
            <a:lvl7pPr marL="922270" eaLnBrk="0" fontAlgn="base" hangingPunct="0">
              <a:spcBef>
                <a:spcPct val="0"/>
              </a:spcBef>
              <a:spcAft>
                <a:spcPct val="0"/>
              </a:spcAft>
              <a:defRPr sz="2400">
                <a:solidFill>
                  <a:schemeClr val="tx1"/>
                </a:solidFill>
                <a:latin typeface="Arial" charset="0"/>
                <a:ea typeface="ＭＳ Ｐゴシック" pitchFamily="-1" charset="-128"/>
              </a:defRPr>
            </a:lvl7pPr>
            <a:lvl8pPr marL="1383404" eaLnBrk="0" fontAlgn="base" hangingPunct="0">
              <a:spcBef>
                <a:spcPct val="0"/>
              </a:spcBef>
              <a:spcAft>
                <a:spcPct val="0"/>
              </a:spcAft>
              <a:defRPr sz="2400">
                <a:solidFill>
                  <a:schemeClr val="tx1"/>
                </a:solidFill>
                <a:latin typeface="Arial" charset="0"/>
                <a:ea typeface="ＭＳ Ｐゴシック" pitchFamily="-1" charset="-128"/>
              </a:defRPr>
            </a:lvl8pPr>
            <a:lvl9pPr marL="1844539"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fld id="{C6BD6FDB-0B99-43EA-8D90-3D395EC7E52A}" type="slidenum">
              <a:rPr lang="en-US" altLang="en-US" sz="1300">
                <a:latin typeface="Verdana" pitchFamily="-1" charset="0"/>
              </a:rPr>
              <a:pPr eaLnBrk="1" hangingPunct="1"/>
              <a:t>268</a:t>
            </a:fld>
            <a:endParaRPr lang="en-US" altLang="en-US" sz="1300">
              <a:latin typeface="Verdana" pitchFamily="-1" charset="0"/>
            </a:endParaRPr>
          </a:p>
        </p:txBody>
      </p:sp>
      <p:sp>
        <p:nvSpPr>
          <p:cNvPr id="150531" name="Rectangle 7"/>
          <p:cNvSpPr txBox="1">
            <a:spLocks noGrp="1" noChangeArrowheads="1"/>
          </p:cNvSpPr>
          <p:nvPr/>
        </p:nvSpPr>
        <p:spPr bwMode="auto">
          <a:xfrm>
            <a:off x="4890337" y="6784261"/>
            <a:ext cx="3738563" cy="3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7" tIns="48668" rIns="97337" bIns="48668" anchor="b"/>
          <a:lstStyle>
            <a:lvl1pPr defTabSz="965200" eaLnBrk="0" hangingPunct="0">
              <a:defRPr sz="2400">
                <a:solidFill>
                  <a:schemeClr val="tx1"/>
                </a:solidFill>
                <a:latin typeface="Arial" charset="0"/>
                <a:ea typeface="ＭＳ Ｐゴシック" pitchFamily="-1" charset="-128"/>
              </a:defRPr>
            </a:lvl1pPr>
            <a:lvl2pPr marL="37931725" indent="-37474525" defTabSz="965200"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r" eaLnBrk="1" hangingPunct="1"/>
            <a:fld id="{1B5C8EEC-F899-4F5D-9E40-BEC2CD741F3F}" type="slidenum">
              <a:rPr lang="en-US" altLang="en-US" sz="1300">
                <a:latin typeface="Verdana" pitchFamily="-1" charset="0"/>
              </a:rPr>
              <a:pPr algn="r" eaLnBrk="1" hangingPunct="1"/>
              <a:t>268</a:t>
            </a:fld>
            <a:endParaRPr lang="en-US" altLang="en-US" sz="1300">
              <a:latin typeface="Verdana" pitchFamily="-1" charset="0"/>
            </a:endParaRPr>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itchFamily="-1" charset="0"/>
              <a:ea typeface="ＭＳ Ｐゴシック" pitchFamily="-1" charset="-128"/>
            </a:endParaRPr>
          </a:p>
        </p:txBody>
      </p:sp>
    </p:spTree>
    <p:extLst>
      <p:ext uri="{BB962C8B-B14F-4D97-AF65-F5344CB8AC3E}">
        <p14:creationId xmlns:p14="http://schemas.microsoft.com/office/powerpoint/2010/main" val="255640967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CF07343-9C06-4E12-8087-FA5044426C03}" type="slidenum">
              <a:rPr lang="en-US" altLang="en-US">
                <a:latin typeface="Arial" charset="0"/>
                <a:cs typeface="Arial" charset="0"/>
              </a:rPr>
              <a:pPr fontAlgn="base">
                <a:spcBef>
                  <a:spcPct val="0"/>
                </a:spcBef>
                <a:spcAft>
                  <a:spcPct val="0"/>
                </a:spcAft>
              </a:pPr>
              <a:t>270</a:t>
            </a:fld>
            <a:endParaRPr lang="en-US" altLang="en-US">
              <a:latin typeface="Arial" charset="0"/>
              <a:cs typeface="Arial" charset="0"/>
            </a:endParaRPr>
          </a:p>
        </p:txBody>
      </p:sp>
      <p:sp>
        <p:nvSpPr>
          <p:cNvPr id="99330"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99331"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0204837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3238B1-9636-4D41-A500-7C6E84868669}" type="slidenum">
              <a:rPr lang="en-US" altLang="en-US">
                <a:latin typeface="Arial" charset="0"/>
                <a:cs typeface="Arial" charset="0"/>
              </a:rPr>
              <a:pPr fontAlgn="base">
                <a:spcBef>
                  <a:spcPct val="0"/>
                </a:spcBef>
                <a:spcAft>
                  <a:spcPct val="0"/>
                </a:spcAft>
              </a:pPr>
              <a:t>271</a:t>
            </a:fld>
            <a:endParaRPr lang="en-US" altLang="en-US">
              <a:latin typeface="Arial" charset="0"/>
              <a:cs typeface="Arial" charset="0"/>
            </a:endParaRPr>
          </a:p>
        </p:txBody>
      </p:sp>
      <p:sp>
        <p:nvSpPr>
          <p:cNvPr id="103426"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10342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01916793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3238B1-9636-4D41-A500-7C6E84868669}" type="slidenum">
              <a:rPr lang="en-US" altLang="en-US">
                <a:latin typeface="Arial" charset="0"/>
                <a:cs typeface="Arial" charset="0"/>
              </a:rPr>
              <a:pPr fontAlgn="base">
                <a:spcBef>
                  <a:spcPct val="0"/>
                </a:spcBef>
                <a:spcAft>
                  <a:spcPct val="0"/>
                </a:spcAft>
              </a:pPr>
              <a:t>272</a:t>
            </a:fld>
            <a:endParaRPr lang="en-US" altLang="en-US">
              <a:latin typeface="Arial" charset="0"/>
              <a:cs typeface="Arial" charset="0"/>
            </a:endParaRPr>
          </a:p>
        </p:txBody>
      </p:sp>
      <p:sp>
        <p:nvSpPr>
          <p:cNvPr id="103426"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10342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0460408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3238B1-9636-4D41-A500-7C6E84868669}" type="slidenum">
              <a:rPr lang="en-US" altLang="en-US">
                <a:latin typeface="Arial" charset="0"/>
                <a:cs typeface="Arial" charset="0"/>
              </a:rPr>
              <a:pPr fontAlgn="base">
                <a:spcBef>
                  <a:spcPct val="0"/>
                </a:spcBef>
                <a:spcAft>
                  <a:spcPct val="0"/>
                </a:spcAft>
              </a:pPr>
              <a:t>273</a:t>
            </a:fld>
            <a:endParaRPr lang="en-US" altLang="en-US">
              <a:latin typeface="Arial" charset="0"/>
              <a:cs typeface="Arial" charset="0"/>
            </a:endParaRPr>
          </a:p>
        </p:txBody>
      </p:sp>
      <p:sp>
        <p:nvSpPr>
          <p:cNvPr id="103426"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10342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292869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1912" cy="2894012"/>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4</a:t>
            </a:fld>
            <a:endParaRPr lang="en-US" altLang="zh-TW"/>
          </a:p>
        </p:txBody>
      </p:sp>
    </p:spTree>
    <p:extLst>
      <p:ext uri="{BB962C8B-B14F-4D97-AF65-F5344CB8AC3E}">
        <p14:creationId xmlns:p14="http://schemas.microsoft.com/office/powerpoint/2010/main" val="2601676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zh-TW" altLang="zh-TW"/>
          </a:p>
        </p:txBody>
      </p:sp>
      <p:sp>
        <p:nvSpPr>
          <p:cNvPr id="102404" name="Slide Number Placeholder 3"/>
          <p:cNvSpPr>
            <a:spLocks noGrp="1"/>
          </p:cNvSpPr>
          <p:nvPr>
            <p:ph type="sldNum" sz="quarter" idx="5"/>
          </p:nvPr>
        </p:nvSpPr>
        <p:spPr>
          <a:noFill/>
        </p:spPr>
        <p:txBody>
          <a:bodyPr/>
          <a:lstStyle/>
          <a:p>
            <a:fld id="{B953211D-D8E8-4BF8-941C-C94F4F696A83}" type="slidenum">
              <a:rPr lang="en-US" altLang="zh-TW"/>
              <a:pPr/>
              <a:t>42</a:t>
            </a:fld>
            <a:endParaRPr lang="en-US" altLang="zh-TW"/>
          </a:p>
        </p:txBody>
      </p:sp>
    </p:spTree>
    <p:extLst>
      <p:ext uri="{BB962C8B-B14F-4D97-AF65-F5344CB8AC3E}">
        <p14:creationId xmlns:p14="http://schemas.microsoft.com/office/powerpoint/2010/main" val="60914826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3238B1-9636-4D41-A500-7C6E84868669}" type="slidenum">
              <a:rPr lang="en-US" altLang="en-US">
                <a:latin typeface="Arial" charset="0"/>
                <a:cs typeface="Arial" charset="0"/>
              </a:rPr>
              <a:pPr fontAlgn="base">
                <a:spcBef>
                  <a:spcPct val="0"/>
                </a:spcBef>
                <a:spcAft>
                  <a:spcPct val="0"/>
                </a:spcAft>
              </a:pPr>
              <a:t>275</a:t>
            </a:fld>
            <a:endParaRPr lang="en-US" altLang="en-US">
              <a:latin typeface="Arial" charset="0"/>
              <a:cs typeface="Arial" charset="0"/>
            </a:endParaRPr>
          </a:p>
        </p:txBody>
      </p:sp>
      <p:sp>
        <p:nvSpPr>
          <p:cNvPr id="103426" name="Placeholder 2"/>
          <p:cNvSpPr>
            <a:spLocks noGrp="1" noRot="1" noChangeAspect="1" noChangeArrowheads="1" noTextEdit="1"/>
          </p:cNvSpPr>
          <p:nvPr>
            <p:ph type="sldImg"/>
          </p:nvPr>
        </p:nvSpPr>
        <p:spPr bwMode="auto">
          <a:xfrm>
            <a:off x="2735263" y="525463"/>
            <a:ext cx="3854450" cy="2892425"/>
          </a:xfrm>
          <a:noFill/>
          <a:ln>
            <a:solidFill>
              <a:srgbClr val="000000"/>
            </a:solidFill>
            <a:miter lim="800000"/>
            <a:headEnd/>
            <a:tailEnd/>
          </a:ln>
        </p:spPr>
      </p:sp>
      <p:sp>
        <p:nvSpPr>
          <p:cNvPr id="10342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57438295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p:spPr>
        <p:txBody>
          <a:bodyPr/>
          <a:lstStyle/>
          <a:p>
            <a:fld id="{58D1C851-FD34-49E9-B0C1-9007448668F1}" type="slidenum">
              <a:rPr lang="zh-TW" altLang="en-US"/>
              <a:pPr/>
              <a:t>276</a:t>
            </a:fld>
            <a:endParaRPr lang="en-US" altLang="zh-TW"/>
          </a:p>
        </p:txBody>
      </p:sp>
      <p:sp>
        <p:nvSpPr>
          <p:cNvPr id="135170" name="Rectangle 2"/>
          <p:cNvSpPr>
            <a:spLocks noGrp="1" noRot="1" noChangeAspect="1" noChangeArrowheads="1" noTextEdit="1"/>
          </p:cNvSpPr>
          <p:nvPr>
            <p:ph type="sldImg"/>
          </p:nvPr>
        </p:nvSpPr>
        <p:spPr>
          <a:xfrm>
            <a:off x="2092325" y="525463"/>
            <a:ext cx="5140325" cy="2892425"/>
          </a:xfrm>
          <a:ln/>
        </p:spPr>
      </p:sp>
      <p:sp>
        <p:nvSpPr>
          <p:cNvPr id="135171" name="Rectangle 3"/>
          <p:cNvSpPr>
            <a:spLocks noGrp="1" noChangeArrowheads="1"/>
          </p:cNvSpPr>
          <p:nvPr>
            <p:ph type="body" idx="1"/>
          </p:nvPr>
        </p:nvSpPr>
        <p:spPr>
          <a:noFill/>
          <a:ln/>
        </p:spPr>
        <p:txBody>
          <a:bodyPr/>
          <a:lstStyle/>
          <a:p>
            <a:pPr eaLnBrk="1" hangingPunct="1"/>
            <a:r>
              <a:rPr lang="en-US" altLang="zh-TW" dirty="0">
                <a:latin typeface="Arial Unicode MS" pitchFamily="34" charset="-122"/>
              </a:rPr>
              <a:t>Detailed Explanation:</a:t>
            </a:r>
          </a:p>
          <a:p>
            <a:pPr eaLnBrk="1" hangingPunct="1"/>
            <a:r>
              <a:rPr lang="en-US" altLang="zh-TW" dirty="0">
                <a:latin typeface="Arial Unicode MS" pitchFamily="34" charset="-122"/>
              </a:rPr>
              <a:t>Generally used for </a:t>
            </a:r>
            <a:r>
              <a:rPr lang="en-US" altLang="zh-TW" b="1" dirty="0">
                <a:latin typeface="Arial Unicode MS" pitchFamily="34" charset="-122"/>
              </a:rPr>
              <a:t>short term instruments</a:t>
            </a:r>
            <a:r>
              <a:rPr lang="en-US" altLang="zh-TW" dirty="0">
                <a:latin typeface="Arial Unicode MS" pitchFamily="34" charset="-122"/>
              </a:rPr>
              <a:t>, in particular in the </a:t>
            </a:r>
            <a:r>
              <a:rPr lang="en-US" altLang="zh-TW" b="1" dirty="0">
                <a:latin typeface="Arial Unicode MS" pitchFamily="34" charset="-122"/>
              </a:rPr>
              <a:t>money markets</a:t>
            </a:r>
            <a:r>
              <a:rPr lang="en-US" altLang="zh-TW" dirty="0">
                <a:latin typeface="Arial Unicode MS" pitchFamily="34" charset="-122"/>
              </a:rPr>
              <a:t>.</a:t>
            </a:r>
          </a:p>
          <a:p>
            <a:pPr eaLnBrk="1" hangingPunct="1"/>
            <a:r>
              <a:rPr lang="en-US" altLang="zh-TW" dirty="0">
                <a:latin typeface="Arial Unicode MS" pitchFamily="34" charset="-122"/>
              </a:rPr>
              <a:t>The year basis is determined by market convention depending on currency (see later)</a:t>
            </a:r>
          </a:p>
          <a:p>
            <a:pPr eaLnBrk="1" hangingPunct="1"/>
            <a:endParaRPr lang="en-US" altLang="zh-TW" dirty="0">
              <a:latin typeface="Arial Unicode MS" pitchFamily="34" charset="-122"/>
            </a:endParaRPr>
          </a:p>
          <a:p>
            <a:pPr eaLnBrk="1" hangingPunct="1"/>
            <a:r>
              <a:rPr lang="en-US" altLang="zh-TW" dirty="0">
                <a:latin typeface="Arial Unicode MS" pitchFamily="34" charset="-122"/>
              </a:rPr>
              <a:t>Example: </a:t>
            </a:r>
          </a:p>
          <a:p>
            <a:pPr eaLnBrk="1" hangingPunct="1"/>
            <a:r>
              <a:rPr lang="en-US" altLang="zh-TW" dirty="0">
                <a:latin typeface="Arial Unicode MS" pitchFamily="34" charset="-122"/>
              </a:rPr>
              <a:t>Calculate the  interest earned on a 100$ simple loan for 3 months at a rate of 5%</a:t>
            </a:r>
          </a:p>
          <a:p>
            <a:pPr eaLnBrk="1" hangingPunct="1"/>
            <a:r>
              <a:rPr lang="en-US" altLang="zh-TW" dirty="0">
                <a:latin typeface="Arial Unicode MS" pitchFamily="34" charset="-122"/>
              </a:rPr>
              <a:t>Interest = 100 x 90/360 x 5/100</a:t>
            </a:r>
          </a:p>
          <a:p>
            <a:pPr eaLnBrk="1" hangingPunct="1"/>
            <a:endParaRPr lang="en-US" altLang="zh-TW" dirty="0">
              <a:latin typeface="Arial Unicode MS" pitchFamily="34" charset="-122"/>
            </a:endParaRPr>
          </a:p>
          <a:p>
            <a:pPr eaLnBrk="1" hangingPunct="1"/>
            <a:endParaRPr lang="en-US" altLang="zh-TW" dirty="0">
              <a:latin typeface="Arial Unicode MS" pitchFamily="34" charset="-122"/>
            </a:endParaRPr>
          </a:p>
        </p:txBody>
      </p:sp>
    </p:spTree>
    <p:extLst>
      <p:ext uri="{BB962C8B-B14F-4D97-AF65-F5344CB8AC3E}">
        <p14:creationId xmlns:p14="http://schemas.microsoft.com/office/powerpoint/2010/main" val="29647380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p:spPr>
        <p:txBody>
          <a:bodyPr/>
          <a:lstStyle/>
          <a:p>
            <a:fld id="{46238E25-73A0-405B-8338-F13F4D401E95}" type="slidenum">
              <a:rPr lang="zh-TW" altLang="en-US"/>
              <a:pPr/>
              <a:t>279</a:t>
            </a:fld>
            <a:endParaRPr lang="en-US" altLang="zh-TW"/>
          </a:p>
        </p:txBody>
      </p:sp>
      <p:sp>
        <p:nvSpPr>
          <p:cNvPr id="161794" name="Rectangle 2"/>
          <p:cNvSpPr>
            <a:spLocks noGrp="1" noRot="1" noChangeAspect="1" noChangeArrowheads="1" noTextEdit="1"/>
          </p:cNvSpPr>
          <p:nvPr>
            <p:ph type="sldImg"/>
          </p:nvPr>
        </p:nvSpPr>
        <p:spPr>
          <a:xfrm>
            <a:off x="2735263" y="525463"/>
            <a:ext cx="3854450" cy="2892425"/>
          </a:xfrm>
          <a:ln/>
        </p:spPr>
      </p:sp>
      <p:sp>
        <p:nvSpPr>
          <p:cNvPr id="161795" name="Rectangle 3"/>
          <p:cNvSpPr>
            <a:spLocks noGrp="1" noChangeArrowheads="1"/>
          </p:cNvSpPr>
          <p:nvPr>
            <p:ph type="body" idx="1"/>
          </p:nvPr>
        </p:nvSpPr>
        <p:spPr>
          <a:noFill/>
          <a:ln/>
        </p:spPr>
        <p:txBody>
          <a:bodyPr/>
          <a:lstStyle/>
          <a:p>
            <a:pPr eaLnBrk="1" hangingPunct="1"/>
            <a:r>
              <a:rPr lang="en-US" altLang="zh-TW" dirty="0">
                <a:latin typeface="Arial Unicode MS" pitchFamily="34" charset="-122"/>
              </a:rPr>
              <a:t>Detailed Explanation:</a:t>
            </a:r>
          </a:p>
          <a:p>
            <a:pPr eaLnBrk="1" hangingPunct="1"/>
            <a:r>
              <a:rPr lang="en-US" altLang="zh-TW" dirty="0">
                <a:latin typeface="Arial Unicode MS" pitchFamily="34" charset="-122"/>
              </a:rPr>
              <a:t>If we want to compare the yield on two instruments it</a:t>
            </a:r>
            <a:r>
              <a:rPr lang="en-US" altLang="zh-TW" dirty="0">
                <a:latin typeface="Arial" charset="0"/>
              </a:rPr>
              <a:t>’</a:t>
            </a:r>
            <a:r>
              <a:rPr lang="en-US" altLang="zh-TW" dirty="0">
                <a:latin typeface="Arial Unicode MS" pitchFamily="34" charset="-122"/>
              </a:rPr>
              <a:t>s important to understand the mechanics involved in the computation of yield. Such mechanisms include ascertaining the applicable market conventions, to ensure that the comparison is effected appropriately.</a:t>
            </a:r>
          </a:p>
          <a:p>
            <a:pPr eaLnBrk="1" hangingPunct="1"/>
            <a:r>
              <a:rPr lang="en-US" altLang="zh-TW" dirty="0">
                <a:latin typeface="Arial Unicode MS" pitchFamily="34" charset="-122"/>
              </a:rPr>
              <a:t>Conventions include day count conventions (on which basis is the interest computed); trade, value and settlement dates; and business day conventions.</a:t>
            </a:r>
          </a:p>
          <a:p>
            <a:pPr eaLnBrk="1" hangingPunct="1"/>
            <a:r>
              <a:rPr lang="en-US" altLang="zh-TW" dirty="0">
                <a:latin typeface="Arial Unicode MS" pitchFamily="34" charset="-122"/>
              </a:rPr>
              <a:t>Obviously, the frequency of payment of the coupon will be also need to be taken into consideration (</a:t>
            </a:r>
            <a:r>
              <a:rPr lang="en-US" altLang="zh-TW" dirty="0" err="1">
                <a:latin typeface="Arial Unicode MS" pitchFamily="34" charset="-122"/>
              </a:rPr>
              <a:t>eg</a:t>
            </a:r>
            <a:r>
              <a:rPr lang="en-US" altLang="zh-TW" dirty="0">
                <a:latin typeface="Arial Unicode MS" pitchFamily="34" charset="-122"/>
              </a:rPr>
              <a:t> quarterly, semi-annually, annually).</a:t>
            </a:r>
          </a:p>
          <a:p>
            <a:pPr eaLnBrk="1" hangingPunct="1"/>
            <a:endParaRPr lang="zh-TW" altLang="en-US" dirty="0">
              <a:latin typeface="Arial Unicode MS" pitchFamily="34" charset="-122"/>
            </a:endParaRPr>
          </a:p>
          <a:p>
            <a:pPr eaLnBrk="1" hangingPunct="1"/>
            <a:endParaRPr lang="en-US" altLang="zh-TW" dirty="0">
              <a:latin typeface="Arial Unicode MS" pitchFamily="34" charset="-122"/>
            </a:endParaRPr>
          </a:p>
        </p:txBody>
      </p:sp>
    </p:spTree>
    <p:extLst>
      <p:ext uri="{BB962C8B-B14F-4D97-AF65-F5344CB8AC3E}">
        <p14:creationId xmlns:p14="http://schemas.microsoft.com/office/powerpoint/2010/main" val="157699470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a:spLocks noGrp="1" noChangeArrowheads="1"/>
          </p:cNvSpPr>
          <p:nvPr>
            <p:ph type="sldNum" sz="quarter" idx="5"/>
          </p:nvPr>
        </p:nvSpPr>
        <p:spPr>
          <a:noFill/>
        </p:spPr>
        <p:txBody>
          <a:bodyPr/>
          <a:lstStyle/>
          <a:p>
            <a:fld id="{F660992F-AB5F-466B-B79D-25408C6BA15A}" type="slidenum">
              <a:rPr lang="zh-TW" altLang="en-US"/>
              <a:pPr/>
              <a:t>280</a:t>
            </a:fld>
            <a:endParaRPr lang="en-US" altLang="zh-TW"/>
          </a:p>
        </p:txBody>
      </p:sp>
      <p:sp>
        <p:nvSpPr>
          <p:cNvPr id="163842" name="Rectangle 2"/>
          <p:cNvSpPr>
            <a:spLocks noGrp="1" noRot="1" noChangeAspect="1" noChangeArrowheads="1" noTextEdit="1"/>
          </p:cNvSpPr>
          <p:nvPr>
            <p:ph type="sldImg"/>
          </p:nvPr>
        </p:nvSpPr>
        <p:spPr>
          <a:xfrm>
            <a:off x="2735263" y="525463"/>
            <a:ext cx="3854450" cy="2892425"/>
          </a:xfrm>
          <a:ln/>
        </p:spPr>
      </p:sp>
      <p:sp>
        <p:nvSpPr>
          <p:cNvPr id="163843" name="Rectangle 3"/>
          <p:cNvSpPr>
            <a:spLocks noGrp="1" noChangeArrowheads="1"/>
          </p:cNvSpPr>
          <p:nvPr>
            <p:ph type="body" idx="1"/>
          </p:nvPr>
        </p:nvSpPr>
        <p:spPr>
          <a:noFill/>
          <a:ln/>
        </p:spPr>
        <p:txBody>
          <a:bodyPr/>
          <a:lstStyle/>
          <a:p>
            <a:pPr eaLnBrk="1" hangingPunct="1">
              <a:lnSpc>
                <a:spcPct val="90000"/>
              </a:lnSpc>
            </a:pPr>
            <a:r>
              <a:rPr lang="en-US" altLang="zh-TW" sz="800" dirty="0">
                <a:latin typeface="Arial Unicode MS" pitchFamily="34" charset="-122"/>
              </a:rPr>
              <a:t>Detailed </a:t>
            </a:r>
            <a:r>
              <a:rPr lang="en-US" altLang="zh-TW" sz="800" dirty="0" err="1">
                <a:latin typeface="Arial Unicode MS" pitchFamily="34" charset="-122"/>
              </a:rPr>
              <a:t>Explantion</a:t>
            </a:r>
            <a:r>
              <a:rPr lang="en-US" altLang="zh-TW" sz="800" dirty="0">
                <a:latin typeface="Arial Unicode MS" pitchFamily="34" charset="-122"/>
              </a:rPr>
              <a:t>:</a:t>
            </a:r>
          </a:p>
          <a:p>
            <a:pPr eaLnBrk="1" hangingPunct="1">
              <a:lnSpc>
                <a:spcPct val="90000"/>
              </a:lnSpc>
            </a:pPr>
            <a:r>
              <a:rPr lang="en-US" altLang="zh-TW" sz="800" dirty="0">
                <a:latin typeface="Arial Unicode MS" pitchFamily="34" charset="-122"/>
              </a:rPr>
              <a:t>Day count conventions specify how to count the number of days between two dates and how to calculate the size of an interest period when the number of days is a fraction of a normal period. Day count conventions differ in assumptions on the number of days in a year as well as the number of days in a month.</a:t>
            </a:r>
          </a:p>
          <a:p>
            <a:pPr eaLnBrk="1" hangingPunct="1">
              <a:lnSpc>
                <a:spcPct val="90000"/>
              </a:lnSpc>
            </a:pPr>
            <a:r>
              <a:rPr lang="en-US" altLang="zh-TW" sz="800" dirty="0">
                <a:latin typeface="Arial Unicode MS" pitchFamily="34" charset="-122"/>
              </a:rPr>
              <a:t>Actual  = actual number of days between two dates. Leap years count for 366 days, non-leap years count for 365</a:t>
            </a:r>
          </a:p>
          <a:p>
            <a:pPr eaLnBrk="1" hangingPunct="1">
              <a:lnSpc>
                <a:spcPct val="90000"/>
              </a:lnSpc>
            </a:pPr>
            <a:r>
              <a:rPr lang="en-US" altLang="zh-TW" sz="800" dirty="0">
                <a:latin typeface="Arial Unicode MS" pitchFamily="34" charset="-122"/>
              </a:rPr>
              <a:t>365 = all years are assumed to have 365 days</a:t>
            </a:r>
          </a:p>
          <a:p>
            <a:pPr eaLnBrk="1" hangingPunct="1">
              <a:lnSpc>
                <a:spcPct val="90000"/>
              </a:lnSpc>
            </a:pPr>
            <a:r>
              <a:rPr lang="en-US" altLang="zh-TW" sz="800" dirty="0">
                <a:latin typeface="Arial Unicode MS" pitchFamily="34" charset="-122"/>
              </a:rPr>
              <a:t>360 = all years are assumed to have 360 days and to have 12 months of 30 days each</a:t>
            </a:r>
          </a:p>
          <a:p>
            <a:pPr eaLnBrk="1" hangingPunct="1">
              <a:lnSpc>
                <a:spcPct val="90000"/>
              </a:lnSpc>
            </a:pPr>
            <a:r>
              <a:rPr lang="en-US" altLang="zh-TW" sz="800" dirty="0">
                <a:latin typeface="Arial Unicode MS" pitchFamily="34" charset="-122"/>
              </a:rPr>
              <a:t>30 = all months are assumed to have 30 days; if the first date falls on the 31</a:t>
            </a:r>
            <a:r>
              <a:rPr lang="en-US" altLang="zh-TW" sz="800" baseline="30000" dirty="0">
                <a:latin typeface="Arial Unicode MS" pitchFamily="34" charset="-122"/>
              </a:rPr>
              <a:t>st</a:t>
            </a:r>
            <a:r>
              <a:rPr lang="en-US" altLang="zh-TW" sz="800" dirty="0">
                <a:latin typeface="Arial Unicode MS" pitchFamily="34" charset="-122"/>
              </a:rPr>
              <a:t>, it is changed to the 30</a:t>
            </a:r>
            <a:r>
              <a:rPr lang="en-US" altLang="zh-TW" sz="800" baseline="30000" dirty="0">
                <a:latin typeface="Arial Unicode MS" pitchFamily="34" charset="-122"/>
              </a:rPr>
              <a:t>th</a:t>
            </a:r>
            <a:r>
              <a:rPr lang="en-US" altLang="zh-TW" sz="800" dirty="0">
                <a:latin typeface="Arial Unicode MS" pitchFamily="34" charset="-122"/>
              </a:rPr>
              <a:t> ; if the second date falls on the 31</a:t>
            </a:r>
            <a:r>
              <a:rPr lang="en-US" altLang="zh-TW" sz="800" baseline="30000" dirty="0">
                <a:latin typeface="Arial Unicode MS" pitchFamily="34" charset="-122"/>
              </a:rPr>
              <a:t>st</a:t>
            </a:r>
            <a:r>
              <a:rPr lang="en-US" altLang="zh-TW" sz="800" dirty="0">
                <a:latin typeface="Arial Unicode MS" pitchFamily="34" charset="-122"/>
              </a:rPr>
              <a:t>, it is changed to the 30</a:t>
            </a:r>
            <a:r>
              <a:rPr lang="en-US" altLang="zh-TW" sz="800" baseline="30000" dirty="0">
                <a:latin typeface="Arial Unicode MS" pitchFamily="34" charset="-122"/>
              </a:rPr>
              <a:t>th</a:t>
            </a:r>
            <a:r>
              <a:rPr lang="en-US" altLang="zh-TW" sz="800" dirty="0">
                <a:latin typeface="Arial Unicode MS" pitchFamily="34" charset="-122"/>
              </a:rPr>
              <a:t>, but only is the first date falls on the 30</a:t>
            </a:r>
            <a:r>
              <a:rPr lang="en-US" altLang="zh-TW" sz="800" baseline="30000" dirty="0">
                <a:latin typeface="Arial Unicode MS" pitchFamily="34" charset="-122"/>
              </a:rPr>
              <a:t>th</a:t>
            </a:r>
            <a:r>
              <a:rPr lang="en-US" altLang="zh-TW" sz="800" dirty="0">
                <a:latin typeface="Arial Unicode MS" pitchFamily="34" charset="-122"/>
              </a:rPr>
              <a:t> or 31</a:t>
            </a:r>
            <a:r>
              <a:rPr lang="en-US" altLang="zh-TW" sz="800" baseline="30000" dirty="0">
                <a:latin typeface="Arial Unicode MS" pitchFamily="34" charset="-122"/>
              </a:rPr>
              <a:t>st</a:t>
            </a:r>
            <a:endParaRPr lang="en-US" altLang="zh-TW" sz="800" dirty="0">
              <a:latin typeface="Arial Unicode MS" pitchFamily="34" charset="-122"/>
            </a:endParaRPr>
          </a:p>
          <a:p>
            <a:pPr eaLnBrk="1" hangingPunct="1">
              <a:lnSpc>
                <a:spcPct val="90000"/>
              </a:lnSpc>
            </a:pPr>
            <a:r>
              <a:rPr lang="en-US" altLang="zh-TW" sz="800" dirty="0">
                <a:latin typeface="Arial Unicode MS" pitchFamily="34" charset="-122"/>
              </a:rPr>
              <a:t>The calculation basis may be using the actual number of days elapsed (</a:t>
            </a:r>
            <a:r>
              <a:rPr lang="en-US" altLang="zh-TW" sz="800" dirty="0">
                <a:latin typeface="Arial" charset="0"/>
              </a:rPr>
              <a:t>“</a:t>
            </a:r>
            <a:r>
              <a:rPr lang="en-US" altLang="zh-TW" sz="800" dirty="0">
                <a:latin typeface="Arial Unicode MS" pitchFamily="34" charset="-122"/>
              </a:rPr>
              <a:t>actual</a:t>
            </a:r>
            <a:r>
              <a:rPr lang="en-US" altLang="zh-TW" sz="800" dirty="0">
                <a:latin typeface="Arial" charset="0"/>
              </a:rPr>
              <a:t>”</a:t>
            </a:r>
            <a:r>
              <a:rPr lang="en-US" altLang="zh-TW" sz="800" dirty="0">
                <a:latin typeface="Arial Unicode MS" pitchFamily="34" charset="-122"/>
              </a:rPr>
              <a:t>) or a 30 day month in a 360 day year </a:t>
            </a:r>
            <a:r>
              <a:rPr lang="en-US" altLang="zh-TW" sz="800" dirty="0">
                <a:latin typeface="Arial" charset="0"/>
              </a:rPr>
              <a:t>“</a:t>
            </a:r>
            <a:r>
              <a:rPr lang="en-US" altLang="zh-TW" sz="800" dirty="0">
                <a:latin typeface="Arial Unicode MS" pitchFamily="34" charset="-122"/>
              </a:rPr>
              <a:t>bond</a:t>
            </a:r>
            <a:r>
              <a:rPr lang="en-US" altLang="zh-TW" sz="800" dirty="0">
                <a:latin typeface="Arial" charset="0"/>
              </a:rPr>
              <a:t>”</a:t>
            </a:r>
            <a:r>
              <a:rPr lang="en-US" altLang="zh-TW" sz="800" dirty="0">
                <a:latin typeface="Arial Unicode MS" pitchFamily="34" charset="-122"/>
              </a:rPr>
              <a:t> basis (as in Eurobond). 30/360 means that each month is assumed to have 30 days and a year 360 days.</a:t>
            </a:r>
          </a:p>
          <a:p>
            <a:pPr eaLnBrk="1" hangingPunct="1">
              <a:lnSpc>
                <a:spcPct val="90000"/>
              </a:lnSpc>
            </a:pPr>
            <a:r>
              <a:rPr lang="en-US" altLang="zh-TW" sz="800" dirty="0">
                <a:latin typeface="Arial Unicode MS" pitchFamily="34" charset="-122"/>
              </a:rPr>
              <a:t>Many ST instruments (CP and T Bills) pay interest calculated on a 360 day year basis; others pay interest calculated on a 365 day basis (T Bonds and T Notes). For interbank money market instruments, the calculation basis will vary according to the currency, and whether the trade is on the domestic MM or </a:t>
            </a:r>
            <a:r>
              <a:rPr lang="en-US" altLang="zh-TW" sz="800" dirty="0" err="1">
                <a:latin typeface="Arial Unicode MS" pitchFamily="34" charset="-122"/>
              </a:rPr>
              <a:t>euromarket</a:t>
            </a:r>
            <a:r>
              <a:rPr lang="en-US" altLang="zh-TW" sz="800" dirty="0">
                <a:latin typeface="Arial Unicode MS" pitchFamily="34" charset="-122"/>
              </a:rPr>
              <a:t>.</a:t>
            </a:r>
          </a:p>
          <a:p>
            <a:pPr eaLnBrk="1" hangingPunct="1">
              <a:lnSpc>
                <a:spcPct val="90000"/>
              </a:lnSpc>
            </a:pPr>
            <a:r>
              <a:rPr lang="en-US" altLang="zh-TW" sz="800" dirty="0">
                <a:latin typeface="Arial Unicode MS" pitchFamily="34" charset="-122"/>
              </a:rPr>
              <a:t>Most major </a:t>
            </a:r>
            <a:r>
              <a:rPr lang="en-US" altLang="zh-TW" sz="800" dirty="0" err="1">
                <a:latin typeface="Arial Unicode MS" pitchFamily="34" charset="-122"/>
              </a:rPr>
              <a:t>eurocurrencies</a:t>
            </a:r>
            <a:r>
              <a:rPr lang="en-US" altLang="zh-TW" sz="800" dirty="0">
                <a:latin typeface="Arial Unicode MS" pitchFamily="34" charset="-122"/>
              </a:rPr>
              <a:t> interbank </a:t>
            </a:r>
            <a:r>
              <a:rPr lang="en-US" altLang="zh-TW" sz="800" dirty="0" err="1">
                <a:latin typeface="Arial Unicode MS" pitchFamily="34" charset="-122"/>
              </a:rPr>
              <a:t>depo</a:t>
            </a:r>
            <a:r>
              <a:rPr lang="en-US" altLang="zh-TW" sz="800" dirty="0">
                <a:latin typeface="Arial Unicode MS" pitchFamily="34" charset="-122"/>
              </a:rPr>
              <a:t> other than sterling pay interest on an actual/360 day basis; money market interest in sterling is actual/365.</a:t>
            </a:r>
          </a:p>
          <a:p>
            <a:pPr eaLnBrk="1" hangingPunct="1">
              <a:lnSpc>
                <a:spcPct val="90000"/>
              </a:lnSpc>
            </a:pPr>
            <a:r>
              <a:rPr lang="en-US" altLang="zh-TW" sz="800" dirty="0">
                <a:latin typeface="Arial Unicode MS" pitchFamily="34" charset="-122"/>
              </a:rPr>
              <a:t>The HK$ interbank market is traded on an actual/365 basis as is Australia, Canada, Malaysia, NZ, Singapore, South Korea, Taiwan, Thailand</a:t>
            </a:r>
          </a:p>
          <a:p>
            <a:pPr eaLnBrk="1" hangingPunct="1">
              <a:lnSpc>
                <a:spcPct val="90000"/>
              </a:lnSpc>
            </a:pPr>
            <a:r>
              <a:rPr lang="en-US" altLang="zh-TW" sz="800" b="1" dirty="0">
                <a:latin typeface="Verdana" pitchFamily="34" charset="0"/>
                <a:cs typeface="Arial Unicode MS" pitchFamily="34" charset="-122"/>
              </a:rPr>
              <a:t>Actual/Actual</a:t>
            </a:r>
            <a:r>
              <a:rPr lang="en-US" altLang="zh-TW" sz="800" dirty="0">
                <a:latin typeface="Verdana" pitchFamily="34" charset="0"/>
                <a:cs typeface="Arial Unicode MS" pitchFamily="34" charset="-122"/>
              </a:rPr>
              <a:t>, means that the numerator is the number of days between the two dates. The denominator is the actual number of days in the coupon period multiplied by the coupon frequency. This is mainly relates to bonds. This normally results in day count factors of 1.0 for annual coupons, 0.5 for semi annual coupons and 0.25 for quarterly coupons.</a:t>
            </a:r>
          </a:p>
          <a:p>
            <a:pPr eaLnBrk="1" hangingPunct="1">
              <a:lnSpc>
                <a:spcPct val="90000"/>
              </a:lnSpc>
            </a:pPr>
            <a:r>
              <a:rPr lang="en-US" altLang="zh-TW" sz="800" b="1" dirty="0">
                <a:latin typeface="Verdana" pitchFamily="34" charset="0"/>
                <a:cs typeface="Arial Unicode MS" pitchFamily="34" charset="-122"/>
              </a:rPr>
              <a:t>Actual/365</a:t>
            </a:r>
            <a:r>
              <a:rPr lang="en-US" altLang="zh-TW" sz="800" dirty="0">
                <a:latin typeface="Verdana" pitchFamily="34" charset="0"/>
                <a:cs typeface="Arial Unicode MS" pitchFamily="34" charset="-122"/>
              </a:rPr>
              <a:t>(Fixed), known as </a:t>
            </a:r>
            <a:r>
              <a:rPr lang="en-US" altLang="zh-TW" sz="800" b="1" dirty="0">
                <a:latin typeface="Verdana" pitchFamily="34" charset="0"/>
                <a:cs typeface="Arial Unicode MS" pitchFamily="34" charset="-122"/>
              </a:rPr>
              <a:t>bond basis</a:t>
            </a:r>
            <a:r>
              <a:rPr lang="en-US" altLang="zh-TW" sz="800" dirty="0">
                <a:latin typeface="Verdana" pitchFamily="34" charset="0"/>
                <a:cs typeface="Arial Unicode MS" pitchFamily="34" charset="-122"/>
              </a:rPr>
              <a:t> in the United States, means that the day count fraction is equal to the number of days between the last payment date and the next date divided by 365.</a:t>
            </a:r>
          </a:p>
          <a:p>
            <a:pPr eaLnBrk="1" hangingPunct="1">
              <a:lnSpc>
                <a:spcPct val="90000"/>
              </a:lnSpc>
            </a:pPr>
            <a:r>
              <a:rPr lang="en-US" altLang="zh-TW" sz="800" b="1" dirty="0">
                <a:latin typeface="Verdana" pitchFamily="34" charset="0"/>
                <a:cs typeface="Arial Unicode MS" pitchFamily="34" charset="-122"/>
              </a:rPr>
              <a:t>Actual/360</a:t>
            </a:r>
            <a:r>
              <a:rPr lang="en-US" altLang="zh-TW" sz="800" dirty="0">
                <a:latin typeface="Verdana" pitchFamily="34" charset="0"/>
                <a:cs typeface="Arial Unicode MS" pitchFamily="34" charset="-122"/>
              </a:rPr>
              <a:t>, known in the United States as </a:t>
            </a:r>
            <a:r>
              <a:rPr lang="en-US" altLang="zh-TW" sz="800" b="1" dirty="0">
                <a:latin typeface="Verdana" pitchFamily="34" charset="0"/>
                <a:cs typeface="Arial Unicode MS" pitchFamily="34" charset="-122"/>
              </a:rPr>
              <a:t>money market basis</a:t>
            </a:r>
            <a:r>
              <a:rPr lang="en-US" altLang="zh-TW" sz="800" dirty="0">
                <a:latin typeface="Verdana" pitchFamily="34" charset="0"/>
                <a:cs typeface="Arial Unicode MS" pitchFamily="34" charset="-122"/>
              </a:rPr>
              <a:t>, has a day count fraction equal to the number of days between the payment dates, divided by 360.</a:t>
            </a:r>
            <a:endParaRPr lang="en-US" altLang="zh-TW" sz="800" dirty="0">
              <a:latin typeface="Arial Unicode MS" pitchFamily="34" charset="-122"/>
              <a:cs typeface="Arial Unicode MS" pitchFamily="34" charset="-122"/>
            </a:endParaRPr>
          </a:p>
          <a:p>
            <a:pPr eaLnBrk="1" hangingPunct="1">
              <a:lnSpc>
                <a:spcPct val="90000"/>
              </a:lnSpc>
            </a:pPr>
            <a:r>
              <a:rPr lang="en-US" altLang="zh-TW" sz="800" b="1" dirty="0">
                <a:latin typeface="Verdana" pitchFamily="34" charset="0"/>
                <a:cs typeface="Arial Unicode MS" pitchFamily="34" charset="-122"/>
              </a:rPr>
              <a:t>30/360</a:t>
            </a:r>
            <a:r>
              <a:rPr lang="en-US" altLang="zh-TW" sz="800" dirty="0">
                <a:latin typeface="Verdana" pitchFamily="34" charset="0"/>
                <a:cs typeface="Arial Unicode MS" pitchFamily="34" charset="-122"/>
              </a:rPr>
              <a:t>, means that day count fractions are calculated assuming 30 day months and 360 days in a year. The second date is only adjusted if the first date is on the 31st of a month.</a:t>
            </a:r>
            <a:endParaRPr lang="en-US" altLang="zh-TW" sz="800" dirty="0">
              <a:latin typeface="Arial Unicode MS" pitchFamily="34" charset="-122"/>
              <a:cs typeface="Arial Unicode MS" pitchFamily="34" charset="-122"/>
            </a:endParaRPr>
          </a:p>
          <a:p>
            <a:pPr eaLnBrk="1" hangingPunct="1">
              <a:lnSpc>
                <a:spcPct val="90000"/>
              </a:lnSpc>
            </a:pPr>
            <a:r>
              <a:rPr lang="en-US" altLang="zh-TW" sz="800" dirty="0">
                <a:latin typeface="Verdana" pitchFamily="34" charset="0"/>
                <a:cs typeface="Arial Unicode MS" pitchFamily="34" charset="-122"/>
              </a:rPr>
              <a:t>30E/360, means that day count fractions are calculated assuming 30 day months and 360 days in a year. In this case, the second date is always adjusted to the 30th, if it is the 31st.</a:t>
            </a:r>
            <a:endParaRPr lang="en-US" altLang="zh-TW" sz="800" dirty="0">
              <a:latin typeface="Arial Unicode MS" pitchFamily="34" charset="-122"/>
              <a:cs typeface="Arial Unicode MS" pitchFamily="34" charset="-122"/>
            </a:endParaRPr>
          </a:p>
          <a:p>
            <a:pPr eaLnBrk="1" hangingPunct="1">
              <a:lnSpc>
                <a:spcPct val="90000"/>
              </a:lnSpc>
            </a:pPr>
            <a:r>
              <a:rPr lang="en-US" altLang="zh-TW" sz="800" dirty="0">
                <a:latin typeface="Verdana" pitchFamily="34" charset="0"/>
                <a:cs typeface="Arial Unicode MS" pitchFamily="34" charset="-122"/>
              </a:rPr>
              <a:t>30E+/360, means that day count fractions are calculated assuming 30 day months and 360 days in a year. If the second date is on the 31st, it is adjusted to the 30th and an second month is incremented by one.</a:t>
            </a:r>
            <a:endParaRPr lang="en-US" altLang="zh-TW" sz="800" dirty="0">
              <a:latin typeface="Arial Unicode MS" pitchFamily="34" charset="-122"/>
              <a:cs typeface="Arial Unicode MS" pitchFamily="34" charset="-122"/>
            </a:endParaRPr>
          </a:p>
          <a:p>
            <a:pPr eaLnBrk="1" hangingPunct="1">
              <a:lnSpc>
                <a:spcPct val="90000"/>
              </a:lnSpc>
            </a:pPr>
            <a:endParaRPr lang="en-US" altLang="zh-TW" sz="800" dirty="0">
              <a:latin typeface="Arial Unicode MS" pitchFamily="34" charset="-122"/>
              <a:cs typeface="Arial Unicode MS" pitchFamily="34" charset="-122"/>
            </a:endParaRPr>
          </a:p>
          <a:p>
            <a:pPr eaLnBrk="1" hangingPunct="1">
              <a:lnSpc>
                <a:spcPct val="90000"/>
              </a:lnSpc>
            </a:pPr>
            <a:endParaRPr lang="en-US" altLang="zh-TW" sz="800" dirty="0">
              <a:latin typeface="Arial Unicode MS" pitchFamily="34" charset="-122"/>
            </a:endParaRPr>
          </a:p>
          <a:p>
            <a:pPr eaLnBrk="1" hangingPunct="1">
              <a:lnSpc>
                <a:spcPct val="90000"/>
              </a:lnSpc>
            </a:pPr>
            <a:endParaRPr lang="zh-TW" altLang="en-US" sz="800" dirty="0">
              <a:latin typeface="Arial Unicode MS" pitchFamily="34" charset="-122"/>
            </a:endParaRPr>
          </a:p>
        </p:txBody>
      </p:sp>
    </p:spTree>
    <p:extLst>
      <p:ext uri="{BB962C8B-B14F-4D97-AF65-F5344CB8AC3E}">
        <p14:creationId xmlns:p14="http://schemas.microsoft.com/office/powerpoint/2010/main" val="86227706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p:cNvSpPr>
          <p:nvPr>
            <p:ph type="sldImg"/>
          </p:nvPr>
        </p:nvSpPr>
        <p:spPr>
          <a:xfrm>
            <a:off x="2735263" y="525463"/>
            <a:ext cx="3854450" cy="2892425"/>
          </a:xfrm>
          <a:ln/>
        </p:spPr>
      </p:sp>
      <p:sp>
        <p:nvSpPr>
          <p:cNvPr id="165890" name="Notes Placeholder 2"/>
          <p:cNvSpPr>
            <a:spLocks noGrp="1"/>
          </p:cNvSpPr>
          <p:nvPr>
            <p:ph type="body" idx="1"/>
          </p:nvPr>
        </p:nvSpPr>
        <p:spPr>
          <a:noFill/>
          <a:ln/>
        </p:spPr>
        <p:txBody>
          <a:bodyPr/>
          <a:lstStyle/>
          <a:p>
            <a:pPr defTabSz="874263"/>
            <a:r>
              <a:rPr lang="en-US" altLang="zh-TW" dirty="0">
                <a:latin typeface="Arial Unicode MS" pitchFamily="34" charset="-122"/>
              </a:rPr>
              <a:t>Source: </a:t>
            </a:r>
          </a:p>
          <a:p>
            <a:pPr defTabSz="874263"/>
            <a:r>
              <a:rPr lang="en-US" altLang="zh-TW" dirty="0">
                <a:latin typeface="Arial Unicode MS" pitchFamily="34" charset="-122"/>
              </a:rPr>
              <a:t>http://asianbondsonline.adb.org/scripts/graphs.php?Graph_Title=Calculations%20Summary&amp;SourceURL=mt_reg_mktact_streetconv_calcs.gif&amp;Graph_Desc </a:t>
            </a:r>
          </a:p>
          <a:p>
            <a:pPr defTabSz="874263"/>
            <a:r>
              <a:rPr lang="en-US" altLang="zh-TW" dirty="0">
                <a:latin typeface="Arial Unicode MS" pitchFamily="34" charset="-122"/>
              </a:rPr>
              <a:t>Summary Information compiled by </a:t>
            </a:r>
            <a:r>
              <a:rPr lang="en-US" altLang="zh-TW" dirty="0" err="1">
                <a:latin typeface="Arial Unicode MS" pitchFamily="34" charset="-122"/>
              </a:rPr>
              <a:t>AsianBondsOnline</a:t>
            </a:r>
            <a:r>
              <a:rPr lang="en-US" altLang="zh-TW" dirty="0">
                <a:latin typeface="Arial Unicode MS" pitchFamily="34" charset="-122"/>
              </a:rPr>
              <a:t> from lings listed in market pages</a:t>
            </a:r>
            <a:endParaRPr lang="zh-TW" altLang="en-US" dirty="0">
              <a:latin typeface="Arial Unicode MS" pitchFamily="34" charset="-122"/>
            </a:endParaRPr>
          </a:p>
        </p:txBody>
      </p:sp>
      <p:sp>
        <p:nvSpPr>
          <p:cNvPr id="165891" name="Slide Number Placeholder 3"/>
          <p:cNvSpPr>
            <a:spLocks noGrp="1"/>
          </p:cNvSpPr>
          <p:nvPr>
            <p:ph type="sldNum" sz="quarter" idx="5"/>
          </p:nvPr>
        </p:nvSpPr>
        <p:spPr>
          <a:noFill/>
        </p:spPr>
        <p:txBody>
          <a:bodyPr/>
          <a:lstStyle/>
          <a:p>
            <a:fld id="{07B770AC-E80C-41D8-81EB-C1CF919EF607}" type="slidenum">
              <a:rPr lang="zh-TW" altLang="en-US"/>
              <a:pPr/>
              <a:t>281</a:t>
            </a:fld>
            <a:endParaRPr lang="en-US" altLang="zh-TW"/>
          </a:p>
        </p:txBody>
      </p:sp>
    </p:spTree>
    <p:extLst>
      <p:ext uri="{BB962C8B-B14F-4D97-AF65-F5344CB8AC3E}">
        <p14:creationId xmlns:p14="http://schemas.microsoft.com/office/powerpoint/2010/main" val="421322591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noChangeArrowheads="1"/>
          </p:cNvSpPr>
          <p:nvPr>
            <p:ph type="sldNum" sz="quarter" idx="5"/>
          </p:nvPr>
        </p:nvSpPr>
        <p:spPr>
          <a:noFill/>
        </p:spPr>
        <p:txBody>
          <a:bodyPr/>
          <a:lstStyle/>
          <a:p>
            <a:fld id="{388444F4-7784-4189-B808-06E5EB55AD41}" type="slidenum">
              <a:rPr lang="zh-TW" altLang="en-US"/>
              <a:pPr/>
              <a:t>285</a:t>
            </a:fld>
            <a:endParaRPr lang="en-US" altLang="zh-TW"/>
          </a:p>
        </p:txBody>
      </p:sp>
      <p:sp>
        <p:nvSpPr>
          <p:cNvPr id="171010" name="Rectangle 2"/>
          <p:cNvSpPr>
            <a:spLocks noGrp="1" noRot="1" noChangeAspect="1" noChangeArrowheads="1" noTextEdit="1"/>
          </p:cNvSpPr>
          <p:nvPr>
            <p:ph type="sldImg"/>
          </p:nvPr>
        </p:nvSpPr>
        <p:spPr>
          <a:xfrm>
            <a:off x="2735263" y="525463"/>
            <a:ext cx="3854450" cy="2892425"/>
          </a:xfrm>
          <a:ln/>
        </p:spPr>
      </p:sp>
      <p:sp>
        <p:nvSpPr>
          <p:cNvPr id="171011" name="Rectangle 3"/>
          <p:cNvSpPr>
            <a:spLocks noGrp="1" noChangeArrowheads="1"/>
          </p:cNvSpPr>
          <p:nvPr>
            <p:ph type="body" idx="1"/>
          </p:nvPr>
        </p:nvSpPr>
        <p:spPr>
          <a:noFill/>
          <a:ln/>
        </p:spPr>
        <p:txBody>
          <a:bodyPr/>
          <a:lstStyle/>
          <a:p>
            <a:pPr eaLnBrk="1" hangingPunct="1"/>
            <a:endParaRPr lang="en-US" altLang="zh-TW" dirty="0">
              <a:latin typeface="Arial Unicode MS" pitchFamily="34" charset="-122"/>
            </a:endParaRPr>
          </a:p>
          <a:p>
            <a:pPr eaLnBrk="1" hangingPunct="1"/>
            <a:r>
              <a:rPr lang="en-US" altLang="zh-TW" dirty="0">
                <a:latin typeface="Arial Unicode MS" pitchFamily="34" charset="-122"/>
              </a:rPr>
              <a:t>Detailed Explanation:</a:t>
            </a:r>
          </a:p>
          <a:p>
            <a:pPr eaLnBrk="1" hangingPunct="1"/>
            <a:r>
              <a:rPr lang="en-US" altLang="zh-TW" dirty="0">
                <a:latin typeface="Arial Unicode MS" pitchFamily="34" charset="-122"/>
              </a:rPr>
              <a:t>In finance, a contract </a:t>
            </a:r>
            <a:r>
              <a:rPr lang="en-US" altLang="zh-TW" dirty="0">
                <a:latin typeface="Arial" charset="0"/>
              </a:rPr>
              <a:t>“</a:t>
            </a:r>
            <a:r>
              <a:rPr lang="en-US" altLang="zh-TW" dirty="0">
                <a:latin typeface="Arial Unicode MS" pitchFamily="34" charset="-122"/>
              </a:rPr>
              <a:t>settles</a:t>
            </a:r>
            <a:r>
              <a:rPr lang="en-US" altLang="zh-TW" dirty="0">
                <a:latin typeface="Arial" charset="0"/>
              </a:rPr>
              <a:t>”</a:t>
            </a:r>
            <a:r>
              <a:rPr lang="en-US" altLang="zh-TW" dirty="0">
                <a:latin typeface="Arial Unicode MS" pitchFamily="34" charset="-122"/>
              </a:rPr>
              <a:t> when one party performs an obligation under that contract. In trading, a trade settles when the instrument being traded actually changes hands and/or is paid for, Both events typically occur on the same date, which is called the </a:t>
            </a:r>
            <a:r>
              <a:rPr lang="en-US" altLang="zh-TW" dirty="0">
                <a:latin typeface="Arial" charset="0"/>
              </a:rPr>
              <a:t>“</a:t>
            </a:r>
            <a:r>
              <a:rPr lang="en-US" altLang="zh-TW" dirty="0">
                <a:latin typeface="Arial Unicode MS" pitchFamily="34" charset="-122"/>
              </a:rPr>
              <a:t>settlement date</a:t>
            </a:r>
            <a:r>
              <a:rPr lang="en-US" altLang="zh-TW" dirty="0">
                <a:latin typeface="Arial" charset="0"/>
              </a:rPr>
              <a:t>”</a:t>
            </a:r>
            <a:r>
              <a:rPr lang="en-US" altLang="zh-TW" dirty="0">
                <a:latin typeface="Arial Unicode MS" pitchFamily="34" charset="-122"/>
              </a:rPr>
              <a:t> (or delivery date).</a:t>
            </a:r>
          </a:p>
          <a:p>
            <a:pPr eaLnBrk="1" hangingPunct="1"/>
            <a:r>
              <a:rPr lang="en-US" altLang="zh-TW" dirty="0">
                <a:latin typeface="Arial Unicode MS" pitchFamily="34" charset="-122"/>
              </a:rPr>
              <a:t>Because of mistakes or events beyond the control of the counterparties, transactions sometimes fail to settle on the intended date. </a:t>
            </a:r>
            <a:r>
              <a:rPr lang="en-US" altLang="zh-TW" b="1" dirty="0">
                <a:latin typeface="Arial Unicode MS" pitchFamily="34" charset="-122"/>
              </a:rPr>
              <a:t>For this reason, it is useful to distinguish between a transaction</a:t>
            </a:r>
            <a:r>
              <a:rPr lang="en-US" altLang="zh-TW" b="1" dirty="0">
                <a:latin typeface="Arial" charset="0"/>
              </a:rPr>
              <a:t>’</a:t>
            </a:r>
            <a:r>
              <a:rPr lang="en-US" altLang="zh-TW" b="1" dirty="0">
                <a:latin typeface="Arial Unicode MS" pitchFamily="34" charset="-122"/>
              </a:rPr>
              <a:t>s settlement date and its value date</a:t>
            </a:r>
            <a:r>
              <a:rPr lang="en-US" altLang="zh-TW" dirty="0">
                <a:latin typeface="Arial Unicode MS" pitchFamily="34" charset="-122"/>
              </a:rPr>
              <a:t>.</a:t>
            </a:r>
          </a:p>
          <a:p>
            <a:pPr eaLnBrk="1" hangingPunct="1"/>
            <a:r>
              <a:rPr lang="en-US" altLang="zh-TW" dirty="0">
                <a:latin typeface="Arial" charset="0"/>
              </a:rPr>
              <a:t>“</a:t>
            </a:r>
            <a:r>
              <a:rPr lang="en-US" altLang="zh-TW" dirty="0">
                <a:latin typeface="Arial Unicode MS" pitchFamily="34" charset="-122"/>
              </a:rPr>
              <a:t>value date</a:t>
            </a:r>
            <a:r>
              <a:rPr lang="en-US" altLang="zh-TW" dirty="0">
                <a:latin typeface="Arial" charset="0"/>
              </a:rPr>
              <a:t>”</a:t>
            </a:r>
            <a:r>
              <a:rPr lang="en-US" altLang="zh-TW" dirty="0">
                <a:latin typeface="Arial Unicode MS" pitchFamily="34" charset="-122"/>
              </a:rPr>
              <a:t> is the date on which it is intended to settle at the time of the trade. </a:t>
            </a:r>
          </a:p>
          <a:p>
            <a:pPr eaLnBrk="1" hangingPunct="1"/>
            <a:r>
              <a:rPr lang="en-US" altLang="zh-TW" dirty="0">
                <a:latin typeface="Arial Unicode MS" pitchFamily="34" charset="-122"/>
              </a:rPr>
              <a:t>Second meaning: </a:t>
            </a:r>
            <a:r>
              <a:rPr lang="en-US" altLang="zh-TW" dirty="0">
                <a:latin typeface="Arial" charset="0"/>
              </a:rPr>
              <a:t>“</a:t>
            </a:r>
            <a:r>
              <a:rPr lang="en-US" altLang="zh-TW" dirty="0">
                <a:latin typeface="Arial Unicode MS" pitchFamily="34" charset="-122"/>
              </a:rPr>
              <a:t>Value date</a:t>
            </a:r>
            <a:r>
              <a:rPr lang="en-US" altLang="zh-TW" dirty="0">
                <a:latin typeface="Arial" charset="0"/>
              </a:rPr>
              <a:t>”</a:t>
            </a:r>
            <a:r>
              <a:rPr lang="en-US" altLang="zh-TW" dirty="0">
                <a:latin typeface="Arial Unicode MS" pitchFamily="34" charset="-122"/>
              </a:rPr>
              <a:t> is also typically used in determining the value of a product that fluctuates in price (the date of valuation)</a:t>
            </a:r>
          </a:p>
          <a:p>
            <a:pPr eaLnBrk="1" hangingPunct="1"/>
            <a:r>
              <a:rPr lang="en-US" altLang="zh-TW" dirty="0">
                <a:latin typeface="Arial Unicode MS" pitchFamily="34" charset="-122"/>
              </a:rPr>
              <a:t>In banking, </a:t>
            </a:r>
            <a:r>
              <a:rPr lang="en-US" altLang="zh-TW" dirty="0">
                <a:latin typeface="Arial" charset="0"/>
              </a:rPr>
              <a:t>“</a:t>
            </a:r>
            <a:r>
              <a:rPr lang="en-US" altLang="zh-TW" dirty="0">
                <a:latin typeface="Arial Unicode MS" pitchFamily="34" charset="-122"/>
              </a:rPr>
              <a:t>value date</a:t>
            </a:r>
            <a:r>
              <a:rPr lang="en-US" altLang="zh-TW" dirty="0">
                <a:latin typeface="Arial" charset="0"/>
              </a:rPr>
              <a:t>”</a:t>
            </a:r>
            <a:r>
              <a:rPr lang="en-US" altLang="zh-TW" dirty="0">
                <a:latin typeface="Arial Unicode MS" pitchFamily="34" charset="-122"/>
              </a:rPr>
              <a:t> is the date the transfer entry to an account is considered effective ; either the day the instruction is received or some future date specified by the originator (back value, good value).</a:t>
            </a:r>
          </a:p>
          <a:p>
            <a:pPr eaLnBrk="1" hangingPunct="1"/>
            <a:endParaRPr lang="zh-TW" altLang="en-US" dirty="0">
              <a:latin typeface="Arial Unicode MS" pitchFamily="34" charset="-122"/>
            </a:endParaRPr>
          </a:p>
        </p:txBody>
      </p:sp>
    </p:spTree>
    <p:extLst>
      <p:ext uri="{BB962C8B-B14F-4D97-AF65-F5344CB8AC3E}">
        <p14:creationId xmlns:p14="http://schemas.microsoft.com/office/powerpoint/2010/main" val="31679440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p:spPr>
        <p:txBody>
          <a:bodyPr/>
          <a:lstStyle/>
          <a:p>
            <a:fld id="{7E898428-AAB3-430D-AADB-3A6443E38E49}" type="slidenum">
              <a:rPr lang="zh-TW" altLang="en-US"/>
              <a:pPr/>
              <a:t>287</a:t>
            </a:fld>
            <a:endParaRPr lang="en-US" altLang="zh-TW"/>
          </a:p>
        </p:txBody>
      </p:sp>
      <p:sp>
        <p:nvSpPr>
          <p:cNvPr id="174082" name="Rectangle 2"/>
          <p:cNvSpPr>
            <a:spLocks noGrp="1" noRot="1" noChangeAspect="1" noChangeArrowheads="1" noTextEdit="1"/>
          </p:cNvSpPr>
          <p:nvPr>
            <p:ph type="sldImg"/>
          </p:nvPr>
        </p:nvSpPr>
        <p:spPr>
          <a:xfrm>
            <a:off x="2735263" y="525463"/>
            <a:ext cx="3854450" cy="2892425"/>
          </a:xfrm>
          <a:ln/>
        </p:spPr>
      </p:sp>
      <p:sp>
        <p:nvSpPr>
          <p:cNvPr id="174083" name="Rectangle 3"/>
          <p:cNvSpPr>
            <a:spLocks noGrp="1" noChangeArrowheads="1"/>
          </p:cNvSpPr>
          <p:nvPr>
            <p:ph type="body" idx="1"/>
          </p:nvPr>
        </p:nvSpPr>
        <p:spPr>
          <a:noFill/>
          <a:ln/>
        </p:spPr>
        <p:txBody>
          <a:bodyPr/>
          <a:lstStyle/>
          <a:p>
            <a:pPr eaLnBrk="1" hangingPunct="1"/>
            <a:r>
              <a:rPr lang="en-US" altLang="zh-TW">
                <a:latin typeface="Arial Unicode MS" pitchFamily="34" charset="-122"/>
              </a:rPr>
              <a:t>Detailed Explanation:</a:t>
            </a:r>
          </a:p>
          <a:p>
            <a:pPr eaLnBrk="1" hangingPunct="1"/>
            <a:r>
              <a:rPr lang="en-US" altLang="zh-TW">
                <a:latin typeface="Arial Unicode MS" pitchFamily="34" charset="-122"/>
              </a:rPr>
              <a:t>Money transits through the payment system which is operated by banks. Banks are closed on certain days such as public holidays. Money cannot be remitted on days which are not banking days. It is important to know which days are NOT banking days because it affects payments and the calculation of interest</a:t>
            </a:r>
          </a:p>
        </p:txBody>
      </p:sp>
    </p:spTree>
    <p:extLst>
      <p:ext uri="{BB962C8B-B14F-4D97-AF65-F5344CB8AC3E}">
        <p14:creationId xmlns:p14="http://schemas.microsoft.com/office/powerpoint/2010/main" val="117161196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p:cNvSpPr>
            <a:spLocks noGrp="1" noChangeArrowheads="1"/>
          </p:cNvSpPr>
          <p:nvPr>
            <p:ph type="sldNum" sz="quarter" idx="5"/>
          </p:nvPr>
        </p:nvSpPr>
        <p:spPr>
          <a:noFill/>
        </p:spPr>
        <p:txBody>
          <a:bodyPr/>
          <a:lstStyle/>
          <a:p>
            <a:fld id="{A7A60DBF-3AD2-45F4-A587-E24A3C28D7D2}" type="slidenum">
              <a:rPr lang="zh-TW" altLang="en-US"/>
              <a:pPr/>
              <a:t>289</a:t>
            </a:fld>
            <a:endParaRPr lang="en-US" altLang="zh-TW"/>
          </a:p>
        </p:txBody>
      </p:sp>
      <p:sp>
        <p:nvSpPr>
          <p:cNvPr id="177154" name="Rectangle 2"/>
          <p:cNvSpPr>
            <a:spLocks noGrp="1" noRot="1" noChangeAspect="1" noChangeArrowheads="1" noTextEdit="1"/>
          </p:cNvSpPr>
          <p:nvPr>
            <p:ph type="sldImg"/>
          </p:nvPr>
        </p:nvSpPr>
        <p:spPr>
          <a:xfrm>
            <a:off x="2735263" y="525463"/>
            <a:ext cx="3854450" cy="2892425"/>
          </a:xfrm>
          <a:ln/>
        </p:spPr>
      </p:sp>
      <p:sp>
        <p:nvSpPr>
          <p:cNvPr id="177155" name="Rectangle 3"/>
          <p:cNvSpPr>
            <a:spLocks noGrp="1" noChangeArrowheads="1"/>
          </p:cNvSpPr>
          <p:nvPr>
            <p:ph type="body" idx="1"/>
          </p:nvPr>
        </p:nvSpPr>
        <p:spPr>
          <a:noFill/>
          <a:ln/>
        </p:spPr>
        <p:txBody>
          <a:bodyPr/>
          <a:lstStyle/>
          <a:p>
            <a:pPr eaLnBrk="1" hangingPunct="1"/>
            <a:r>
              <a:rPr lang="en-US" altLang="zh-TW" dirty="0">
                <a:latin typeface="Arial Unicode MS" pitchFamily="34" charset="-122"/>
              </a:rPr>
              <a:t>Detailed Explanation:</a:t>
            </a:r>
          </a:p>
          <a:p>
            <a:pPr eaLnBrk="1" hangingPunct="1"/>
            <a:r>
              <a:rPr lang="en-US" altLang="zh-TW" dirty="0">
                <a:latin typeface="Arial Unicode MS" pitchFamily="34" charset="-122"/>
              </a:rPr>
              <a:t>The business day convention is a procedure used for adjusting payment dates in response to days which are not </a:t>
            </a:r>
            <a:r>
              <a:rPr lang="en-US" altLang="zh-TW" dirty="0">
                <a:latin typeface="Arial" charset="0"/>
              </a:rPr>
              <a:t>“</a:t>
            </a:r>
            <a:r>
              <a:rPr lang="en-US" altLang="zh-TW" dirty="0">
                <a:latin typeface="Arial Unicode MS" pitchFamily="34" charset="-122"/>
              </a:rPr>
              <a:t>good business days</a:t>
            </a:r>
            <a:r>
              <a:rPr lang="en-US" altLang="zh-TW" dirty="0">
                <a:latin typeface="Arial" charset="0"/>
              </a:rPr>
              <a:t>”</a:t>
            </a:r>
            <a:r>
              <a:rPr lang="en-US" altLang="zh-TW" dirty="0">
                <a:latin typeface="Arial Unicode MS" pitchFamily="34" charset="-122"/>
              </a:rPr>
              <a:t>. </a:t>
            </a:r>
          </a:p>
          <a:p>
            <a:pPr eaLnBrk="1" hangingPunct="1"/>
            <a:r>
              <a:rPr lang="en-US" altLang="zh-TW" dirty="0">
                <a:latin typeface="Arial Unicode MS" pitchFamily="34" charset="-122"/>
              </a:rPr>
              <a:t>A </a:t>
            </a:r>
            <a:r>
              <a:rPr lang="en-US" altLang="zh-TW" dirty="0">
                <a:latin typeface="Arial" charset="0"/>
              </a:rPr>
              <a:t>“</a:t>
            </a:r>
            <a:r>
              <a:rPr lang="en-US" altLang="zh-TW" dirty="0">
                <a:latin typeface="Arial Unicode MS" pitchFamily="34" charset="-122"/>
              </a:rPr>
              <a:t>good business day</a:t>
            </a:r>
            <a:r>
              <a:rPr lang="en-US" altLang="zh-TW" dirty="0">
                <a:latin typeface="Arial" charset="0"/>
              </a:rPr>
              <a:t>”</a:t>
            </a:r>
            <a:r>
              <a:rPr lang="en-US" altLang="zh-TW" dirty="0">
                <a:latin typeface="Arial Unicode MS" pitchFamily="34" charset="-122"/>
              </a:rPr>
              <a:t> is a day which is neither a holiday nor a week-end; it</a:t>
            </a:r>
            <a:r>
              <a:rPr lang="en-US" altLang="zh-TW" dirty="0">
                <a:latin typeface="Arial" charset="0"/>
              </a:rPr>
              <a:t>’</a:t>
            </a:r>
            <a:r>
              <a:rPr lang="en-US" altLang="zh-TW" dirty="0">
                <a:latin typeface="Arial Unicode MS" pitchFamily="34" charset="-122"/>
              </a:rPr>
              <a:t>s generally defined as a day when banks are open for business in the place where the payment is to be made.</a:t>
            </a:r>
          </a:p>
          <a:p>
            <a:pPr eaLnBrk="1" hangingPunct="1"/>
            <a:r>
              <a:rPr lang="en-US" altLang="zh-TW" dirty="0">
                <a:latin typeface="Arial Unicode MS" pitchFamily="34" charset="-122"/>
              </a:rPr>
              <a:t>Following = if a payment falls on a day which is not a business day, then the payment rolls forward onto the next Business Day (even if it</a:t>
            </a:r>
            <a:r>
              <a:rPr lang="en-US" altLang="zh-TW" dirty="0">
                <a:latin typeface="Arial" charset="0"/>
              </a:rPr>
              <a:t>’</a:t>
            </a:r>
            <a:r>
              <a:rPr lang="en-US" altLang="zh-TW" dirty="0">
                <a:latin typeface="Arial Unicode MS" pitchFamily="34" charset="-122"/>
              </a:rPr>
              <a:t>s in another month)</a:t>
            </a:r>
          </a:p>
          <a:p>
            <a:pPr eaLnBrk="1" hangingPunct="1"/>
            <a:r>
              <a:rPr lang="en-US" altLang="zh-TW" dirty="0">
                <a:latin typeface="Arial Unicode MS" pitchFamily="34" charset="-122"/>
              </a:rPr>
              <a:t>Preceding = if a payment falls on a day which is not a business day, then the payment rolls backwards onto the preceding Business Day (even if it</a:t>
            </a:r>
            <a:r>
              <a:rPr lang="en-US" altLang="zh-TW" dirty="0">
                <a:latin typeface="Arial" charset="0"/>
              </a:rPr>
              <a:t>’</a:t>
            </a:r>
            <a:r>
              <a:rPr lang="en-US" altLang="zh-TW" dirty="0">
                <a:latin typeface="Arial Unicode MS" pitchFamily="34" charset="-122"/>
              </a:rPr>
              <a:t>s in another month)</a:t>
            </a:r>
          </a:p>
          <a:p>
            <a:pPr eaLnBrk="1" hangingPunct="1"/>
            <a:r>
              <a:rPr lang="en-US" altLang="zh-TW" dirty="0">
                <a:latin typeface="Arial Unicode MS" pitchFamily="34" charset="-122"/>
              </a:rPr>
              <a:t>Modified Following = if a payment falls on a day which is not a business day, then the payment rolls forward onto the next Business Day unless that day falls in the next calendar month in which case the payment rolls backwards to the immediately preceding business day</a:t>
            </a:r>
          </a:p>
          <a:p>
            <a:pPr eaLnBrk="1" hangingPunct="1"/>
            <a:r>
              <a:rPr lang="en-US" altLang="zh-TW" dirty="0">
                <a:latin typeface="Arial Unicode MS" pitchFamily="34" charset="-122"/>
              </a:rPr>
              <a:t>ISDA Modified Following Business Day convention, which states that if the maturity date of a deposit falls on a day that is not a Business Day the maturity date shall be the first following day that is a Business Day, unless that day falls in the next calendar month, in which case the maturity date will be the first preceding day that is a Business Day. </a:t>
            </a:r>
          </a:p>
          <a:p>
            <a:pPr eaLnBrk="1" hangingPunct="1"/>
            <a:r>
              <a:rPr lang="en-US" altLang="zh-TW" dirty="0">
                <a:latin typeface="Arial Unicode MS" pitchFamily="34" charset="-122"/>
              </a:rPr>
              <a:t>The modified following business day convention is generally applied in most markets in order to determine the maturity date for a transaction. Since most instruments are traded for standard periods (1 day, 1 week, 1 month, etc..) the maturity date is set by reference to the period but may not fall on a business day. This will then set the maturity date to fall on the next following business day unless it makes us change month in which case it will be the preceding business day. It</a:t>
            </a:r>
            <a:r>
              <a:rPr lang="en-US" altLang="zh-TW" dirty="0">
                <a:latin typeface="Arial" charset="0"/>
              </a:rPr>
              <a:t>’</a:t>
            </a:r>
            <a:r>
              <a:rPr lang="en-US" altLang="zh-TW" dirty="0">
                <a:latin typeface="Arial Unicode MS" pitchFamily="34" charset="-122"/>
              </a:rPr>
              <a:t>s important to know if the convention is used or not as again it affects the number of days in the calculation. Also important to note which countries are used as reference as the </a:t>
            </a:r>
            <a:r>
              <a:rPr lang="en-US" altLang="zh-TW" dirty="0">
                <a:latin typeface="Arial" charset="0"/>
              </a:rPr>
              <a:t>“</a:t>
            </a:r>
            <a:r>
              <a:rPr lang="en-US" altLang="zh-TW" dirty="0">
                <a:latin typeface="Arial Unicode MS" pitchFamily="34" charset="-122"/>
              </a:rPr>
              <a:t>business day</a:t>
            </a:r>
            <a:r>
              <a:rPr lang="en-US" altLang="zh-TW" dirty="0">
                <a:latin typeface="Arial" charset="0"/>
              </a:rPr>
              <a:t>”</a:t>
            </a:r>
            <a:r>
              <a:rPr lang="en-US" altLang="zh-TW" dirty="0">
                <a:latin typeface="Arial Unicode MS" pitchFamily="34" charset="-122"/>
              </a:rPr>
              <a:t> is typically defined as a day when banks are open for business in the country of reference.</a:t>
            </a:r>
          </a:p>
          <a:p>
            <a:pPr eaLnBrk="1" hangingPunct="1"/>
            <a:endParaRPr lang="en-US" altLang="zh-TW" dirty="0">
              <a:latin typeface="Arial Unicode MS" pitchFamily="34" charset="-122"/>
            </a:endParaRPr>
          </a:p>
          <a:p>
            <a:pPr eaLnBrk="1" hangingPunct="1"/>
            <a:r>
              <a:rPr lang="en-US" altLang="zh-TW" b="1" dirty="0">
                <a:latin typeface="Arial Unicode MS" pitchFamily="34" charset="-122"/>
              </a:rPr>
              <a:t>BBA LIBOR rates fixed at the end of the month end dealing.</a:t>
            </a:r>
            <a:br>
              <a:rPr lang="en-US" altLang="zh-TW" b="1" dirty="0">
                <a:latin typeface="Arial Unicode MS" pitchFamily="34" charset="-122"/>
              </a:rPr>
            </a:br>
            <a:r>
              <a:rPr lang="en-US" altLang="zh-TW" dirty="0">
                <a:latin typeface="Arial Unicode MS" pitchFamily="34" charset="-122"/>
              </a:rPr>
              <a:t>Where a deposit is made on the final business day of a particular calendar month, the maturity of the deposit shall be on the final business day of the month in which it matures (not the corresponding date in the month of maturity). Or in other words, in line with market convention, BBA LIBOR rates are dealt on an end-end basis. For instance a one month deposit for value 28th February would mature on 31st March, not the 28th of March.</a:t>
            </a:r>
          </a:p>
          <a:p>
            <a:pPr eaLnBrk="1" hangingPunct="1"/>
            <a:endParaRPr lang="en-US" altLang="zh-TW" dirty="0">
              <a:latin typeface="Arial Unicode MS" pitchFamily="34" charset="-122"/>
            </a:endParaRPr>
          </a:p>
          <a:p>
            <a:pPr eaLnBrk="1" hangingPunct="1"/>
            <a:endParaRPr lang="en-US" altLang="zh-TW" dirty="0">
              <a:latin typeface="Arial Unicode MS" pitchFamily="34" charset="-122"/>
            </a:endParaRPr>
          </a:p>
          <a:p>
            <a:pPr eaLnBrk="1" hangingPunct="1"/>
            <a:endParaRPr lang="zh-TW" altLang="en-US" dirty="0">
              <a:latin typeface="Arial Unicode MS" pitchFamily="34" charset="-122"/>
            </a:endParaRPr>
          </a:p>
        </p:txBody>
      </p:sp>
    </p:spTree>
    <p:extLst>
      <p:ext uri="{BB962C8B-B14F-4D97-AF65-F5344CB8AC3E}">
        <p14:creationId xmlns:p14="http://schemas.microsoft.com/office/powerpoint/2010/main" val="315827779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a:noFill/>
        </p:spPr>
        <p:txBody>
          <a:bodyPr/>
          <a:lstStyle/>
          <a:p>
            <a:fld id="{7E898428-AAB3-430D-AADB-3A6443E38E49}" type="slidenum">
              <a:rPr lang="zh-TW" altLang="en-US"/>
              <a:pPr/>
              <a:t>291</a:t>
            </a:fld>
            <a:endParaRPr lang="en-US" altLang="zh-TW"/>
          </a:p>
        </p:txBody>
      </p:sp>
      <p:sp>
        <p:nvSpPr>
          <p:cNvPr id="174082" name="Rectangle 2"/>
          <p:cNvSpPr>
            <a:spLocks noGrp="1" noRot="1" noChangeAspect="1" noChangeArrowheads="1" noTextEdit="1"/>
          </p:cNvSpPr>
          <p:nvPr>
            <p:ph type="sldImg"/>
          </p:nvPr>
        </p:nvSpPr>
        <p:spPr>
          <a:xfrm>
            <a:off x="2735263" y="525463"/>
            <a:ext cx="3854450" cy="2892425"/>
          </a:xfrm>
          <a:ln/>
        </p:spPr>
      </p:sp>
      <p:sp>
        <p:nvSpPr>
          <p:cNvPr id="174083" name="Rectangle 3"/>
          <p:cNvSpPr>
            <a:spLocks noGrp="1" noChangeArrowheads="1"/>
          </p:cNvSpPr>
          <p:nvPr>
            <p:ph type="body" idx="1"/>
          </p:nvPr>
        </p:nvSpPr>
        <p:spPr>
          <a:noFill/>
          <a:ln/>
        </p:spPr>
        <p:txBody>
          <a:bodyPr/>
          <a:lstStyle/>
          <a:p>
            <a:pPr eaLnBrk="1" hangingPunct="1"/>
            <a:r>
              <a:rPr lang="en-US" altLang="zh-TW">
                <a:latin typeface="Arial Unicode MS" pitchFamily="34" charset="-122"/>
              </a:rPr>
              <a:t>Detailed Explanation:</a:t>
            </a:r>
          </a:p>
          <a:p>
            <a:pPr eaLnBrk="1" hangingPunct="1"/>
            <a:r>
              <a:rPr lang="en-US" altLang="zh-TW">
                <a:latin typeface="Arial Unicode MS" pitchFamily="34" charset="-122"/>
              </a:rPr>
              <a:t>Money transits through the payment system which is operated by banks. Banks are closed on certain days such as public holidays. Money cannot be remitted on days which are not banking days. It is important to know which days are NOT banking days because it affects payments and the calculation of interest</a:t>
            </a:r>
          </a:p>
        </p:txBody>
      </p:sp>
    </p:spTree>
    <p:extLst>
      <p:ext uri="{BB962C8B-B14F-4D97-AF65-F5344CB8AC3E}">
        <p14:creationId xmlns:p14="http://schemas.microsoft.com/office/powerpoint/2010/main" val="8634773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p:spPr>
        <p:txBody>
          <a:bodyPr/>
          <a:lstStyle/>
          <a:p>
            <a:fld id="{ADD07D62-B376-4BFA-B82F-B4BAF871DB43}" type="slidenum">
              <a:rPr lang="zh-TW" altLang="en-US"/>
              <a:pPr/>
              <a:t>293</a:t>
            </a:fld>
            <a:endParaRPr lang="en-US" altLang="zh-TW"/>
          </a:p>
        </p:txBody>
      </p:sp>
      <p:sp>
        <p:nvSpPr>
          <p:cNvPr id="180226" name="Rectangle 2"/>
          <p:cNvSpPr>
            <a:spLocks noGrp="1" noRot="1" noChangeAspect="1" noChangeArrowheads="1" noTextEdit="1"/>
          </p:cNvSpPr>
          <p:nvPr>
            <p:ph type="sldImg"/>
          </p:nvPr>
        </p:nvSpPr>
        <p:spPr>
          <a:xfrm>
            <a:off x="2735263" y="525463"/>
            <a:ext cx="3854450" cy="2892425"/>
          </a:xfrm>
          <a:ln/>
        </p:spPr>
      </p:sp>
      <p:sp>
        <p:nvSpPr>
          <p:cNvPr id="180227" name="Rectangle 3"/>
          <p:cNvSpPr>
            <a:spLocks noGrp="1" noChangeArrowheads="1"/>
          </p:cNvSpPr>
          <p:nvPr>
            <p:ph type="body" idx="1"/>
          </p:nvPr>
        </p:nvSpPr>
        <p:spPr>
          <a:noFill/>
          <a:ln/>
        </p:spPr>
        <p:txBody>
          <a:bodyPr/>
          <a:lstStyle/>
          <a:p>
            <a:pPr eaLnBrk="1" hangingPunct="1"/>
            <a:r>
              <a:rPr lang="en-US" altLang="zh-TW" dirty="0">
                <a:latin typeface="Arial Unicode MS" pitchFamily="34" charset="-122"/>
              </a:rPr>
              <a:t>Short Explanation:</a:t>
            </a:r>
          </a:p>
          <a:p>
            <a:pPr eaLnBrk="1" hangingPunct="1"/>
            <a:r>
              <a:rPr lang="en-US" altLang="zh-TW" dirty="0">
                <a:latin typeface="Arial Unicode MS" pitchFamily="34" charset="-122"/>
              </a:rPr>
              <a:t>DIY has a better return on the Sunny Bank deposit mainly due to the day count convention</a:t>
            </a:r>
          </a:p>
        </p:txBody>
      </p:sp>
    </p:spTree>
    <p:extLst>
      <p:ext uri="{BB962C8B-B14F-4D97-AF65-F5344CB8AC3E}">
        <p14:creationId xmlns:p14="http://schemas.microsoft.com/office/powerpoint/2010/main" val="2064328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endParaRPr lang="zh-TW" altLang="zh-TW"/>
          </a:p>
        </p:txBody>
      </p:sp>
      <p:sp>
        <p:nvSpPr>
          <p:cNvPr id="106500" name="Slide Number Placeholder 3"/>
          <p:cNvSpPr>
            <a:spLocks noGrp="1"/>
          </p:cNvSpPr>
          <p:nvPr>
            <p:ph type="sldNum" sz="quarter" idx="5"/>
          </p:nvPr>
        </p:nvSpPr>
        <p:spPr>
          <a:noFill/>
        </p:spPr>
        <p:txBody>
          <a:bodyPr/>
          <a:lstStyle/>
          <a:p>
            <a:fld id="{735230E3-36BC-4F82-BE33-D772C4364991}" type="slidenum">
              <a:rPr lang="en-US" altLang="zh-TW"/>
              <a:pPr/>
              <a:t>43</a:t>
            </a:fld>
            <a:endParaRPr lang="en-US" altLang="zh-TW"/>
          </a:p>
        </p:txBody>
      </p:sp>
    </p:spTree>
    <p:extLst>
      <p:ext uri="{BB962C8B-B14F-4D97-AF65-F5344CB8AC3E}">
        <p14:creationId xmlns:p14="http://schemas.microsoft.com/office/powerpoint/2010/main" val="257978232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298</a:t>
            </a:fld>
            <a:endParaRPr lang="en-US" altLang="zh-TW"/>
          </a:p>
        </p:txBody>
      </p:sp>
    </p:spTree>
    <p:extLst>
      <p:ext uri="{BB962C8B-B14F-4D97-AF65-F5344CB8AC3E}">
        <p14:creationId xmlns:p14="http://schemas.microsoft.com/office/powerpoint/2010/main" val="370547302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299</a:t>
            </a:fld>
            <a:endParaRPr lang="en-US" altLang="zh-TW"/>
          </a:p>
        </p:txBody>
      </p:sp>
    </p:spTree>
    <p:extLst>
      <p:ext uri="{BB962C8B-B14F-4D97-AF65-F5344CB8AC3E}">
        <p14:creationId xmlns:p14="http://schemas.microsoft.com/office/powerpoint/2010/main" val="222016629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300</a:t>
            </a:fld>
            <a:endParaRPr lang="en-US" altLang="zh-TW"/>
          </a:p>
        </p:txBody>
      </p:sp>
    </p:spTree>
    <p:extLst>
      <p:ext uri="{BB962C8B-B14F-4D97-AF65-F5344CB8AC3E}">
        <p14:creationId xmlns:p14="http://schemas.microsoft.com/office/powerpoint/2010/main" val="32455375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301</a:t>
            </a:fld>
            <a:endParaRPr lang="en-US" altLang="zh-TW"/>
          </a:p>
        </p:txBody>
      </p:sp>
    </p:spTree>
    <p:extLst>
      <p:ext uri="{BB962C8B-B14F-4D97-AF65-F5344CB8AC3E}">
        <p14:creationId xmlns:p14="http://schemas.microsoft.com/office/powerpoint/2010/main" val="3180199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302</a:t>
            </a:fld>
            <a:endParaRPr lang="en-US" altLang="zh-TW"/>
          </a:p>
        </p:txBody>
      </p:sp>
    </p:spTree>
    <p:extLst>
      <p:ext uri="{BB962C8B-B14F-4D97-AF65-F5344CB8AC3E}">
        <p14:creationId xmlns:p14="http://schemas.microsoft.com/office/powerpoint/2010/main" val="172133726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87E0D1B-AC87-44BB-AC8A-F30ABE9A007D}" type="slidenum">
              <a:rPr lang="en-US" altLang="zh-TW"/>
              <a:pPr/>
              <a:t>303</a:t>
            </a:fld>
            <a:endParaRPr lang="en-US" altLang="zh-TW"/>
          </a:p>
        </p:txBody>
      </p:sp>
      <p:sp>
        <p:nvSpPr>
          <p:cNvPr id="64515" name="Rectangle 2"/>
          <p:cNvSpPr>
            <a:spLocks noGrp="1" noRot="1" noChangeAspect="1" noChangeArrowheads="1" noTextEdit="1"/>
          </p:cNvSpPr>
          <p:nvPr>
            <p:ph type="sldImg"/>
          </p:nvPr>
        </p:nvSpPr>
        <p:spPr>
          <a:xfrm>
            <a:off x="2735263" y="525463"/>
            <a:ext cx="3854450" cy="2892425"/>
          </a:xfrm>
          <a:ln/>
        </p:spPr>
      </p:sp>
      <p:sp>
        <p:nvSpPr>
          <p:cNvPr id="64516" name="Rectangle 3"/>
          <p:cNvSpPr>
            <a:spLocks noGrp="1" noChangeArrowheads="1"/>
          </p:cNvSpPr>
          <p:nvPr>
            <p:ph type="body" idx="1"/>
          </p:nvPr>
        </p:nvSpPr>
        <p:spPr>
          <a:noFill/>
          <a:ln/>
        </p:spPr>
        <p:txBody>
          <a:bodyPr/>
          <a:lstStyle/>
          <a:p>
            <a:pPr eaLnBrk="1" hangingPunct="1"/>
            <a:endParaRPr lang="zh-TW" altLang="en-US" sz="1100"/>
          </a:p>
        </p:txBody>
      </p:sp>
    </p:spTree>
    <p:extLst>
      <p:ext uri="{BB962C8B-B14F-4D97-AF65-F5344CB8AC3E}">
        <p14:creationId xmlns:p14="http://schemas.microsoft.com/office/powerpoint/2010/main" val="222163409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9FB00429-1834-4D91-9140-1FF19C516121}" type="slidenum">
              <a:rPr lang="en-US" altLang="zh-TW"/>
              <a:pPr/>
              <a:t>304</a:t>
            </a:fld>
            <a:endParaRPr lang="en-US" altLang="zh-TW"/>
          </a:p>
        </p:txBody>
      </p:sp>
      <p:sp>
        <p:nvSpPr>
          <p:cNvPr id="56323" name="Rectangle 2"/>
          <p:cNvSpPr>
            <a:spLocks noGrp="1" noRot="1" noChangeAspect="1" noChangeArrowheads="1" noTextEdit="1"/>
          </p:cNvSpPr>
          <p:nvPr>
            <p:ph type="sldImg"/>
          </p:nvPr>
        </p:nvSpPr>
        <p:spPr>
          <a:xfrm>
            <a:off x="2735263" y="525463"/>
            <a:ext cx="3854450" cy="2892425"/>
          </a:xfrm>
          <a:ln/>
        </p:spPr>
      </p:sp>
      <p:sp>
        <p:nvSpPr>
          <p:cNvPr id="56324" name="Rectangle 3"/>
          <p:cNvSpPr>
            <a:spLocks noGrp="1" noChangeArrowheads="1"/>
          </p:cNvSpPr>
          <p:nvPr>
            <p:ph type="body" idx="1"/>
          </p:nvPr>
        </p:nvSpPr>
        <p:spPr>
          <a:xfrm>
            <a:off x="1237371" y="3329939"/>
            <a:ext cx="6821664" cy="3154680"/>
          </a:xfrm>
          <a:noFill/>
          <a:ln/>
        </p:spPr>
        <p:txBody>
          <a:bodyPr/>
          <a:lstStyle/>
          <a:p>
            <a:pPr marL="169701" indent="-169701" eaLnBrk="1" hangingPunct="1">
              <a:buFont typeface="Arial" pitchFamily="34" charset="0"/>
              <a:buChar char="•"/>
            </a:pPr>
            <a:r>
              <a:rPr lang="en-US" altLang="zh-TW" dirty="0"/>
              <a:t>In the financial system funds flow from those who have a surplus of them to those who have a shortage of them, either through direct, market-based financing or by indirect, bank-based finance </a:t>
            </a:r>
          </a:p>
          <a:p>
            <a:pPr marL="169701" indent="-169701" eaLnBrk="1" hangingPunct="1">
              <a:buFont typeface="Arial" pitchFamily="34" charset="0"/>
              <a:buChar char="•"/>
            </a:pPr>
            <a:r>
              <a:rPr lang="en-US" altLang="zh-TW" dirty="0"/>
              <a:t>The optimal financial system should include both direct and indirect finance.</a:t>
            </a:r>
          </a:p>
          <a:p>
            <a:pPr marL="169701" indent="-169701" eaLnBrk="1" hangingPunct="1">
              <a:buFont typeface="Arial" pitchFamily="34" charset="0"/>
              <a:buChar char="•"/>
            </a:pPr>
            <a:r>
              <a:rPr lang="en-US" altLang="zh-TW" dirty="0"/>
              <a:t>Basic role of financial markets = channeling savings into productive investments</a:t>
            </a:r>
          </a:p>
        </p:txBody>
      </p:sp>
    </p:spTree>
    <p:extLst>
      <p:ext uri="{BB962C8B-B14F-4D97-AF65-F5344CB8AC3E}">
        <p14:creationId xmlns:p14="http://schemas.microsoft.com/office/powerpoint/2010/main" val="374290593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305</a:t>
            </a:fld>
            <a:endParaRPr lang="en-US" altLang="zh-TW"/>
          </a:p>
        </p:txBody>
      </p:sp>
    </p:spTree>
    <p:extLst>
      <p:ext uri="{BB962C8B-B14F-4D97-AF65-F5344CB8AC3E}">
        <p14:creationId xmlns:p14="http://schemas.microsoft.com/office/powerpoint/2010/main" val="125846078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306</a:t>
            </a:fld>
            <a:endParaRPr lang="en-US" altLang="zh-TW"/>
          </a:p>
        </p:txBody>
      </p:sp>
    </p:spTree>
    <p:extLst>
      <p:ext uri="{BB962C8B-B14F-4D97-AF65-F5344CB8AC3E}">
        <p14:creationId xmlns:p14="http://schemas.microsoft.com/office/powerpoint/2010/main" val="171016108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307</a:t>
            </a:fld>
            <a:endParaRPr lang="en-US" altLang="zh-TW"/>
          </a:p>
        </p:txBody>
      </p:sp>
    </p:spTree>
    <p:extLst>
      <p:ext uri="{BB962C8B-B14F-4D97-AF65-F5344CB8AC3E}">
        <p14:creationId xmlns:p14="http://schemas.microsoft.com/office/powerpoint/2010/main" val="1577289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zh-TW" altLang="zh-TW"/>
          </a:p>
        </p:txBody>
      </p:sp>
      <p:sp>
        <p:nvSpPr>
          <p:cNvPr id="100356" name="Slide Number Placeholder 3"/>
          <p:cNvSpPr>
            <a:spLocks noGrp="1"/>
          </p:cNvSpPr>
          <p:nvPr>
            <p:ph type="sldNum" sz="quarter" idx="5"/>
          </p:nvPr>
        </p:nvSpPr>
        <p:spPr>
          <a:noFill/>
        </p:spPr>
        <p:txBody>
          <a:bodyPr/>
          <a:lstStyle/>
          <a:p>
            <a:fld id="{8EABEA5D-E729-4812-8F44-402854FF66C1}" type="slidenum">
              <a:rPr lang="en-US" altLang="zh-TW"/>
              <a:pPr/>
              <a:t>46</a:t>
            </a:fld>
            <a:endParaRPr lang="en-US" altLang="zh-TW"/>
          </a:p>
        </p:txBody>
      </p:sp>
    </p:spTree>
    <p:extLst>
      <p:ext uri="{BB962C8B-B14F-4D97-AF65-F5344CB8AC3E}">
        <p14:creationId xmlns:p14="http://schemas.microsoft.com/office/powerpoint/2010/main" val="381922434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309</a:t>
            </a:fld>
            <a:endParaRPr lang="en-US" altLang="zh-TW"/>
          </a:p>
        </p:txBody>
      </p:sp>
    </p:spTree>
    <p:extLst>
      <p:ext uri="{BB962C8B-B14F-4D97-AF65-F5344CB8AC3E}">
        <p14:creationId xmlns:p14="http://schemas.microsoft.com/office/powerpoint/2010/main" val="14334827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1E73BC6-290F-483F-B3ED-92352D444746}" type="slidenum">
              <a:rPr lang="en-US" altLang="zh-TW"/>
              <a:pPr/>
              <a:t>310</a:t>
            </a:fld>
            <a:endParaRPr lang="en-US" altLang="zh-TW"/>
          </a:p>
        </p:txBody>
      </p:sp>
      <p:sp>
        <p:nvSpPr>
          <p:cNvPr id="67587" name="Rectangle 2"/>
          <p:cNvSpPr>
            <a:spLocks noGrp="1" noRot="1" noChangeAspect="1" noChangeArrowheads="1" noTextEdit="1"/>
          </p:cNvSpPr>
          <p:nvPr>
            <p:ph type="sldImg"/>
          </p:nvPr>
        </p:nvSpPr>
        <p:spPr>
          <a:xfrm>
            <a:off x="2735263" y="525463"/>
            <a:ext cx="3854450" cy="2892425"/>
          </a:xfrm>
          <a:ln/>
        </p:spPr>
      </p:sp>
      <p:sp>
        <p:nvSpPr>
          <p:cNvPr id="67588" name="Rectangle 3"/>
          <p:cNvSpPr>
            <a:spLocks noGrp="1" noChangeArrowheads="1"/>
          </p:cNvSpPr>
          <p:nvPr>
            <p:ph type="body" idx="1"/>
          </p:nvPr>
        </p:nvSpPr>
        <p:spPr>
          <a:xfrm>
            <a:off x="1237371" y="3329939"/>
            <a:ext cx="6821664" cy="3154680"/>
          </a:xfrm>
          <a:noFill/>
          <a:ln/>
        </p:spPr>
        <p:txBody>
          <a:bodyPr/>
          <a:lstStyle/>
          <a:p>
            <a:pPr eaLnBrk="1" hangingPunct="1"/>
            <a:r>
              <a:rPr lang="en-US" altLang="zh-TW" dirty="0"/>
              <a:t>The intermediation function of financial intermediaries is performed by many different types of institutions. As regards the essential function of intermediation, there is little distinction between banks, finance houses, insurance companies, unit trusts and any other type of intermediary. The distinguishing feature lies in the nature of the claims and services offered to lenders and in the nature of the claims and services offered to the borrowers. Since financial institutions tend to be more specialized on the liability side of their balance sheets,</a:t>
            </a:r>
            <a:r>
              <a:rPr lang="en-US" altLang="zh-TW" baseline="0" dirty="0"/>
              <a:t> </a:t>
            </a:r>
            <a:r>
              <a:rPr lang="en-US" altLang="zh-TW" dirty="0"/>
              <a:t>it would be appropriate to classify them according to the nature of the indirect securities which they issue.</a:t>
            </a:r>
          </a:p>
          <a:p>
            <a:pPr eaLnBrk="1" hangingPunct="1"/>
            <a:endParaRPr lang="en-US" altLang="zh-TW" dirty="0"/>
          </a:p>
          <a:p>
            <a:pPr eaLnBrk="1" hangingPunct="1"/>
            <a:r>
              <a:rPr lang="en-US" altLang="zh-TW" dirty="0"/>
              <a:t>Financial intermediaries may be classified in 2 broad categories: deposit and non-deposit intermediaries.</a:t>
            </a:r>
          </a:p>
        </p:txBody>
      </p:sp>
    </p:spTree>
    <p:extLst>
      <p:ext uri="{BB962C8B-B14F-4D97-AF65-F5344CB8AC3E}">
        <p14:creationId xmlns:p14="http://schemas.microsoft.com/office/powerpoint/2010/main" val="73548458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B0B3B2-8A0C-42E3-ABEB-20F419806AB7}" type="slidenum">
              <a:rPr lang="en-US" altLang="zh-TW"/>
              <a:pPr/>
              <a:t>311</a:t>
            </a:fld>
            <a:endParaRPr lang="en-US" altLang="zh-TW"/>
          </a:p>
        </p:txBody>
      </p:sp>
      <p:sp>
        <p:nvSpPr>
          <p:cNvPr id="68611" name="Rectangle 2"/>
          <p:cNvSpPr>
            <a:spLocks noGrp="1" noRot="1" noChangeAspect="1" noChangeArrowheads="1" noTextEdit="1"/>
          </p:cNvSpPr>
          <p:nvPr>
            <p:ph type="sldImg"/>
          </p:nvPr>
        </p:nvSpPr>
        <p:spPr>
          <a:xfrm>
            <a:off x="2735263" y="525463"/>
            <a:ext cx="3854450" cy="2892425"/>
          </a:xfrm>
          <a:ln/>
        </p:spPr>
      </p:sp>
      <p:sp>
        <p:nvSpPr>
          <p:cNvPr id="68612" name="Rectangle 3"/>
          <p:cNvSpPr>
            <a:spLocks noGrp="1" noChangeArrowheads="1"/>
          </p:cNvSpPr>
          <p:nvPr>
            <p:ph type="body" idx="1"/>
          </p:nvPr>
        </p:nvSpPr>
        <p:spPr>
          <a:xfrm>
            <a:off x="1239520" y="3329939"/>
            <a:ext cx="6817360" cy="3154680"/>
          </a:xfrm>
          <a:noFill/>
          <a:ln/>
        </p:spPr>
        <p:txBody>
          <a:bodyPr/>
          <a:lstStyle/>
          <a:p>
            <a:pPr marL="169701" indent="-169701" eaLnBrk="1" hangingPunct="1">
              <a:buFont typeface="Arial" pitchFamily="34" charset="0"/>
              <a:buChar char="•"/>
            </a:pPr>
            <a:r>
              <a:rPr lang="en-US" altLang="zh-TW" dirty="0"/>
              <a:t>There is generally a conflict between the requirements of the borrowers and the lenders in terms of risk, return and term to maturity</a:t>
            </a:r>
          </a:p>
          <a:p>
            <a:pPr marL="169701" indent="-169701" eaLnBrk="1" hangingPunct="1">
              <a:buFont typeface="Arial" pitchFamily="34" charset="0"/>
              <a:buChar char="•"/>
            </a:pPr>
            <a:r>
              <a:rPr lang="en-US" altLang="zh-TW" dirty="0"/>
              <a:t>Financial institutions exist primarily because of this conflict</a:t>
            </a:r>
          </a:p>
          <a:p>
            <a:pPr marL="169701" indent="-169701" eaLnBrk="1" hangingPunct="1">
              <a:buFont typeface="Arial" pitchFamily="34" charset="0"/>
              <a:buChar char="•"/>
            </a:pPr>
            <a:r>
              <a:rPr lang="en-US" altLang="zh-TW" dirty="0"/>
              <a:t>Financial intermediaries issue liabilities that are acceptable as assets to lenders and use the funds so obtained to acquire claims that reflect the requirements of the borrowers</a:t>
            </a:r>
          </a:p>
          <a:p>
            <a:pPr marL="622238" lvl="1" indent="-169701" eaLnBrk="1" hangingPunct="1">
              <a:buFont typeface="Arial" pitchFamily="34" charset="0"/>
              <a:buChar char="•"/>
            </a:pPr>
            <a:r>
              <a:rPr lang="en-US" altLang="zh-TW" dirty="0"/>
              <a:t>By so doing they facilitate the flow of funds from surplus to deficit economic units</a:t>
            </a:r>
          </a:p>
        </p:txBody>
      </p:sp>
    </p:spTree>
    <p:extLst>
      <p:ext uri="{BB962C8B-B14F-4D97-AF65-F5344CB8AC3E}">
        <p14:creationId xmlns:p14="http://schemas.microsoft.com/office/powerpoint/2010/main" val="376215425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0C540FA-2EFA-42D4-B985-B7F2B1400CAC}" type="slidenum">
              <a:rPr lang="en-US" altLang="zh-TW"/>
              <a:pPr/>
              <a:t>312</a:t>
            </a:fld>
            <a:endParaRPr lang="en-US" altLang="zh-TW"/>
          </a:p>
        </p:txBody>
      </p:sp>
      <p:sp>
        <p:nvSpPr>
          <p:cNvPr id="69635" name="Rectangle 2"/>
          <p:cNvSpPr>
            <a:spLocks noGrp="1" noRot="1" noChangeAspect="1" noChangeArrowheads="1" noTextEdit="1"/>
          </p:cNvSpPr>
          <p:nvPr>
            <p:ph type="sldImg"/>
          </p:nvPr>
        </p:nvSpPr>
        <p:spPr>
          <a:xfrm>
            <a:off x="2735263" y="525463"/>
            <a:ext cx="3854450" cy="2892425"/>
          </a:xfrm>
          <a:ln/>
        </p:spPr>
      </p:sp>
      <p:sp>
        <p:nvSpPr>
          <p:cNvPr id="69636" name="Rectangle 3"/>
          <p:cNvSpPr>
            <a:spLocks noGrp="1" noChangeArrowheads="1"/>
          </p:cNvSpPr>
          <p:nvPr>
            <p:ph type="body" idx="1"/>
          </p:nvPr>
        </p:nvSpPr>
        <p:spPr>
          <a:xfrm>
            <a:off x="1237371" y="3329939"/>
            <a:ext cx="6821664" cy="3154680"/>
          </a:xfrm>
          <a:noFill/>
          <a:ln/>
        </p:spPr>
        <p:txBody>
          <a:bodyPr/>
          <a:lstStyle/>
          <a:p>
            <a:pPr marL="169701" indent="-169701" eaLnBrk="1" hangingPunct="1">
              <a:buFont typeface="Arial" pitchFamily="34" charset="0"/>
              <a:buChar char="•"/>
            </a:pPr>
            <a:r>
              <a:rPr lang="en-US" altLang="zh-TW" dirty="0"/>
              <a:t>The basic function of financial intermediation (indirect finance) is </a:t>
            </a:r>
            <a:r>
              <a:rPr lang="en-US" altLang="zh-TW" b="1" dirty="0"/>
              <a:t>transformation</a:t>
            </a:r>
            <a:r>
              <a:rPr lang="en-US" altLang="zh-TW" dirty="0"/>
              <a:t>: financial intermediaries transform unacceptable claims on borrowers into acceptable claims on themselves.</a:t>
            </a:r>
          </a:p>
          <a:p>
            <a:pPr marL="169701" indent="-169701" eaLnBrk="1" hangingPunct="1">
              <a:buFont typeface="Arial" pitchFamily="34" charset="0"/>
              <a:buChar char="•"/>
            </a:pPr>
            <a:r>
              <a:rPr lang="en-US" altLang="zh-TW" dirty="0"/>
              <a:t>Financial intermediaries performing so-called indirect financing assist in resolving the conflict between borrowers and lenders by creating markets in two types of financial instruments:</a:t>
            </a:r>
          </a:p>
          <a:p>
            <a:pPr marL="622238" lvl="1" indent="-169701" eaLnBrk="1" hangingPunct="1">
              <a:buFont typeface="Arial" pitchFamily="34" charset="0"/>
              <a:buChar char="•"/>
            </a:pPr>
            <a:r>
              <a:rPr lang="en-US" altLang="zh-TW" dirty="0"/>
              <a:t>One type for borrowers: primary securities</a:t>
            </a:r>
          </a:p>
          <a:p>
            <a:pPr marL="622238" lvl="1" indent="-169701" eaLnBrk="1" hangingPunct="1">
              <a:buFont typeface="Arial" pitchFamily="34" charset="0"/>
              <a:buChar char="•"/>
            </a:pPr>
            <a:r>
              <a:rPr lang="en-US" altLang="zh-TW" dirty="0"/>
              <a:t>One type for lenders: indirect securities, or claims against themselves (the financial intermediaries). These are tailored to the liquidity and maturity needs of the lenders</a:t>
            </a:r>
          </a:p>
          <a:p>
            <a:pPr marL="169701" indent="-169701" eaLnBrk="1" hangingPunct="1">
              <a:buFont typeface="Arial" pitchFamily="34" charset="0"/>
              <a:buChar char="•"/>
            </a:pPr>
            <a:r>
              <a:rPr lang="en-US" altLang="zh-TW" dirty="0"/>
              <a:t>The financial intermediaries make money from the difference between the cost of the indirect securities and the revenues from the primary securities held.</a:t>
            </a:r>
          </a:p>
          <a:p>
            <a:pPr marL="169701" indent="-169701" eaLnBrk="1" hangingPunct="1">
              <a:buFont typeface="Arial" pitchFamily="34" charset="0"/>
              <a:buChar char="•"/>
            </a:pPr>
            <a:r>
              <a:rPr lang="en-US" altLang="zh-TW" dirty="0"/>
              <a:t>There is also an element of financial intermediation between financial intermediaries: for example, banks issue liabilities to insurance companies and pension funds and make loans to and/or hold the securities of other financial institutions such as the central bank</a:t>
            </a:r>
          </a:p>
        </p:txBody>
      </p:sp>
    </p:spTree>
    <p:extLst>
      <p:ext uri="{BB962C8B-B14F-4D97-AF65-F5344CB8AC3E}">
        <p14:creationId xmlns:p14="http://schemas.microsoft.com/office/powerpoint/2010/main" val="316379487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7384F9C2-F6C1-43D9-BBD9-8C983DEC69C4}" type="slidenum">
              <a:rPr lang="en-US" altLang="zh-TW"/>
              <a:pPr/>
              <a:t>313</a:t>
            </a:fld>
            <a:endParaRPr lang="en-US" altLang="zh-TW"/>
          </a:p>
        </p:txBody>
      </p:sp>
      <p:sp>
        <p:nvSpPr>
          <p:cNvPr id="70659" name="Rectangle 2"/>
          <p:cNvSpPr>
            <a:spLocks noGrp="1" noRot="1" noChangeAspect="1" noChangeArrowheads="1" noTextEdit="1"/>
          </p:cNvSpPr>
          <p:nvPr>
            <p:ph type="sldImg"/>
          </p:nvPr>
        </p:nvSpPr>
        <p:spPr>
          <a:xfrm>
            <a:off x="2092325" y="525463"/>
            <a:ext cx="5140325" cy="2892425"/>
          </a:xfrm>
          <a:ln/>
        </p:spPr>
      </p:sp>
      <p:sp>
        <p:nvSpPr>
          <p:cNvPr id="70660" name="Rectangle 3"/>
          <p:cNvSpPr>
            <a:spLocks noGrp="1" noChangeArrowheads="1"/>
          </p:cNvSpPr>
          <p:nvPr>
            <p:ph type="body" idx="1"/>
          </p:nvPr>
        </p:nvSpPr>
        <p:spPr>
          <a:noFill/>
          <a:ln/>
        </p:spPr>
        <p:txBody>
          <a:bodyPr/>
          <a:lstStyle/>
          <a:p>
            <a:pPr marL="169701" indent="-169701" eaLnBrk="1" hangingPunct="1">
              <a:buFont typeface="Arial" pitchFamily="34" charset="0"/>
              <a:buChar char="•"/>
            </a:pPr>
            <a:r>
              <a:rPr lang="en-US" altLang="zh-TW" dirty="0"/>
              <a:t>Transactions costs influence financial structure</a:t>
            </a:r>
          </a:p>
          <a:p>
            <a:pPr marL="622238" lvl="1" indent="-169701" eaLnBrk="1" hangingPunct="1">
              <a:buFont typeface="Arial" pitchFamily="34" charset="0"/>
              <a:buChar char="•"/>
            </a:pPr>
            <a:r>
              <a:rPr lang="en-US" altLang="zh-TW" dirty="0"/>
              <a:t>E.g., a $5,000 investment only allows you to purchase 100 shares @ $50 / share (equity)</a:t>
            </a:r>
          </a:p>
          <a:p>
            <a:pPr marL="622238" lvl="1" indent="-169701" eaLnBrk="1" hangingPunct="1">
              <a:buFont typeface="Arial" pitchFamily="34" charset="0"/>
              <a:buChar char="•"/>
            </a:pPr>
            <a:r>
              <a:rPr lang="en-US" altLang="zh-TW" dirty="0"/>
              <a:t>No diversification</a:t>
            </a:r>
          </a:p>
          <a:p>
            <a:pPr marL="622238" lvl="1" indent="-169701" eaLnBrk="1" hangingPunct="1">
              <a:buFont typeface="Arial" pitchFamily="34" charset="0"/>
              <a:buChar char="•"/>
            </a:pPr>
            <a:r>
              <a:rPr lang="en-US" altLang="zh-TW" dirty="0"/>
              <a:t>Bonds even worse—most have a $1,000 size</a:t>
            </a:r>
          </a:p>
          <a:p>
            <a:pPr marL="169701" indent="-169701" eaLnBrk="1" hangingPunct="1">
              <a:buFont typeface="Arial" pitchFamily="34" charset="0"/>
              <a:buChar char="•"/>
            </a:pPr>
            <a:r>
              <a:rPr lang="en-US" altLang="zh-TW" dirty="0"/>
              <a:t>In sum, transactions costs can hinder  flow of funds to people with productive  investment opportunities</a:t>
            </a:r>
          </a:p>
          <a:p>
            <a:pPr marL="169701" indent="-169701" eaLnBrk="1" hangingPunct="1">
              <a:buFont typeface="Arial" pitchFamily="34" charset="0"/>
              <a:buChar char="•"/>
            </a:pPr>
            <a:r>
              <a:rPr lang="en-US" altLang="zh-TW" dirty="0"/>
              <a:t>Financial intermediaries make profits by reducing transactions costs </a:t>
            </a:r>
          </a:p>
          <a:p>
            <a:pPr marL="622238" lvl="1" indent="-169701" eaLnBrk="1" hangingPunct="1">
              <a:buFont typeface="Arial" pitchFamily="34" charset="0"/>
              <a:buChar char="•"/>
            </a:pPr>
            <a:r>
              <a:rPr lang="en-US" altLang="zh-TW" dirty="0"/>
              <a:t>Take advantage of economies of scale (example: mutual funds)</a:t>
            </a:r>
          </a:p>
          <a:p>
            <a:pPr marL="622238" lvl="1" indent="-169701" eaLnBrk="1" hangingPunct="1">
              <a:buFont typeface="Arial" pitchFamily="34" charset="0"/>
              <a:buChar char="•"/>
            </a:pPr>
            <a:r>
              <a:rPr lang="en-US" altLang="zh-TW" dirty="0"/>
              <a:t>Develop expertise to lower  transactions costs</a:t>
            </a:r>
          </a:p>
          <a:p>
            <a:pPr marL="1074774" lvl="2" indent="-169701" eaLnBrk="1" hangingPunct="1">
              <a:buFont typeface="Arial" pitchFamily="34" charset="0"/>
              <a:buChar char="•"/>
            </a:pPr>
            <a:r>
              <a:rPr lang="en-US" altLang="zh-TW" dirty="0"/>
              <a:t>Also provides investors with liquidity</a:t>
            </a:r>
          </a:p>
          <a:p>
            <a:pPr marL="169701" indent="-169701" eaLnBrk="1" hangingPunct="1">
              <a:buFont typeface="Arial" pitchFamily="34" charset="0"/>
              <a:buChar char="•"/>
            </a:pPr>
            <a:r>
              <a:rPr lang="en-US" altLang="zh-TW" dirty="0"/>
              <a:t>Liquidity : customers expect to be able to withdraw deposits from current accounts at any time, so liquidity is an important service that a bank offers its customers. This differentiates banks from other financial firms offering near-bank or non-bank financial products.</a:t>
            </a:r>
          </a:p>
        </p:txBody>
      </p:sp>
    </p:spTree>
    <p:extLst>
      <p:ext uri="{BB962C8B-B14F-4D97-AF65-F5344CB8AC3E}">
        <p14:creationId xmlns:p14="http://schemas.microsoft.com/office/powerpoint/2010/main" val="16305960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8A82236-8F70-4330-8803-15CC138B9579}" type="slidenum">
              <a:rPr lang="en-US" altLang="zh-TW"/>
              <a:pPr/>
              <a:t>314</a:t>
            </a:fld>
            <a:endParaRPr lang="en-US" altLang="zh-TW"/>
          </a:p>
        </p:txBody>
      </p:sp>
      <p:sp>
        <p:nvSpPr>
          <p:cNvPr id="71683" name="Rectangle 2"/>
          <p:cNvSpPr>
            <a:spLocks noGrp="1" noRot="1" noChangeAspect="1" noChangeArrowheads="1" noTextEdit="1"/>
          </p:cNvSpPr>
          <p:nvPr>
            <p:ph type="sldImg"/>
          </p:nvPr>
        </p:nvSpPr>
        <p:spPr>
          <a:xfrm>
            <a:off x="2735263" y="525463"/>
            <a:ext cx="3854450" cy="2892425"/>
          </a:xfrm>
          <a:ln/>
        </p:spPr>
      </p:sp>
      <p:sp>
        <p:nvSpPr>
          <p:cNvPr id="71684" name="Rectangle 3"/>
          <p:cNvSpPr>
            <a:spLocks noGrp="1" noChangeArrowheads="1"/>
          </p:cNvSpPr>
          <p:nvPr>
            <p:ph type="body" idx="1"/>
          </p:nvPr>
        </p:nvSpPr>
        <p:spPr>
          <a:noFill/>
          <a:ln/>
        </p:spPr>
        <p:txBody>
          <a:bodyPr/>
          <a:lstStyle/>
          <a:p>
            <a:pPr defTabSz="905073" eaLnBrk="1" hangingPunct="1">
              <a:defRPr/>
            </a:pPr>
            <a:r>
              <a:rPr lang="en-US" altLang="zh-TW" b="1" dirty="0"/>
              <a:t>Economies of Scope</a:t>
            </a:r>
          </a:p>
          <a:p>
            <a:pPr defTabSz="905073" eaLnBrk="1" hangingPunct="1">
              <a:defRPr/>
            </a:pPr>
            <a:r>
              <a:rPr lang="en-US" altLang="zh-TW" b="1" dirty="0"/>
              <a:t>(Source: en.wikipedia.org/wiki/</a:t>
            </a:r>
            <a:r>
              <a:rPr lang="en-US" altLang="zh-TW" b="1" dirty="0" err="1"/>
              <a:t>Economies_of_scope</a:t>
            </a:r>
            <a:r>
              <a:rPr lang="en-US" altLang="zh-TW" b="1" dirty="0"/>
              <a:t> )</a:t>
            </a:r>
          </a:p>
          <a:p>
            <a:pPr eaLnBrk="1" hangingPunct="1"/>
            <a:endParaRPr lang="en-US" altLang="zh-TW" b="1" dirty="0"/>
          </a:p>
          <a:p>
            <a:pPr eaLnBrk="1" hangingPunct="1"/>
            <a:r>
              <a:rPr lang="en-US" altLang="zh-TW" b="0" dirty="0"/>
              <a:t>Economies of scope </a:t>
            </a:r>
            <a:r>
              <a:rPr lang="en-US" altLang="zh-TW" dirty="0"/>
              <a:t>are conceptually similar to Economies of scale. Whereas economies of scale apply to efficiencies associated with increasing or decreasing the scale of production, economies of scope refer to efficiencies associated with increasing or deceasing the scope of marketing and distribution. Whereas economies of scale refer to changes in the output of a single product type, economies of scope refer to changes in the number of different types of products. (...)</a:t>
            </a:r>
          </a:p>
          <a:p>
            <a:pPr eaLnBrk="1" hangingPunct="1"/>
            <a:r>
              <a:rPr lang="en-US" altLang="zh-TW" dirty="0"/>
              <a:t> </a:t>
            </a:r>
            <a:br>
              <a:rPr lang="en-US" altLang="zh-TW" dirty="0"/>
            </a:br>
            <a:r>
              <a:rPr lang="en-US" altLang="zh-TW" b="1" dirty="0"/>
              <a:t>Additional Definitions:</a:t>
            </a:r>
          </a:p>
          <a:p>
            <a:pPr marL="169701" indent="-169701" eaLnBrk="1" hangingPunct="1">
              <a:buFont typeface="Arial" pitchFamily="34" charset="0"/>
              <a:buChar char="•"/>
            </a:pPr>
            <a:r>
              <a:rPr lang="en-US" altLang="zh-TW" b="0" dirty="0"/>
              <a:t>Exists when multiple products can be produced at a lower cost in combination than they can separately.</a:t>
            </a:r>
            <a:br>
              <a:rPr lang="en-US" altLang="zh-TW" b="0" dirty="0"/>
            </a:br>
            <a:r>
              <a:rPr lang="en-US" altLang="zh-TW" b="0" dirty="0"/>
              <a:t>(Source: highered.mcgraw-hill.com/sites/0072506369/student_view0/chapter10/glossary.html) </a:t>
            </a:r>
          </a:p>
          <a:p>
            <a:pPr marL="169701" indent="-169701" eaLnBrk="1" hangingPunct="1">
              <a:buFont typeface="Arial" pitchFamily="34" charset="0"/>
              <a:buChar char="•"/>
            </a:pPr>
            <a:r>
              <a:rPr lang="en-US" altLang="zh-TW" b="0" dirty="0"/>
              <a:t>Decreases in average total cost made possible by increasing the range of goods produced.</a:t>
            </a:r>
            <a:br>
              <a:rPr lang="en-US" altLang="zh-TW" b="0" dirty="0"/>
            </a:br>
            <a:r>
              <a:rPr lang="en-US" altLang="zh-TW" b="0" dirty="0"/>
              <a:t>(Source: www.econ100.com/eu5e/open/glossary.html) </a:t>
            </a:r>
          </a:p>
        </p:txBody>
      </p:sp>
    </p:spTree>
    <p:extLst>
      <p:ext uri="{BB962C8B-B14F-4D97-AF65-F5344CB8AC3E}">
        <p14:creationId xmlns:p14="http://schemas.microsoft.com/office/powerpoint/2010/main" val="336734917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4061314-075D-4932-8B76-C7B4D091193B}" type="slidenum">
              <a:rPr lang="en-US" altLang="zh-TW"/>
              <a:pPr/>
              <a:t>315</a:t>
            </a:fld>
            <a:endParaRPr lang="en-US" altLang="zh-TW"/>
          </a:p>
        </p:txBody>
      </p:sp>
      <p:sp>
        <p:nvSpPr>
          <p:cNvPr id="73731" name="Rectangle 2"/>
          <p:cNvSpPr>
            <a:spLocks noGrp="1" noRot="1" noChangeAspect="1" noChangeArrowheads="1" noTextEdit="1"/>
          </p:cNvSpPr>
          <p:nvPr>
            <p:ph type="sldImg"/>
          </p:nvPr>
        </p:nvSpPr>
        <p:spPr>
          <a:xfrm>
            <a:off x="2735263" y="525463"/>
            <a:ext cx="3854450" cy="2892425"/>
          </a:xfrm>
          <a:ln/>
        </p:spPr>
      </p:sp>
      <p:sp>
        <p:nvSpPr>
          <p:cNvPr id="73732" name="Rectangle 3"/>
          <p:cNvSpPr>
            <a:spLocks noGrp="1" noChangeArrowheads="1"/>
          </p:cNvSpPr>
          <p:nvPr>
            <p:ph type="body" idx="1"/>
          </p:nvPr>
        </p:nvSpPr>
        <p:spPr>
          <a:xfrm>
            <a:off x="1237371" y="3329939"/>
            <a:ext cx="6821664" cy="3154680"/>
          </a:xfrm>
          <a:noFill/>
          <a:ln/>
        </p:spPr>
        <p:txBody>
          <a:bodyPr/>
          <a:lstStyle/>
          <a:p>
            <a:pPr eaLnBrk="1" hangingPunct="1"/>
            <a:r>
              <a:rPr lang="zh-TW" altLang="en-US" dirty="0"/>
              <a:t>“</a:t>
            </a:r>
            <a:r>
              <a:rPr lang="en-US" altLang="zh-TW" dirty="0"/>
              <a:t>Loans” includes mortgages, purchase of securities, leasing contracts, hire-purchase contracts.</a:t>
            </a:r>
          </a:p>
          <a:p>
            <a:pPr eaLnBrk="1" hangingPunct="1"/>
            <a:r>
              <a:rPr lang="en-US" altLang="zh-TW" dirty="0"/>
              <a:t>Banks buy/sell money seeking to realize a profit. They buy money by borrowing from depositors or through other sources of funds. They sell money when they make loans or buy securities. Objective = sell money for more than it costs to buy money.</a:t>
            </a:r>
          </a:p>
          <a:p>
            <a:pPr eaLnBrk="1" hangingPunct="1"/>
            <a:endParaRPr lang="en-US" altLang="zh-TW" dirty="0"/>
          </a:p>
          <a:p>
            <a:pPr eaLnBrk="1" hangingPunct="1"/>
            <a:r>
              <a:rPr lang="en-US" altLang="zh-TW" dirty="0"/>
              <a:t>Banks and insurance companies are in the spread business, pension funds and investment companies are not.</a:t>
            </a:r>
          </a:p>
          <a:p>
            <a:pPr eaLnBrk="1" hangingPunct="1"/>
            <a:r>
              <a:rPr lang="en-US" altLang="zh-TW" dirty="0"/>
              <a:t>Depository institutions seek to generate income by the difference between the return that they earn on assets and the cost of their funds =&gt; the spread income, or </a:t>
            </a:r>
            <a:r>
              <a:rPr lang="en-US" altLang="zh-TW" b="1" dirty="0"/>
              <a:t>margin</a:t>
            </a:r>
          </a:p>
          <a:p>
            <a:pPr eaLnBrk="1" hangingPunct="1"/>
            <a:endParaRPr lang="en-US" altLang="zh-TW" b="1" dirty="0"/>
          </a:p>
          <a:p>
            <a:pPr eaLnBrk="1" hangingPunct="1"/>
            <a:r>
              <a:rPr lang="en-US" altLang="zh-TW" dirty="0"/>
              <a:t>Another major source of income for depository institutions is </a:t>
            </a:r>
            <a:r>
              <a:rPr lang="en-US" altLang="zh-TW" b="1" dirty="0"/>
              <a:t>fee income</a:t>
            </a:r>
          </a:p>
          <a:p>
            <a:pPr eaLnBrk="1" hangingPunct="1"/>
            <a:r>
              <a:rPr lang="en-US" altLang="zh-TW" dirty="0"/>
              <a:t>Depository institutions are </a:t>
            </a:r>
            <a:r>
              <a:rPr lang="en-US" altLang="zh-TW" b="1" dirty="0"/>
              <a:t>highly regulated</a:t>
            </a:r>
            <a:r>
              <a:rPr lang="en-US" altLang="zh-TW" dirty="0"/>
              <a:t> as result of important role they play in the financial system (banking system provides payment mechanism and government monetary policy is implemented through it). </a:t>
            </a:r>
          </a:p>
          <a:p>
            <a:pPr marL="169701" indent="-169701" eaLnBrk="1" hangingPunct="1">
              <a:buFont typeface="Arial" pitchFamily="34" charset="0"/>
              <a:buChar char="•"/>
            </a:pPr>
            <a:r>
              <a:rPr lang="en-US" altLang="zh-TW" dirty="0"/>
              <a:t>Banks are </a:t>
            </a:r>
            <a:r>
              <a:rPr lang="en-US" altLang="zh-TW" b="1" dirty="0"/>
              <a:t>most</a:t>
            </a:r>
            <a:r>
              <a:rPr lang="en-US" altLang="zh-TW" dirty="0"/>
              <a:t> important source of external finance</a:t>
            </a:r>
          </a:p>
          <a:p>
            <a:pPr marL="169701" indent="-169701" eaLnBrk="1" hangingPunct="1">
              <a:buFont typeface="Arial" pitchFamily="34" charset="0"/>
              <a:buChar char="•"/>
            </a:pPr>
            <a:r>
              <a:rPr lang="en-US" altLang="zh-TW" dirty="0"/>
              <a:t>Banks </a:t>
            </a:r>
            <a:r>
              <a:rPr lang="en-US" altLang="zh-TW" b="1" dirty="0"/>
              <a:t>create money</a:t>
            </a:r>
            <a:r>
              <a:rPr lang="en-US" altLang="zh-TW" dirty="0"/>
              <a:t> through </a:t>
            </a:r>
            <a:r>
              <a:rPr lang="en-US" altLang="zh-TW" b="1" dirty="0"/>
              <a:t>credit</a:t>
            </a:r>
            <a:r>
              <a:rPr lang="en-US" altLang="zh-TW" dirty="0"/>
              <a:t>; largest component of money supply is credit, thus sector most heavily regulated.</a:t>
            </a:r>
          </a:p>
          <a:p>
            <a:pPr eaLnBrk="1" hangingPunct="1"/>
            <a:endParaRPr lang="zh-TW" altLang="en-US" dirty="0"/>
          </a:p>
        </p:txBody>
      </p:sp>
    </p:spTree>
    <p:extLst>
      <p:ext uri="{BB962C8B-B14F-4D97-AF65-F5344CB8AC3E}">
        <p14:creationId xmlns:p14="http://schemas.microsoft.com/office/powerpoint/2010/main" val="418474678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316</a:t>
            </a:fld>
            <a:endParaRPr lang="en-US" altLang="zh-TW"/>
          </a:p>
        </p:txBody>
      </p:sp>
    </p:spTree>
    <p:extLst>
      <p:ext uri="{BB962C8B-B14F-4D97-AF65-F5344CB8AC3E}">
        <p14:creationId xmlns:p14="http://schemas.microsoft.com/office/powerpoint/2010/main" val="34187850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B4EB650-2F33-48F4-ACC5-5872DCC47EA9}" type="slidenum">
              <a:rPr lang="en-US" altLang="zh-TW"/>
              <a:pPr/>
              <a:t>317</a:t>
            </a:fld>
            <a:endParaRPr lang="en-US" altLang="zh-TW"/>
          </a:p>
        </p:txBody>
      </p:sp>
      <p:sp>
        <p:nvSpPr>
          <p:cNvPr id="74755" name="Rectangle 2"/>
          <p:cNvSpPr>
            <a:spLocks noGrp="1" noRot="1" noChangeAspect="1" noChangeArrowheads="1" noTextEdit="1"/>
          </p:cNvSpPr>
          <p:nvPr>
            <p:ph type="sldImg"/>
          </p:nvPr>
        </p:nvSpPr>
        <p:spPr>
          <a:xfrm>
            <a:off x="2735263" y="525463"/>
            <a:ext cx="3854450" cy="2892425"/>
          </a:xfrm>
          <a:ln/>
        </p:spPr>
      </p:sp>
      <p:sp>
        <p:nvSpPr>
          <p:cNvPr id="74756" name="Rectangle 3"/>
          <p:cNvSpPr>
            <a:spLocks noGrp="1" noChangeArrowheads="1"/>
          </p:cNvSpPr>
          <p:nvPr>
            <p:ph type="body" idx="1"/>
          </p:nvPr>
        </p:nvSpPr>
        <p:spPr>
          <a:xfrm>
            <a:off x="1239520" y="3329939"/>
            <a:ext cx="6817360" cy="3154680"/>
          </a:xfrm>
          <a:noFill/>
          <a:ln/>
        </p:spPr>
        <p:txBody>
          <a:bodyPr/>
          <a:lstStyle/>
          <a:p>
            <a:pPr eaLnBrk="1" hangingPunct="1"/>
            <a:endParaRPr lang="zh-TW" altLang="en-US"/>
          </a:p>
        </p:txBody>
      </p:sp>
    </p:spTree>
    <p:extLst>
      <p:ext uri="{BB962C8B-B14F-4D97-AF65-F5344CB8AC3E}">
        <p14:creationId xmlns:p14="http://schemas.microsoft.com/office/powerpoint/2010/main" val="299318619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B4EB650-2F33-48F4-ACC5-5872DCC47EA9}" type="slidenum">
              <a:rPr lang="en-US" altLang="zh-TW"/>
              <a:pPr/>
              <a:t>318</a:t>
            </a:fld>
            <a:endParaRPr lang="en-US" altLang="zh-TW"/>
          </a:p>
        </p:txBody>
      </p:sp>
      <p:sp>
        <p:nvSpPr>
          <p:cNvPr id="74755" name="Rectangle 2"/>
          <p:cNvSpPr>
            <a:spLocks noGrp="1" noRot="1" noChangeAspect="1" noChangeArrowheads="1" noTextEdit="1"/>
          </p:cNvSpPr>
          <p:nvPr>
            <p:ph type="sldImg"/>
          </p:nvPr>
        </p:nvSpPr>
        <p:spPr>
          <a:xfrm>
            <a:off x="2735263" y="525463"/>
            <a:ext cx="3854450" cy="2892425"/>
          </a:xfrm>
          <a:ln/>
        </p:spPr>
      </p:sp>
      <p:sp>
        <p:nvSpPr>
          <p:cNvPr id="74756" name="Rectangle 3"/>
          <p:cNvSpPr>
            <a:spLocks noGrp="1" noChangeArrowheads="1"/>
          </p:cNvSpPr>
          <p:nvPr>
            <p:ph type="body" idx="1"/>
          </p:nvPr>
        </p:nvSpPr>
        <p:spPr>
          <a:xfrm>
            <a:off x="1239520" y="3329939"/>
            <a:ext cx="6817360" cy="3154680"/>
          </a:xfrm>
          <a:noFill/>
          <a:ln/>
        </p:spPr>
        <p:txBody>
          <a:bodyPr/>
          <a:lstStyle/>
          <a:p>
            <a:pPr eaLnBrk="1" hangingPunct="1"/>
            <a:endParaRPr lang="zh-TW" altLang="en-US"/>
          </a:p>
        </p:txBody>
      </p:sp>
    </p:spTree>
    <p:extLst>
      <p:ext uri="{BB962C8B-B14F-4D97-AF65-F5344CB8AC3E}">
        <p14:creationId xmlns:p14="http://schemas.microsoft.com/office/powerpoint/2010/main" val="365342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zh-TW" altLang="zh-TW"/>
          </a:p>
        </p:txBody>
      </p:sp>
      <p:sp>
        <p:nvSpPr>
          <p:cNvPr id="96260" name="Slide Number Placeholder 3"/>
          <p:cNvSpPr>
            <a:spLocks noGrp="1"/>
          </p:cNvSpPr>
          <p:nvPr>
            <p:ph type="sldNum" sz="quarter" idx="5"/>
          </p:nvPr>
        </p:nvSpPr>
        <p:spPr>
          <a:noFill/>
        </p:spPr>
        <p:txBody>
          <a:bodyPr/>
          <a:lstStyle/>
          <a:p>
            <a:fld id="{E5E6832E-F931-462B-BFF8-5A69853FF3EB}" type="slidenum">
              <a:rPr lang="en-US" altLang="zh-TW"/>
              <a:pPr/>
              <a:t>47</a:t>
            </a:fld>
            <a:endParaRPr lang="en-US" altLang="zh-TW"/>
          </a:p>
        </p:txBody>
      </p:sp>
    </p:spTree>
    <p:extLst>
      <p:ext uri="{BB962C8B-B14F-4D97-AF65-F5344CB8AC3E}">
        <p14:creationId xmlns:p14="http://schemas.microsoft.com/office/powerpoint/2010/main" val="350915510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79BE65C8-952E-4816-B95E-CFC421A8F9B3}" type="slidenum">
              <a:rPr lang="en-US" altLang="zh-TW"/>
              <a:pPr/>
              <a:t>319</a:t>
            </a:fld>
            <a:endParaRPr lang="en-US" altLang="zh-TW"/>
          </a:p>
        </p:txBody>
      </p:sp>
      <p:sp>
        <p:nvSpPr>
          <p:cNvPr id="75779" name="Rectangle 2"/>
          <p:cNvSpPr>
            <a:spLocks noGrp="1" noRot="1" noChangeAspect="1" noChangeArrowheads="1" noTextEdit="1"/>
          </p:cNvSpPr>
          <p:nvPr>
            <p:ph type="sldImg"/>
          </p:nvPr>
        </p:nvSpPr>
        <p:spPr>
          <a:xfrm>
            <a:off x="2092325" y="525463"/>
            <a:ext cx="5140325" cy="2892425"/>
          </a:xfrm>
          <a:ln/>
        </p:spPr>
      </p:sp>
      <p:sp>
        <p:nvSpPr>
          <p:cNvPr id="75780" name="Rectangle 3"/>
          <p:cNvSpPr>
            <a:spLocks noGrp="1" noChangeArrowheads="1"/>
          </p:cNvSpPr>
          <p:nvPr>
            <p:ph type="body" idx="1"/>
          </p:nvPr>
        </p:nvSpPr>
        <p:spPr>
          <a:xfrm>
            <a:off x="1239520" y="3329939"/>
            <a:ext cx="6817360" cy="3154680"/>
          </a:xfrm>
          <a:noFill/>
          <a:ln/>
        </p:spPr>
        <p:txBody>
          <a:bodyPr/>
          <a:lstStyle/>
          <a:p>
            <a:pPr eaLnBrk="1" hangingPunct="1"/>
            <a:endParaRPr lang="zh-TW" altLang="en-US"/>
          </a:p>
        </p:txBody>
      </p:sp>
    </p:spTree>
    <p:extLst>
      <p:ext uri="{BB962C8B-B14F-4D97-AF65-F5344CB8AC3E}">
        <p14:creationId xmlns:p14="http://schemas.microsoft.com/office/powerpoint/2010/main" val="15876067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525463"/>
            <a:ext cx="5140325"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320</a:t>
            </a:fld>
            <a:endParaRPr lang="en-US" altLang="zh-TW"/>
          </a:p>
        </p:txBody>
      </p:sp>
    </p:spTree>
    <p:extLst>
      <p:ext uri="{BB962C8B-B14F-4D97-AF65-F5344CB8AC3E}">
        <p14:creationId xmlns:p14="http://schemas.microsoft.com/office/powerpoint/2010/main" val="37353589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322</a:t>
            </a:fld>
            <a:endParaRPr lang="en-US" altLang="zh-TW"/>
          </a:p>
        </p:txBody>
      </p:sp>
    </p:spTree>
    <p:extLst>
      <p:ext uri="{BB962C8B-B14F-4D97-AF65-F5344CB8AC3E}">
        <p14:creationId xmlns:p14="http://schemas.microsoft.com/office/powerpoint/2010/main" val="31244502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D80C8CA-16FA-4AA4-8845-A63476B5439E}" type="slidenum">
              <a:rPr lang="en-US" altLang="zh-TW"/>
              <a:pPr/>
              <a:t>323</a:t>
            </a:fld>
            <a:endParaRPr lang="en-US" altLang="zh-TW"/>
          </a:p>
        </p:txBody>
      </p:sp>
      <p:sp>
        <p:nvSpPr>
          <p:cNvPr id="76803" name="Rectangle 2"/>
          <p:cNvSpPr>
            <a:spLocks noGrp="1" noRot="1" noChangeAspect="1" noChangeArrowheads="1" noTextEdit="1"/>
          </p:cNvSpPr>
          <p:nvPr>
            <p:ph type="sldImg"/>
          </p:nvPr>
        </p:nvSpPr>
        <p:spPr>
          <a:xfrm>
            <a:off x="2092325" y="525463"/>
            <a:ext cx="5140325" cy="2892425"/>
          </a:xfrm>
          <a:ln/>
        </p:spPr>
      </p:sp>
      <p:sp>
        <p:nvSpPr>
          <p:cNvPr id="76804" name="Rectangle 3"/>
          <p:cNvSpPr>
            <a:spLocks noGrp="1" noChangeArrowheads="1"/>
          </p:cNvSpPr>
          <p:nvPr>
            <p:ph type="body" idx="1"/>
          </p:nvPr>
        </p:nvSpPr>
        <p:spPr>
          <a:noFill/>
          <a:ln/>
        </p:spPr>
        <p:txBody>
          <a:bodyPr/>
          <a:lstStyle/>
          <a:p>
            <a:pPr eaLnBrk="1" hangingPunct="1"/>
            <a:endParaRPr lang="en-US" altLang="zh-TW" dirty="0"/>
          </a:p>
        </p:txBody>
      </p:sp>
    </p:spTree>
    <p:extLst>
      <p:ext uri="{BB962C8B-B14F-4D97-AF65-F5344CB8AC3E}">
        <p14:creationId xmlns:p14="http://schemas.microsoft.com/office/powerpoint/2010/main" val="23956252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6741AC5A-4BC6-4CE2-B2DF-B6A9BB3D513F}" type="slidenum">
              <a:rPr lang="en-US" altLang="zh-TW"/>
              <a:pPr/>
              <a:t>324</a:t>
            </a:fld>
            <a:endParaRPr lang="en-US" altLang="zh-TW"/>
          </a:p>
        </p:txBody>
      </p:sp>
      <p:sp>
        <p:nvSpPr>
          <p:cNvPr id="78851" name="Rectangle 2"/>
          <p:cNvSpPr>
            <a:spLocks noGrp="1" noRot="1" noChangeAspect="1" noChangeArrowheads="1" noTextEdit="1"/>
          </p:cNvSpPr>
          <p:nvPr>
            <p:ph type="sldImg"/>
          </p:nvPr>
        </p:nvSpPr>
        <p:spPr>
          <a:xfrm>
            <a:off x="2735263" y="525463"/>
            <a:ext cx="3854450" cy="2892425"/>
          </a:xfrm>
          <a:ln/>
        </p:spPr>
      </p:sp>
      <p:sp>
        <p:nvSpPr>
          <p:cNvPr id="78852" name="Rectangle 3"/>
          <p:cNvSpPr>
            <a:spLocks noGrp="1" noChangeArrowheads="1"/>
          </p:cNvSpPr>
          <p:nvPr>
            <p:ph type="body" idx="1"/>
          </p:nvPr>
        </p:nvSpPr>
        <p:spPr>
          <a:noFill/>
          <a:ln/>
        </p:spPr>
        <p:txBody>
          <a:bodyPr/>
          <a:lstStyle/>
          <a:p>
            <a:pPr marL="169701" indent="-169701" eaLnBrk="1" hangingPunct="1">
              <a:buFont typeface="Arial" pitchFamily="34" charset="0"/>
              <a:buChar char="•"/>
            </a:pPr>
            <a:r>
              <a:rPr lang="en-US" altLang="zh-TW" dirty="0"/>
              <a:t>Conflicts of interest generate incentives to provide false or misleading information.  This behavior is considered unethical.</a:t>
            </a:r>
          </a:p>
          <a:p>
            <a:pPr marL="169701" indent="-169701" eaLnBrk="1" hangingPunct="1">
              <a:buFont typeface="Arial" pitchFamily="34" charset="0"/>
              <a:buChar char="•"/>
            </a:pPr>
            <a:r>
              <a:rPr lang="en-US" altLang="zh-TW" dirty="0"/>
              <a:t>One way to limit these conflicts is to make workers aware of the ethics issues at stake, so that they are less likely to engage in unethical behavior.</a:t>
            </a:r>
          </a:p>
          <a:p>
            <a:pPr eaLnBrk="1" hangingPunct="1"/>
            <a:endParaRPr lang="en-US" altLang="zh-TW" dirty="0"/>
          </a:p>
        </p:txBody>
      </p:sp>
    </p:spTree>
    <p:extLst>
      <p:ext uri="{BB962C8B-B14F-4D97-AF65-F5344CB8AC3E}">
        <p14:creationId xmlns:p14="http://schemas.microsoft.com/office/powerpoint/2010/main" val="51659763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C8EAE33D-A110-42E1-9565-A614812FB9AD}" type="slidenum">
              <a:rPr lang="en-US" altLang="zh-TW"/>
              <a:pPr/>
              <a:t>325</a:t>
            </a:fld>
            <a:endParaRPr lang="en-US" altLang="zh-TW"/>
          </a:p>
        </p:txBody>
      </p:sp>
      <p:sp>
        <p:nvSpPr>
          <p:cNvPr id="79875" name="Rectangle 2"/>
          <p:cNvSpPr>
            <a:spLocks noGrp="1" noRot="1" noChangeAspect="1" noChangeArrowheads="1" noTextEdit="1"/>
          </p:cNvSpPr>
          <p:nvPr>
            <p:ph type="sldImg"/>
          </p:nvPr>
        </p:nvSpPr>
        <p:spPr>
          <a:xfrm>
            <a:off x="2735263" y="525463"/>
            <a:ext cx="3854450" cy="2892425"/>
          </a:xfrm>
          <a:ln/>
        </p:spPr>
      </p:sp>
      <p:sp>
        <p:nvSpPr>
          <p:cNvPr id="79876" name="Rectangle 3"/>
          <p:cNvSpPr>
            <a:spLocks noGrp="1" noChangeArrowheads="1"/>
          </p:cNvSpPr>
          <p:nvPr>
            <p:ph type="body" idx="1"/>
          </p:nvPr>
        </p:nvSpPr>
        <p:spPr>
          <a:noFill/>
          <a:ln/>
        </p:spPr>
        <p:txBody>
          <a:bodyPr/>
          <a:lstStyle/>
          <a:p>
            <a:pPr marL="169701" indent="-169701" eaLnBrk="1" hangingPunct="1">
              <a:buFont typeface="Arial" pitchFamily="34" charset="0"/>
              <a:buChar char="•"/>
            </a:pPr>
            <a:r>
              <a:rPr lang="en-US" altLang="zh-TW" sz="800" b="1" dirty="0">
                <a:solidFill>
                  <a:srgbClr val="3333FF"/>
                </a:solidFill>
              </a:rPr>
              <a:t>Leave It to the Market</a:t>
            </a:r>
            <a:r>
              <a:rPr lang="en-US" altLang="zh-TW" sz="800" dirty="0"/>
              <a:t>: an appealing approach that relies on market forces, but has the problem that the market has a “short” memory for past problems.</a:t>
            </a:r>
          </a:p>
          <a:p>
            <a:pPr marL="169701" indent="-169701" eaLnBrk="1" hangingPunct="1">
              <a:buFont typeface="Arial" pitchFamily="34" charset="0"/>
              <a:buChar char="•"/>
            </a:pPr>
            <a:r>
              <a:rPr lang="en-US" altLang="zh-TW" sz="800" b="1" dirty="0">
                <a:solidFill>
                  <a:srgbClr val="9933FF"/>
                </a:solidFill>
              </a:rPr>
              <a:t>Regulate for Transparency</a:t>
            </a:r>
            <a:r>
              <a:rPr lang="en-US" altLang="zh-TW" sz="800" dirty="0"/>
              <a:t>: regulate mandatory disclosure, even if it is more costly than the information provided. </a:t>
            </a:r>
          </a:p>
          <a:p>
            <a:pPr marL="169701" indent="-169701" eaLnBrk="1" hangingPunct="1">
              <a:buFont typeface="Arial" pitchFamily="34" charset="0"/>
              <a:buChar char="•"/>
            </a:pPr>
            <a:r>
              <a:rPr lang="en-US" altLang="zh-TW" sz="800" b="1" dirty="0"/>
              <a:t>Supervisory Oversight</a:t>
            </a:r>
            <a:r>
              <a:rPr lang="en-US" altLang="zh-TW" sz="800" dirty="0"/>
              <a:t>: force firms to provide private information to a supervisor, who can act on it as deemed necessary.</a:t>
            </a:r>
          </a:p>
          <a:p>
            <a:pPr marL="169701" indent="-169701" eaLnBrk="1" hangingPunct="1">
              <a:buFont typeface="Arial" pitchFamily="34" charset="0"/>
              <a:buChar char="•"/>
            </a:pPr>
            <a:r>
              <a:rPr lang="en-US" altLang="zh-TW" sz="800" b="1" dirty="0">
                <a:solidFill>
                  <a:schemeClr val="hlink"/>
                </a:solidFill>
              </a:rPr>
              <a:t>Separation of Functions</a:t>
            </a:r>
            <a:r>
              <a:rPr lang="en-US" altLang="zh-TW" sz="800" dirty="0"/>
              <a:t>: separate those functions that create conflicts, either within firms or (in extreme cases) by not allowing those functions within the same firm.</a:t>
            </a:r>
          </a:p>
          <a:p>
            <a:pPr marL="169701" indent="-169701" eaLnBrk="1" hangingPunct="1">
              <a:buFont typeface="Arial" pitchFamily="34" charset="0"/>
              <a:buChar char="•"/>
            </a:pPr>
            <a:r>
              <a:rPr lang="en-US" altLang="zh-TW" sz="800" b="1" dirty="0">
                <a:solidFill>
                  <a:srgbClr val="663300"/>
                </a:solidFill>
              </a:rPr>
              <a:t>Socialization of Information Production</a:t>
            </a:r>
            <a:r>
              <a:rPr lang="en-US" altLang="zh-TW" sz="800" dirty="0"/>
              <a:t>: look to public funding for information providers, such as credit agencies.</a:t>
            </a:r>
          </a:p>
          <a:p>
            <a:pPr eaLnBrk="1" hangingPunct="1"/>
            <a:endParaRPr lang="zh-TW" altLang="en-US" dirty="0"/>
          </a:p>
        </p:txBody>
      </p:sp>
    </p:spTree>
    <p:extLst>
      <p:ext uri="{BB962C8B-B14F-4D97-AF65-F5344CB8AC3E}">
        <p14:creationId xmlns:p14="http://schemas.microsoft.com/office/powerpoint/2010/main" val="352050777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9F4AB34-B77D-4D2A-BA3E-74A1B4C49D4E}" type="slidenum">
              <a:rPr lang="en-US" altLang="zh-TW"/>
              <a:pPr/>
              <a:t>326</a:t>
            </a:fld>
            <a:endParaRPr lang="en-US" altLang="zh-TW"/>
          </a:p>
        </p:txBody>
      </p:sp>
      <p:sp>
        <p:nvSpPr>
          <p:cNvPr id="80899" name="Rectangle 2"/>
          <p:cNvSpPr>
            <a:spLocks noGrp="1" noRot="1" noChangeAspect="1" noChangeArrowheads="1" noTextEdit="1"/>
          </p:cNvSpPr>
          <p:nvPr>
            <p:ph type="sldImg"/>
          </p:nvPr>
        </p:nvSpPr>
        <p:spPr>
          <a:xfrm>
            <a:off x="2735263" y="525463"/>
            <a:ext cx="3854450" cy="2892425"/>
          </a:xfrm>
          <a:ln/>
        </p:spPr>
      </p:sp>
      <p:sp>
        <p:nvSpPr>
          <p:cNvPr id="80900" name="Rectangle 3"/>
          <p:cNvSpPr>
            <a:spLocks noGrp="1" noChangeArrowheads="1"/>
          </p:cNvSpPr>
          <p:nvPr>
            <p:ph type="body" idx="1"/>
          </p:nvPr>
        </p:nvSpPr>
        <p:spPr>
          <a:noFill/>
          <a:ln/>
        </p:spPr>
        <p:txBody>
          <a:bodyPr/>
          <a:lstStyle/>
          <a:p>
            <a:pPr eaLnBrk="1" hangingPunct="1"/>
            <a:r>
              <a:rPr lang="en-US" altLang="zh-TW" dirty="0"/>
              <a:t>Important provision not mentioned here are the reporting requirements. </a:t>
            </a:r>
          </a:p>
          <a:p>
            <a:pPr eaLnBrk="1" hangingPunct="1"/>
            <a:endParaRPr lang="en-US" altLang="zh-TW" b="1" dirty="0"/>
          </a:p>
          <a:p>
            <a:pPr eaLnBrk="1" hangingPunct="1"/>
            <a:r>
              <a:rPr lang="en-US" altLang="zh-TW" b="1" dirty="0"/>
              <a:t>Section 404</a:t>
            </a:r>
            <a:endParaRPr lang="en-US" altLang="zh-TW" dirty="0"/>
          </a:p>
          <a:p>
            <a:pPr eaLnBrk="1" hangingPunct="1"/>
            <a:r>
              <a:rPr lang="en-US" altLang="zh-TW" dirty="0"/>
              <a:t>This is the most contentious part of Sarbanes-Oxley. It requires an annual "internal control report", which must be certified by auditors and personally signed off by two executives. It has concentrated minds, but raised costs considerably. Some say this is because it is being implemented too zealously. That battle may already be won: the Securities and Exchange Commission, America's chief market-regulator, and the Public Company Accounting Oversight Board, which was created by Sarbanes-Oxley, have both announced reviews of Section 404, hinting strongly that the burden will be eased, especially for smaller firms. On November 16th Christopher Cox, the SEC's chairman, promised "significant changes" in coming weeks. </a:t>
            </a:r>
          </a:p>
        </p:txBody>
      </p:sp>
    </p:spTree>
    <p:extLst>
      <p:ext uri="{BB962C8B-B14F-4D97-AF65-F5344CB8AC3E}">
        <p14:creationId xmlns:p14="http://schemas.microsoft.com/office/powerpoint/2010/main" val="22272391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512AA7A5-C70A-4AA2-BF5A-0973C941DCDD}" type="slidenum">
              <a:rPr lang="en-US" altLang="zh-TW"/>
              <a:pPr/>
              <a:t>327</a:t>
            </a:fld>
            <a:endParaRPr lang="en-US" altLang="zh-TW"/>
          </a:p>
        </p:txBody>
      </p:sp>
      <p:sp>
        <p:nvSpPr>
          <p:cNvPr id="81923" name="Rectangle 2"/>
          <p:cNvSpPr>
            <a:spLocks noGrp="1" noRot="1" noChangeAspect="1" noChangeArrowheads="1" noTextEdit="1"/>
          </p:cNvSpPr>
          <p:nvPr>
            <p:ph type="sldImg"/>
          </p:nvPr>
        </p:nvSpPr>
        <p:spPr>
          <a:xfrm>
            <a:off x="2735263" y="525463"/>
            <a:ext cx="3854450" cy="2892425"/>
          </a:xfrm>
          <a:ln/>
        </p:spPr>
      </p:sp>
      <p:sp>
        <p:nvSpPr>
          <p:cNvPr id="81924" name="Rectangle 3"/>
          <p:cNvSpPr>
            <a:spLocks noGrp="1" noChangeArrowheads="1"/>
          </p:cNvSpPr>
          <p:nvPr>
            <p:ph type="body" idx="1"/>
          </p:nvPr>
        </p:nvSpPr>
        <p:spPr>
          <a:noFill/>
          <a:ln/>
        </p:spPr>
        <p:txBody>
          <a:bodyPr/>
          <a:lstStyle/>
          <a:p>
            <a:pPr eaLnBrk="1" hangingPunct="1"/>
            <a:r>
              <a:rPr lang="en-US" altLang="zh-TW" dirty="0"/>
              <a:t>When a brokerage firm is interested in obtaining business from a particular company, it may offer that company's executives IPO shares under the understanding that they will direct their company's investment banking business toward the firm.</a:t>
            </a:r>
          </a:p>
          <a:p>
            <a:pPr eaLnBrk="1" hangingPunct="1"/>
            <a:endParaRPr lang="en-US" altLang="zh-TW" dirty="0"/>
          </a:p>
          <a:p>
            <a:pPr defTabSz="905073" eaLnBrk="1" hangingPunct="1">
              <a:defRPr/>
            </a:pPr>
            <a:r>
              <a:rPr lang="en-US" altLang="zh-TW" b="1" dirty="0"/>
              <a:t>Source:</a:t>
            </a:r>
            <a:r>
              <a:rPr lang="en-US" altLang="zh-TW" b="1" baseline="0" dirty="0"/>
              <a:t> “</a:t>
            </a:r>
            <a:r>
              <a:rPr lang="en-US" altLang="zh-TW" b="1" dirty="0"/>
              <a:t>Salomon Talks To the S.E.C. About Settling Conflict Cases”</a:t>
            </a:r>
            <a:r>
              <a:rPr lang="en-US" altLang="zh-TW" dirty="0"/>
              <a:t> </a:t>
            </a:r>
            <a:r>
              <a:rPr lang="en-US" altLang="zh-TW" b="1" dirty="0"/>
              <a:t>The New York Times, September 28, 2002. </a:t>
            </a:r>
          </a:p>
          <a:p>
            <a:pPr eaLnBrk="1" hangingPunct="1"/>
            <a:r>
              <a:rPr lang="en-US" altLang="zh-TW" dirty="0"/>
              <a:t>The widespread practice on Wall Street of giving shares of initial public offerings -- which often jumped in value in the first days of trading -- to preferred and prospective clients in what appeared to be an effort to bolster investment banking business </a:t>
            </a:r>
          </a:p>
          <a:p>
            <a:pPr eaLnBrk="1" hangingPunct="1"/>
            <a:endParaRPr lang="en-US" altLang="zh-TW" dirty="0"/>
          </a:p>
          <a:p>
            <a:pPr defTabSz="905073" eaLnBrk="1" hangingPunct="1">
              <a:defRPr/>
            </a:pPr>
            <a:r>
              <a:rPr lang="en-US" altLang="zh-TW" b="1" dirty="0"/>
              <a:t>Securities</a:t>
            </a:r>
            <a:r>
              <a:rPr lang="en-US" altLang="zh-TW" b="1" baseline="0" dirty="0"/>
              <a:t> Fraud Definition</a:t>
            </a:r>
            <a:br>
              <a:rPr lang="en-US" altLang="zh-TW" dirty="0"/>
            </a:br>
            <a:r>
              <a:rPr lang="en-US" altLang="zh-TW" b="1" dirty="0"/>
              <a:t>(www.securitiesfraudfyi.com/securities_fraud_glossary.html) </a:t>
            </a:r>
          </a:p>
        </p:txBody>
      </p:sp>
    </p:spTree>
    <p:extLst>
      <p:ext uri="{BB962C8B-B14F-4D97-AF65-F5344CB8AC3E}">
        <p14:creationId xmlns:p14="http://schemas.microsoft.com/office/powerpoint/2010/main" val="201401256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A63F337-FC7D-4E6D-A3C6-54A1C22ABFE0}" type="slidenum">
              <a:rPr lang="en-US" altLang="zh-TW"/>
              <a:pPr/>
              <a:t>328</a:t>
            </a:fld>
            <a:endParaRPr lang="en-US" altLang="zh-TW"/>
          </a:p>
        </p:txBody>
      </p:sp>
      <p:sp>
        <p:nvSpPr>
          <p:cNvPr id="77827" name="Rectangle 2"/>
          <p:cNvSpPr>
            <a:spLocks noGrp="1" noRot="1" noChangeAspect="1" noChangeArrowheads="1" noTextEdit="1"/>
          </p:cNvSpPr>
          <p:nvPr>
            <p:ph type="sldImg"/>
          </p:nvPr>
        </p:nvSpPr>
        <p:spPr>
          <a:xfrm>
            <a:off x="2092325" y="525463"/>
            <a:ext cx="5140325" cy="2892425"/>
          </a:xfrm>
          <a:ln/>
        </p:spPr>
      </p:sp>
      <p:sp>
        <p:nvSpPr>
          <p:cNvPr id="77828" name="Rectangle 3"/>
          <p:cNvSpPr>
            <a:spLocks noGrp="1" noChangeArrowheads="1"/>
          </p:cNvSpPr>
          <p:nvPr>
            <p:ph type="body" idx="1"/>
          </p:nvPr>
        </p:nvSpPr>
        <p:spPr>
          <a:noFill/>
          <a:ln/>
        </p:spPr>
        <p:txBody>
          <a:bodyPr/>
          <a:lstStyle/>
          <a:p>
            <a:pPr marL="169701" indent="-169701" eaLnBrk="1" hangingPunct="1">
              <a:buFont typeface="Arial" pitchFamily="34" charset="0"/>
              <a:buChar char="•"/>
            </a:pPr>
            <a:r>
              <a:rPr lang="en-US" altLang="zh-TW" dirty="0"/>
              <a:t>Asymmetric information can take on many forms. We will focus on two specific forms:</a:t>
            </a:r>
          </a:p>
          <a:p>
            <a:pPr marL="622238" lvl="1" indent="-169701" eaLnBrk="1" hangingPunct="1">
              <a:buFont typeface="Arial" pitchFamily="34" charset="0"/>
              <a:buChar char="•"/>
            </a:pPr>
            <a:r>
              <a:rPr lang="en-US" altLang="zh-TW" dirty="0"/>
              <a:t>Adverse selection</a:t>
            </a:r>
          </a:p>
          <a:p>
            <a:pPr marL="622238" lvl="1" indent="-169701" eaLnBrk="1" hangingPunct="1">
              <a:buFont typeface="Arial" pitchFamily="34" charset="0"/>
              <a:buChar char="•"/>
            </a:pPr>
            <a:r>
              <a:rPr lang="en-US" altLang="zh-TW" dirty="0"/>
              <a:t>Moral hazard</a:t>
            </a:r>
          </a:p>
          <a:p>
            <a:pPr marL="169701" indent="-169701" eaLnBrk="1" hangingPunct="1">
              <a:buFont typeface="Arial" pitchFamily="34" charset="0"/>
              <a:buChar char="•"/>
            </a:pPr>
            <a:r>
              <a:rPr lang="en-US" altLang="zh-TW" dirty="0"/>
              <a:t>Example of adverse selection: Robert Maxwell </a:t>
            </a:r>
          </a:p>
          <a:p>
            <a:pPr marL="169701" indent="-169701" eaLnBrk="1" hangingPunct="1">
              <a:buFont typeface="Arial" pitchFamily="34" charset="0"/>
              <a:buChar char="•"/>
            </a:pPr>
            <a:r>
              <a:rPr lang="en-US" altLang="zh-TW" dirty="0"/>
              <a:t>Example of moral hazard: deposit insurance schemes; if Fed cuts rates to bail out mortgage lenders and banks for conduits</a:t>
            </a:r>
          </a:p>
        </p:txBody>
      </p:sp>
    </p:spTree>
    <p:extLst>
      <p:ext uri="{BB962C8B-B14F-4D97-AF65-F5344CB8AC3E}">
        <p14:creationId xmlns:p14="http://schemas.microsoft.com/office/powerpoint/2010/main" val="233962693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329</a:t>
            </a:fld>
            <a:endParaRPr lang="en-US" altLang="zh-TW"/>
          </a:p>
        </p:txBody>
      </p:sp>
    </p:spTree>
    <p:extLst>
      <p:ext uri="{BB962C8B-B14F-4D97-AF65-F5344CB8AC3E}">
        <p14:creationId xmlns:p14="http://schemas.microsoft.com/office/powerpoint/2010/main" val="818469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https://www.bloomberg.com/quote/293:HK?sref=INmNRPZ9</a:t>
            </a:r>
          </a:p>
          <a:p>
            <a:r>
              <a:rPr lang="en-US" sz="1200" b="0" i="0" kern="1200" dirty="0">
                <a:solidFill>
                  <a:schemeClr val="tx1"/>
                </a:solidFill>
                <a:effectLst/>
                <a:latin typeface="+mn-lt"/>
                <a:ea typeface="+mn-ea"/>
                <a:cs typeface="+mn-cs"/>
              </a:rPr>
              <a:t>Negative EPS…</a:t>
            </a:r>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48</a:t>
            </a:fld>
            <a:endParaRPr lang="en-US" altLang="zh-TW"/>
          </a:p>
        </p:txBody>
      </p:sp>
    </p:spTree>
    <p:extLst>
      <p:ext uri="{BB962C8B-B14F-4D97-AF65-F5344CB8AC3E}">
        <p14:creationId xmlns:p14="http://schemas.microsoft.com/office/powerpoint/2010/main" val="22114406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331</a:t>
            </a:fld>
            <a:endParaRPr lang="en-US" altLang="zh-TW"/>
          </a:p>
        </p:txBody>
      </p:sp>
    </p:spTree>
    <p:extLst>
      <p:ext uri="{BB962C8B-B14F-4D97-AF65-F5344CB8AC3E}">
        <p14:creationId xmlns:p14="http://schemas.microsoft.com/office/powerpoint/2010/main" val="94284402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86025" y="509588"/>
            <a:ext cx="4986338" cy="28051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334</a:t>
            </a:fld>
            <a:endParaRPr lang="en-US" altLang="zh-TW"/>
          </a:p>
        </p:txBody>
      </p:sp>
    </p:spTree>
    <p:extLst>
      <p:ext uri="{BB962C8B-B14F-4D97-AF65-F5344CB8AC3E}">
        <p14:creationId xmlns:p14="http://schemas.microsoft.com/office/powerpoint/2010/main" val="153080439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5B1BB-723C-4D80-B9BB-D13A11292DF0}" type="slidenum">
              <a:rPr lang="en-US" altLang="zh-TW"/>
              <a:pPr/>
              <a:t>336</a:t>
            </a:fld>
            <a:endParaRPr lang="en-US" altLang="zh-TW"/>
          </a:p>
        </p:txBody>
      </p:sp>
      <p:sp>
        <p:nvSpPr>
          <p:cNvPr id="22530" name="Rectangle 2"/>
          <p:cNvSpPr>
            <a:spLocks noGrp="1" noRot="1" noChangeAspect="1" noChangeArrowheads="1" noTextEdit="1"/>
          </p:cNvSpPr>
          <p:nvPr>
            <p:ph type="sldImg"/>
          </p:nvPr>
        </p:nvSpPr>
        <p:spPr>
          <a:xfrm>
            <a:off x="3111500" y="509588"/>
            <a:ext cx="3738563" cy="2805112"/>
          </a:xfrm>
          <a:ln/>
        </p:spPr>
      </p:sp>
      <p:sp>
        <p:nvSpPr>
          <p:cNvPr id="22531" name="Rectangle 3"/>
          <p:cNvSpPr>
            <a:spLocks noGrp="1" noChangeArrowheads="1"/>
          </p:cNvSpPr>
          <p:nvPr>
            <p:ph type="body" idx="1"/>
          </p:nvPr>
        </p:nvSpPr>
        <p:spPr>
          <a:xfrm>
            <a:off x="1323765" y="3228897"/>
            <a:ext cx="7280698" cy="3058954"/>
          </a:xfrm>
        </p:spPr>
        <p:txBody>
          <a:bodyPr/>
          <a:lstStyle/>
          <a:p>
            <a:r>
              <a:rPr lang="en-US" altLang="zh-TW"/>
              <a:t>(US definition, source Mishkin) </a:t>
            </a:r>
          </a:p>
          <a:p>
            <a:r>
              <a:rPr lang="en-US" altLang="zh-TW"/>
              <a:t>Financial intermediaries are financial institutions that engage in </a:t>
            </a:r>
            <a:r>
              <a:rPr lang="en-US" altLang="zh-TW" b="1"/>
              <a:t>financial asset transformation.</a:t>
            </a:r>
          </a:p>
          <a:p>
            <a:r>
              <a:rPr lang="en-US" altLang="zh-TW"/>
              <a:t>Financial intermediaries </a:t>
            </a:r>
            <a:r>
              <a:rPr lang="en-US" altLang="zh-TW" b="1"/>
              <a:t>purchase one kind</a:t>
            </a:r>
            <a:r>
              <a:rPr lang="en-US" altLang="zh-TW"/>
              <a:t> of financial asset from borrowers (generally a long term loan contract whose terms are adapted to the specific circumstances of the borrower) and </a:t>
            </a:r>
            <a:r>
              <a:rPr lang="en-US" altLang="zh-TW" b="1"/>
              <a:t>sell a different kind</a:t>
            </a:r>
            <a:r>
              <a:rPr lang="en-US" altLang="zh-TW"/>
              <a:t> of financial asset to savers, generally some kind of relatively liquid claim against the financial intermediary (eg deposit account).</a:t>
            </a:r>
          </a:p>
          <a:p>
            <a:r>
              <a:rPr lang="en-US" altLang="zh-TW"/>
              <a:t>Unlike brokers and dealers, financial intermediaries typically </a:t>
            </a:r>
            <a:r>
              <a:rPr lang="en-US" altLang="zh-TW" b="1"/>
              <a:t>hold</a:t>
            </a:r>
            <a:r>
              <a:rPr lang="en-US" altLang="zh-TW"/>
              <a:t> financial assets as part of an </a:t>
            </a:r>
            <a:r>
              <a:rPr lang="en-US" altLang="zh-TW" b="1"/>
              <a:t>investment portfolio</a:t>
            </a:r>
            <a:r>
              <a:rPr lang="en-US" altLang="zh-TW"/>
              <a:t> rather than as an inventory for resale.</a:t>
            </a:r>
          </a:p>
          <a:p>
            <a:r>
              <a:rPr lang="en-US" altLang="zh-TW"/>
              <a:t>In addition to making profits on their investment portfolios, financial intermediaries make profits by charging relatively high interest rates to borrowers and paying relative low interest rates to savers (margin income).</a:t>
            </a:r>
          </a:p>
          <a:p>
            <a:r>
              <a:rPr lang="en-US" altLang="zh-TW" b="1"/>
              <a:t>Types of financial intermediaries</a:t>
            </a:r>
            <a:r>
              <a:rPr lang="en-US" altLang="zh-TW"/>
              <a:t> include: </a:t>
            </a:r>
          </a:p>
          <a:p>
            <a:pPr>
              <a:buFontTx/>
              <a:buChar char="-"/>
            </a:pPr>
            <a:r>
              <a:rPr lang="en-US" altLang="zh-TW" b="1"/>
              <a:t>depository</a:t>
            </a:r>
            <a:r>
              <a:rPr lang="en-US" altLang="zh-TW"/>
              <a:t> institutions (commercial banks, savings and loans, mutual savings banks, credit unions)</a:t>
            </a:r>
          </a:p>
          <a:p>
            <a:pPr>
              <a:buFontTx/>
              <a:buChar char="-"/>
            </a:pPr>
            <a:r>
              <a:rPr lang="en-US" altLang="zh-TW" b="1"/>
              <a:t>Contractual savings</a:t>
            </a:r>
            <a:r>
              <a:rPr lang="en-US" altLang="zh-TW"/>
              <a:t> institutions (life insurance companies, fire and casualty insurance companies, pension funds, government retirement funds)</a:t>
            </a:r>
          </a:p>
          <a:p>
            <a:pPr>
              <a:buFontTx/>
              <a:buChar char="-"/>
            </a:pPr>
            <a:r>
              <a:rPr lang="en-US" altLang="zh-TW" b="1"/>
              <a:t>Investment intermediaries</a:t>
            </a:r>
            <a:r>
              <a:rPr lang="en-US" altLang="zh-TW"/>
              <a:t> (finance companies, stock and bonds mutual funds, money market mutual funds)</a:t>
            </a:r>
          </a:p>
        </p:txBody>
      </p:sp>
    </p:spTree>
    <p:extLst>
      <p:ext uri="{BB962C8B-B14F-4D97-AF65-F5344CB8AC3E}">
        <p14:creationId xmlns:p14="http://schemas.microsoft.com/office/powerpoint/2010/main" val="172244694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932F17-A018-4032-A525-ED6AA14D1F7E}" type="slidenum">
              <a:rPr lang="en-US" altLang="zh-TW"/>
              <a:pPr/>
              <a:t>342</a:t>
            </a:fld>
            <a:endParaRPr lang="en-US" altLang="zh-TW"/>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1324693" y="3229114"/>
            <a:ext cx="7278839" cy="3058301"/>
          </a:xfrm>
        </p:spPr>
        <p:txBody>
          <a:bodyPr/>
          <a:lstStyle/>
          <a:p>
            <a:endParaRPr lang="zh-TW" altLang="zh-TW"/>
          </a:p>
        </p:txBody>
      </p:sp>
    </p:spTree>
    <p:extLst>
      <p:ext uri="{BB962C8B-B14F-4D97-AF65-F5344CB8AC3E}">
        <p14:creationId xmlns:p14="http://schemas.microsoft.com/office/powerpoint/2010/main" val="354853447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5D1DE-7239-44AE-94DB-47FE6BCD2B0E}" type="slidenum">
              <a:rPr lang="en-US" altLang="zh-TW"/>
              <a:pPr/>
              <a:t>345</a:t>
            </a:fld>
            <a:endParaRPr lang="en-US" altLang="zh-TW"/>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pPr>
              <a:lnSpc>
                <a:spcPct val="115000"/>
              </a:lnSpc>
              <a:spcAft>
                <a:spcPts val="1002"/>
              </a:spcAft>
            </a:pPr>
            <a:r>
              <a:rPr lang="en-US" altLang="zh-TW" b="1" dirty="0">
                <a:latin typeface="Calibri"/>
                <a:ea typeface="PMingLiU"/>
                <a:cs typeface="Times New Roman"/>
              </a:rPr>
              <a:t>Deposit accounts - 2 basic types: </a:t>
            </a:r>
            <a:endParaRPr lang="zh-TW" altLang="zh-TW" dirty="0">
              <a:latin typeface="Calibri"/>
              <a:ea typeface="PMingLiU"/>
              <a:cs typeface="Times New Roman"/>
            </a:endParaRPr>
          </a:p>
          <a:p>
            <a:pPr marL="343414" indent="-343414">
              <a:lnSpc>
                <a:spcPct val="115000"/>
              </a:lnSpc>
              <a:spcAft>
                <a:spcPts val="1002"/>
              </a:spcAft>
              <a:buFont typeface="+mj-lt"/>
              <a:buAutoNum type="arabicParenR"/>
              <a:tabLst>
                <a:tab pos="457886" algn="l"/>
              </a:tabLst>
            </a:pPr>
            <a:r>
              <a:rPr lang="en-US" altLang="zh-TW" b="1" dirty="0">
                <a:latin typeface="Calibri"/>
                <a:ea typeface="PMingLiU"/>
                <a:cs typeface="Times New Roman"/>
              </a:rPr>
              <a:t>Demand deposit accounts (DDAs)</a:t>
            </a:r>
            <a:r>
              <a:rPr lang="en-US" altLang="zh-TW" dirty="0">
                <a:latin typeface="Calibri"/>
                <a:ea typeface="PMingLiU"/>
                <a:cs typeface="Times New Roman"/>
              </a:rPr>
              <a:t> (also known as checking accounts) = a method by which an account holder uses a financial institution to transfer funds to a third party</a:t>
            </a:r>
          </a:p>
          <a:p>
            <a:pPr marL="343414" indent="-343414">
              <a:lnSpc>
                <a:spcPct val="115000"/>
              </a:lnSpc>
              <a:spcAft>
                <a:spcPts val="1002"/>
              </a:spcAft>
              <a:buFont typeface="+mj-lt"/>
              <a:buAutoNum type="arabicParenR"/>
              <a:tabLst>
                <a:tab pos="457886" algn="l"/>
              </a:tabLst>
            </a:pPr>
            <a:endParaRPr lang="zh-TW" altLang="zh-TW" dirty="0">
              <a:latin typeface="Calibri"/>
              <a:ea typeface="PMingLiU"/>
              <a:cs typeface="Times New Roman"/>
            </a:endParaRPr>
          </a:p>
          <a:p>
            <a:pPr marL="343414" indent="-343414">
              <a:lnSpc>
                <a:spcPct val="115000"/>
              </a:lnSpc>
              <a:spcAft>
                <a:spcPts val="1002"/>
              </a:spcAft>
              <a:buFont typeface="+mj-lt"/>
              <a:buAutoNum type="arabicParenR"/>
              <a:tabLst>
                <a:tab pos="457886" algn="l"/>
              </a:tabLst>
            </a:pPr>
            <a:r>
              <a:rPr lang="en-US" altLang="zh-TW" b="1" dirty="0">
                <a:latin typeface="Calibri"/>
                <a:ea typeface="PMingLiU"/>
                <a:cs typeface="Times New Roman"/>
              </a:rPr>
              <a:t>Time deposit accounts.</a:t>
            </a:r>
            <a:r>
              <a:rPr lang="en-US" altLang="zh-TW" dirty="0">
                <a:latin typeface="Calibri"/>
                <a:ea typeface="PMingLiU"/>
                <a:cs typeface="Times New Roman"/>
              </a:rPr>
              <a:t> Time deposits must be held at a bank, thrift or credit union for a specified period. They include:</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CDs = negotiable or non-negotiable obligations of a bank offered at either fixed or variable interest rates. Sold to individuals or companies, maturities 7 days to several years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Negotiable CDs = generally sold in blocks of $1 million to companies, MM funds and other large investors. Maturities 14 days to 5 years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Retail CDs = non-negotiable CDs sold to individual investors in amounts varying from institution to institution, maturities 3 months to 5 years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Savings accounts or passbook accounts = accounts that pay interest on balances</a:t>
            </a:r>
          </a:p>
          <a:p>
            <a:pPr marL="744064" lvl="1" indent="-286179">
              <a:lnSpc>
                <a:spcPct val="115000"/>
              </a:lnSpc>
              <a:spcAft>
                <a:spcPts val="1002"/>
              </a:spcAft>
              <a:buFont typeface="+mj-lt"/>
              <a:buAutoNum type="arabicParenR"/>
              <a:tabLst>
                <a:tab pos="915772" algn="l"/>
              </a:tabLst>
            </a:pPr>
            <a:endParaRPr lang="zh-TW" altLang="zh-TW" dirty="0">
              <a:latin typeface="Calibri"/>
              <a:ea typeface="PMingLiU"/>
              <a:cs typeface="Times New Roman"/>
            </a:endParaRPr>
          </a:p>
          <a:p>
            <a:pPr marL="343414" indent="-343414">
              <a:lnSpc>
                <a:spcPct val="115000"/>
              </a:lnSpc>
              <a:spcAft>
                <a:spcPts val="1002"/>
              </a:spcAft>
              <a:buFont typeface="+mj-lt"/>
              <a:buAutoNum type="arabicParenR"/>
              <a:tabLst>
                <a:tab pos="457886" algn="l"/>
              </a:tabLst>
            </a:pPr>
            <a:r>
              <a:rPr lang="en-US" altLang="zh-TW" b="1" dirty="0">
                <a:latin typeface="Calibri"/>
                <a:ea typeface="PMingLiU"/>
                <a:cs typeface="Times New Roman"/>
              </a:rPr>
              <a:t>Other interest-bearing accounts</a:t>
            </a:r>
            <a:r>
              <a:rPr lang="en-US" altLang="zh-TW" dirty="0">
                <a:latin typeface="Calibri"/>
                <a:ea typeface="PMingLiU"/>
                <a:cs typeface="Times New Roman"/>
              </a:rPr>
              <a:t>, for example accounts that have some features of both demand and time deposit accounts e.g. </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Money market deposit accounts = accounts that pay an unregulated rate of interest determined by the bank and allow limited check writing transfers and electronic withdrawals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NOW (Negotiable Order of Withdrawal) accounts = offer unlimited check writing and pay unregulated rates of interest. Available only to individuals, sole proprietorships, not-for-profit orgs and government entities</a:t>
            </a:r>
            <a:endParaRPr lang="zh-TW" altLang="zh-TW" dirty="0">
              <a:latin typeface="Calibri"/>
              <a:ea typeface="PMingLiU"/>
              <a:cs typeface="Times New Roman"/>
            </a:endParaRPr>
          </a:p>
          <a:p>
            <a:pPr marL="228943" indent="-228943"/>
            <a:endParaRPr lang="en-US" altLang="zh-TW" sz="1000" dirty="0"/>
          </a:p>
        </p:txBody>
      </p:sp>
    </p:spTree>
    <p:extLst>
      <p:ext uri="{BB962C8B-B14F-4D97-AF65-F5344CB8AC3E}">
        <p14:creationId xmlns:p14="http://schemas.microsoft.com/office/powerpoint/2010/main" val="175766581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Mox</a:t>
            </a:r>
            <a:r>
              <a:rPr lang="en-US" dirty="0"/>
              <a:t> FCCIHK</a:t>
            </a:r>
            <a:r>
              <a:rPr lang="en-US" baseline="0" dirty="0"/>
              <a:t> presentation 2 Feb 21 by Edwin Hui</a:t>
            </a:r>
          </a:p>
          <a:p>
            <a:endParaRPr lang="en-US" dirty="0"/>
          </a:p>
        </p:txBody>
      </p:sp>
      <p:sp>
        <p:nvSpPr>
          <p:cNvPr id="4" name="Slide Number Placeholder 3"/>
          <p:cNvSpPr>
            <a:spLocks noGrp="1"/>
          </p:cNvSpPr>
          <p:nvPr>
            <p:ph type="sldNum" sz="quarter" idx="10"/>
          </p:nvPr>
        </p:nvSpPr>
        <p:spPr/>
        <p:txBody>
          <a:bodyPr/>
          <a:lstStyle/>
          <a:p>
            <a:fld id="{656C1E93-1DA3-44A5-83DE-0F3F50048A58}" type="slidenum">
              <a:rPr lang="en-US" smtClean="0"/>
              <a:t>352</a:t>
            </a:fld>
            <a:endParaRPr lang="en-US"/>
          </a:p>
        </p:txBody>
      </p:sp>
    </p:spTree>
    <p:extLst>
      <p:ext uri="{BB962C8B-B14F-4D97-AF65-F5344CB8AC3E}">
        <p14:creationId xmlns:p14="http://schemas.microsoft.com/office/powerpoint/2010/main" val="393628825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Mox</a:t>
            </a:r>
            <a:r>
              <a:rPr lang="en-US" dirty="0"/>
              <a:t> FCCIHK</a:t>
            </a:r>
            <a:r>
              <a:rPr lang="en-US" baseline="0" dirty="0"/>
              <a:t> presentation 2 Feb 21 by Edwin Hui</a:t>
            </a:r>
          </a:p>
          <a:p>
            <a:endParaRPr lang="en-US" dirty="0"/>
          </a:p>
        </p:txBody>
      </p:sp>
      <p:sp>
        <p:nvSpPr>
          <p:cNvPr id="4" name="Slide Number Placeholder 3"/>
          <p:cNvSpPr>
            <a:spLocks noGrp="1"/>
          </p:cNvSpPr>
          <p:nvPr>
            <p:ph type="sldNum" sz="quarter" idx="10"/>
          </p:nvPr>
        </p:nvSpPr>
        <p:spPr/>
        <p:txBody>
          <a:bodyPr/>
          <a:lstStyle/>
          <a:p>
            <a:fld id="{656C1E93-1DA3-44A5-83DE-0F3F50048A58}" type="slidenum">
              <a:rPr lang="en-US" smtClean="0"/>
              <a:t>353</a:t>
            </a:fld>
            <a:endParaRPr lang="en-US"/>
          </a:p>
        </p:txBody>
      </p:sp>
    </p:spTree>
    <p:extLst>
      <p:ext uri="{BB962C8B-B14F-4D97-AF65-F5344CB8AC3E}">
        <p14:creationId xmlns:p14="http://schemas.microsoft.com/office/powerpoint/2010/main" val="84414497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Mox</a:t>
            </a:r>
            <a:r>
              <a:rPr lang="en-US" dirty="0"/>
              <a:t> FCCIHK</a:t>
            </a:r>
            <a:r>
              <a:rPr lang="en-US" baseline="0" dirty="0"/>
              <a:t> presentation 2 Feb 21 by Edwin Hui</a:t>
            </a:r>
          </a:p>
          <a:p>
            <a:endParaRPr lang="en-US" dirty="0"/>
          </a:p>
        </p:txBody>
      </p:sp>
      <p:sp>
        <p:nvSpPr>
          <p:cNvPr id="4" name="Slide Number Placeholder 3"/>
          <p:cNvSpPr>
            <a:spLocks noGrp="1"/>
          </p:cNvSpPr>
          <p:nvPr>
            <p:ph type="sldNum" sz="quarter" idx="10"/>
          </p:nvPr>
        </p:nvSpPr>
        <p:spPr/>
        <p:txBody>
          <a:bodyPr/>
          <a:lstStyle/>
          <a:p>
            <a:fld id="{656C1E93-1DA3-44A5-83DE-0F3F50048A58}" type="slidenum">
              <a:rPr lang="en-US" smtClean="0"/>
              <a:t>354</a:t>
            </a:fld>
            <a:endParaRPr lang="en-US"/>
          </a:p>
        </p:txBody>
      </p:sp>
    </p:spTree>
    <p:extLst>
      <p:ext uri="{BB962C8B-B14F-4D97-AF65-F5344CB8AC3E}">
        <p14:creationId xmlns:p14="http://schemas.microsoft.com/office/powerpoint/2010/main" val="40185607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McKinsey Global Banking report 2020 https://www.mckinsey.com/industries/financial-services/our-insights/global-banking-annual-review </a:t>
            </a:r>
          </a:p>
          <a:p>
            <a:endParaRPr lang="en-US" dirty="0"/>
          </a:p>
        </p:txBody>
      </p:sp>
      <p:sp>
        <p:nvSpPr>
          <p:cNvPr id="4" name="Slide Number Placeholder 3"/>
          <p:cNvSpPr>
            <a:spLocks noGrp="1"/>
          </p:cNvSpPr>
          <p:nvPr>
            <p:ph type="sldNum" sz="quarter" idx="10"/>
          </p:nvPr>
        </p:nvSpPr>
        <p:spPr/>
        <p:txBody>
          <a:bodyPr/>
          <a:lstStyle/>
          <a:p>
            <a:fld id="{BD9362B5-607E-4DE9-AF86-30E666739E23}" type="slidenum">
              <a:rPr lang="en-US" smtClean="0"/>
              <a:t>355</a:t>
            </a:fld>
            <a:endParaRPr lang="en-US"/>
          </a:p>
        </p:txBody>
      </p:sp>
    </p:spTree>
    <p:extLst>
      <p:ext uri="{BB962C8B-B14F-4D97-AF65-F5344CB8AC3E}">
        <p14:creationId xmlns:p14="http://schemas.microsoft.com/office/powerpoint/2010/main" val="73261238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BCG Dec 2020 https://web-assets.bcg.com/33/41/c8a334f74926921d5aa9296ea6cc/bcg-the-sun-is-setting-on-traditional-banking-nov-2020.pdf </a:t>
            </a:r>
          </a:p>
        </p:txBody>
      </p:sp>
      <p:sp>
        <p:nvSpPr>
          <p:cNvPr id="4" name="Slide Number Placeholder 3"/>
          <p:cNvSpPr>
            <a:spLocks noGrp="1"/>
          </p:cNvSpPr>
          <p:nvPr>
            <p:ph type="sldNum" sz="quarter" idx="10"/>
          </p:nvPr>
        </p:nvSpPr>
        <p:spPr/>
        <p:txBody>
          <a:bodyPr/>
          <a:lstStyle/>
          <a:p>
            <a:fld id="{BD9362B5-607E-4DE9-AF86-30E666739E23}" type="slidenum">
              <a:rPr lang="en-US" smtClean="0"/>
              <a:t>356</a:t>
            </a:fld>
            <a:endParaRPr lang="en-US"/>
          </a:p>
        </p:txBody>
      </p:sp>
    </p:spTree>
    <p:extLst>
      <p:ext uri="{BB962C8B-B14F-4D97-AF65-F5344CB8AC3E}">
        <p14:creationId xmlns:p14="http://schemas.microsoft.com/office/powerpoint/2010/main" val="804993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4012"/>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50</a:t>
            </a:fld>
            <a:endParaRPr lang="en-US" altLang="zh-TW"/>
          </a:p>
        </p:txBody>
      </p:sp>
    </p:spTree>
    <p:extLst>
      <p:ext uri="{BB962C8B-B14F-4D97-AF65-F5344CB8AC3E}">
        <p14:creationId xmlns:p14="http://schemas.microsoft.com/office/powerpoint/2010/main" val="309440057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McKinsey Global Banking report 2020 https://www.mckinsey.com/industries/financial-services/our-insights/global-banking-annual-review </a:t>
            </a:r>
          </a:p>
        </p:txBody>
      </p:sp>
      <p:sp>
        <p:nvSpPr>
          <p:cNvPr id="4" name="Slide Number Placeholder 3"/>
          <p:cNvSpPr>
            <a:spLocks noGrp="1"/>
          </p:cNvSpPr>
          <p:nvPr>
            <p:ph type="sldNum" sz="quarter" idx="10"/>
          </p:nvPr>
        </p:nvSpPr>
        <p:spPr/>
        <p:txBody>
          <a:bodyPr/>
          <a:lstStyle/>
          <a:p>
            <a:fld id="{BD9362B5-607E-4DE9-AF86-30E666739E23}" type="slidenum">
              <a:rPr lang="en-US" smtClean="0"/>
              <a:t>358</a:t>
            </a:fld>
            <a:endParaRPr lang="en-US"/>
          </a:p>
        </p:txBody>
      </p:sp>
    </p:spTree>
    <p:extLst>
      <p:ext uri="{BB962C8B-B14F-4D97-AF65-F5344CB8AC3E}">
        <p14:creationId xmlns:p14="http://schemas.microsoft.com/office/powerpoint/2010/main" val="106178237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B50BB-F6CB-4C00-904A-1E85CFA782A5}" type="slidenum">
              <a:rPr lang="en-US" altLang="zh-TW"/>
              <a:pPr/>
              <a:t>362</a:t>
            </a:fld>
            <a:endParaRPr lang="en-US" altLang="zh-TW"/>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pPr>
              <a:lnSpc>
                <a:spcPct val="115000"/>
              </a:lnSpc>
              <a:spcAft>
                <a:spcPts val="1002"/>
              </a:spcAft>
            </a:pPr>
            <a:r>
              <a:rPr lang="en-US" altLang="zh-TW" b="1" dirty="0">
                <a:latin typeface="Calibri"/>
                <a:ea typeface="PMingLiU"/>
                <a:cs typeface="Times New Roman"/>
              </a:rPr>
              <a:t>3 major aspects of bank management:</a:t>
            </a:r>
            <a:endParaRPr lang="zh-TW" altLang="zh-TW" sz="1100" dirty="0">
              <a:latin typeface="Calibri"/>
              <a:ea typeface="PMingLiU"/>
              <a:cs typeface="Times New Roman"/>
            </a:endParaRPr>
          </a:p>
          <a:p>
            <a:pPr marL="343414" indent="-343414">
              <a:lnSpc>
                <a:spcPct val="115000"/>
              </a:lnSpc>
              <a:spcAft>
                <a:spcPts val="1002"/>
              </a:spcAft>
              <a:buFont typeface="+mj-lt"/>
              <a:buAutoNum type="arabicPeriod"/>
            </a:pPr>
            <a:r>
              <a:rPr lang="en-US" altLang="zh-TW" b="1" dirty="0">
                <a:latin typeface="Calibri"/>
                <a:ea typeface="PMingLiU"/>
                <a:cs typeface="Times New Roman"/>
              </a:rPr>
              <a:t>Liquidity Management</a:t>
            </a:r>
            <a:r>
              <a:rPr lang="en-US" altLang="zh-TW" dirty="0">
                <a:latin typeface="Calibri"/>
                <a:ea typeface="PMingLiU"/>
                <a:cs typeface="Times New Roman"/>
              </a:rPr>
              <a:t> (management of reserves so the bank stays liquid to meet deposit outflows)</a:t>
            </a:r>
            <a:endParaRPr lang="zh-TW" altLang="zh-TW" sz="1100" dirty="0">
              <a:latin typeface="Calibri"/>
              <a:ea typeface="PMingLiU"/>
              <a:cs typeface="Times New Roman"/>
            </a:endParaRPr>
          </a:p>
          <a:p>
            <a:pPr marL="343414" indent="-343414">
              <a:lnSpc>
                <a:spcPct val="115000"/>
              </a:lnSpc>
              <a:spcAft>
                <a:spcPts val="1002"/>
              </a:spcAft>
              <a:buFont typeface="+mj-lt"/>
              <a:buAutoNum type="arabicPeriod"/>
            </a:pPr>
            <a:r>
              <a:rPr lang="en-US" altLang="zh-TW" b="1" dirty="0">
                <a:latin typeface="Calibri"/>
                <a:ea typeface="PMingLiU"/>
                <a:cs typeface="Times New Roman"/>
              </a:rPr>
              <a:t>ALM</a:t>
            </a:r>
            <a:r>
              <a:rPr lang="en-US" altLang="zh-TW" dirty="0">
                <a:latin typeface="Calibri"/>
                <a:ea typeface="PMingLiU"/>
                <a:cs typeface="Times New Roman"/>
              </a:rPr>
              <a:t> i.e. Assets and Liabilities Management (management of balance sheet for profits i.e. cheap sources of funds and high income producing assets)</a:t>
            </a:r>
            <a:endParaRPr lang="zh-TW" altLang="zh-TW" sz="1100" dirty="0">
              <a:latin typeface="Calibri"/>
              <a:ea typeface="PMingLiU"/>
              <a:cs typeface="Times New Roman"/>
            </a:endParaRPr>
          </a:p>
          <a:p>
            <a:pPr marL="343414" indent="-343414">
              <a:lnSpc>
                <a:spcPct val="115000"/>
              </a:lnSpc>
              <a:spcAft>
                <a:spcPts val="1002"/>
              </a:spcAft>
              <a:buFont typeface="+mj-lt"/>
              <a:buAutoNum type="arabicPeriod"/>
            </a:pPr>
            <a:r>
              <a:rPr lang="en-US" altLang="zh-TW" b="1" dirty="0">
                <a:latin typeface="Calibri"/>
                <a:ea typeface="PMingLiU"/>
                <a:cs typeface="Times New Roman"/>
              </a:rPr>
              <a:t>Capital Management</a:t>
            </a:r>
            <a:r>
              <a:rPr lang="en-US" altLang="zh-TW" dirty="0">
                <a:latin typeface="Calibri"/>
                <a:ea typeface="PMingLiU"/>
                <a:cs typeface="Times New Roman"/>
              </a:rPr>
              <a:t> (management of solvency):</a:t>
            </a:r>
            <a:br>
              <a:rPr lang="en-US" altLang="zh-TW" dirty="0">
                <a:latin typeface="Calibri"/>
                <a:ea typeface="PMingLiU"/>
                <a:cs typeface="Times New Roman"/>
              </a:rPr>
            </a:br>
            <a:r>
              <a:rPr lang="en-US" altLang="zh-TW" dirty="0">
                <a:latin typeface="Calibri"/>
                <a:ea typeface="PMingLiU"/>
                <a:cs typeface="Times New Roman"/>
              </a:rPr>
              <a:t>Bank capital prevents bank failure; necessity to maintain balance between high capital (high solvency) and low capital (higher return to shareholders measured by ROE Return on Equity = Net Profits over Equity Capital). More refined way would be RAROC (Risk Adjusted Return on Capital)</a:t>
            </a:r>
            <a:endParaRPr lang="zh-TW" altLang="zh-TW" sz="1100"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sz="1100" dirty="0">
              <a:latin typeface="Calibri"/>
              <a:ea typeface="PMingLiU"/>
              <a:cs typeface="Times New Roman"/>
            </a:endParaRPr>
          </a:p>
          <a:p>
            <a:endParaRPr lang="en-US" altLang="zh-TW" dirty="0"/>
          </a:p>
        </p:txBody>
      </p:sp>
    </p:spTree>
    <p:extLst>
      <p:ext uri="{BB962C8B-B14F-4D97-AF65-F5344CB8AC3E}">
        <p14:creationId xmlns:p14="http://schemas.microsoft.com/office/powerpoint/2010/main" val="99514388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5AF8F-5017-4E5C-9AD7-7113244BB8A7}" type="slidenum">
              <a:rPr lang="en-US" altLang="zh-TW"/>
              <a:pPr/>
              <a:t>363</a:t>
            </a:fld>
            <a:endParaRPr lang="en-US" altLang="zh-TW"/>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xfrm>
            <a:off x="1324693" y="3229114"/>
            <a:ext cx="7278839" cy="3058301"/>
          </a:xfrm>
        </p:spPr>
        <p:txBody>
          <a:bodyPr/>
          <a:lstStyle/>
          <a:p>
            <a:r>
              <a:rPr lang="en-US" altLang="zh-TW" b="1" dirty="0">
                <a:latin typeface="Arial" charset="0"/>
              </a:rPr>
              <a:t>Liquidity Management :</a:t>
            </a:r>
            <a:r>
              <a:rPr lang="en-US" altLang="zh-TW" dirty="0">
                <a:latin typeface="Arial" charset="0"/>
              </a:rPr>
              <a:t> When bank receives deposits, reserves </a:t>
            </a:r>
            <a:r>
              <a:rPr lang="en-US" altLang="zh-TW" dirty="0">
                <a:latin typeface="Arial" charset="0"/>
                <a:sym typeface="Symbol"/>
              </a:rPr>
              <a:t></a:t>
            </a:r>
            <a:r>
              <a:rPr lang="en-US" altLang="zh-TW" dirty="0">
                <a:latin typeface="Arial" charset="0"/>
              </a:rPr>
              <a:t> by equal amount; when bank loses deposits, reserves </a:t>
            </a:r>
            <a:r>
              <a:rPr lang="en-US" altLang="zh-TW" dirty="0">
                <a:latin typeface="Arial" charset="0"/>
                <a:sym typeface="Symbol"/>
              </a:rPr>
              <a:t></a:t>
            </a:r>
            <a:r>
              <a:rPr lang="en-US" altLang="zh-TW" dirty="0">
                <a:latin typeface="Arial" charset="0"/>
              </a:rPr>
              <a:t> by equal amount. </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Assume that bank has to keep 10% of total deposits as required reserves. In this case Bank A has reserves of $20 million therefore it has excess reserves of $10 million.</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b="1" dirty="0">
                <a:latin typeface="Arial" charset="0"/>
              </a:rPr>
              <a:t>Question to Students:</a:t>
            </a:r>
            <a:r>
              <a:rPr lang="en-US" altLang="zh-TW" dirty="0">
                <a:latin typeface="Arial" charset="0"/>
              </a:rPr>
              <a:t> What is liquidity risk? </a:t>
            </a:r>
            <a:endParaRPr lang="zh-TW" altLang="zh-TW" dirty="0">
              <a:latin typeface="Arial" charset="0"/>
            </a:endParaRPr>
          </a:p>
          <a:p>
            <a:r>
              <a:rPr lang="en-US" altLang="zh-TW" b="1" dirty="0">
                <a:latin typeface="Arial" charset="0"/>
              </a:rPr>
              <a:t>Answer:</a:t>
            </a:r>
            <a:r>
              <a:rPr lang="en-US" altLang="zh-TW" dirty="0">
                <a:latin typeface="Arial" charset="0"/>
              </a:rPr>
              <a:t> The risk that a bank may not be able to fund increases in assets or meet obligations as they fall due without incurring unacceptable losses.</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 </a:t>
            </a:r>
            <a:r>
              <a:rPr lang="en-US" altLang="zh-TW" b="1" dirty="0">
                <a:latin typeface="Arial" charset="0"/>
              </a:rPr>
              <a:t>Question to Students</a:t>
            </a:r>
            <a:r>
              <a:rPr lang="en-US" altLang="zh-TW" dirty="0">
                <a:latin typeface="Arial" charset="0"/>
              </a:rPr>
              <a:t>: why is liquidity management extremely important? </a:t>
            </a:r>
            <a:endParaRPr lang="zh-TW" altLang="zh-TW" dirty="0">
              <a:latin typeface="Arial" charset="0"/>
            </a:endParaRPr>
          </a:p>
          <a:p>
            <a:r>
              <a:rPr lang="en-US" altLang="zh-TW" b="1" dirty="0">
                <a:latin typeface="Arial" charset="0"/>
              </a:rPr>
              <a:t>Answer:</a:t>
            </a:r>
            <a:r>
              <a:rPr lang="en-US" altLang="zh-TW" dirty="0">
                <a:latin typeface="Arial" charset="0"/>
              </a:rPr>
              <a:t> Because lack of liquidity can trigger bank run. </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10% reserve requirement is applied to total amount of deposits in this case 10% of 100 million is 10 million</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If a bank has ample reserves a deposit outflow does not necessitate changes in other parts of its balance sheet </a:t>
            </a:r>
            <a:endParaRPr lang="zh-TW" altLang="zh-TW" dirty="0">
              <a:latin typeface="Arial" charset="0"/>
            </a:endParaRPr>
          </a:p>
        </p:txBody>
      </p:sp>
    </p:spTree>
    <p:extLst>
      <p:ext uri="{BB962C8B-B14F-4D97-AF65-F5344CB8AC3E}">
        <p14:creationId xmlns:p14="http://schemas.microsoft.com/office/powerpoint/2010/main" val="28773694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5AF8F-5017-4E5C-9AD7-7113244BB8A7}" type="slidenum">
              <a:rPr lang="en-US" altLang="zh-TW"/>
              <a:pPr/>
              <a:t>364</a:t>
            </a:fld>
            <a:endParaRPr lang="en-US" altLang="zh-TW"/>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xfrm>
            <a:off x="1324693" y="3229114"/>
            <a:ext cx="7278839" cy="3058301"/>
          </a:xfrm>
        </p:spPr>
        <p:txBody>
          <a:bodyPr/>
          <a:lstStyle/>
          <a:p>
            <a:endParaRPr lang="en-US" altLang="zh-TW" dirty="0"/>
          </a:p>
        </p:txBody>
      </p:sp>
    </p:spTree>
    <p:extLst>
      <p:ext uri="{BB962C8B-B14F-4D97-AF65-F5344CB8AC3E}">
        <p14:creationId xmlns:p14="http://schemas.microsoft.com/office/powerpoint/2010/main" val="294454809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C5932-A95D-4BA9-A0E4-E00998B12BEE}" type="slidenum">
              <a:rPr lang="en-US" altLang="zh-TW"/>
              <a:pPr/>
              <a:t>365</a:t>
            </a:fld>
            <a:endParaRPr lang="en-US" altLang="zh-TW"/>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pPr marL="171707" indent="-171707">
              <a:buFont typeface="Arial" pitchFamily="34" charset="0"/>
              <a:buChar char="•"/>
            </a:pPr>
            <a:r>
              <a:rPr lang="en-US" altLang="zh-TW" dirty="0"/>
              <a:t>The bank can acquire reserves by borrowing from other banks in the fed funds market or borrowing from corporations by issuing CDs or CP.</a:t>
            </a:r>
          </a:p>
          <a:p>
            <a:pPr marL="171707" indent="-171707">
              <a:buFont typeface="Arial" pitchFamily="34" charset="0"/>
              <a:buChar char="•"/>
            </a:pPr>
            <a:r>
              <a:rPr lang="en-US" altLang="zh-TW" dirty="0"/>
              <a:t>It can sell of its securities to cover the deposit outflow; however some securities may be illiquid, and there will be brokerage and other transactions costs</a:t>
            </a:r>
          </a:p>
        </p:txBody>
      </p:sp>
    </p:spTree>
    <p:extLst>
      <p:ext uri="{BB962C8B-B14F-4D97-AF65-F5344CB8AC3E}">
        <p14:creationId xmlns:p14="http://schemas.microsoft.com/office/powerpoint/2010/main" val="157181685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C5932-A95D-4BA9-A0E4-E00998B12BEE}" type="slidenum">
              <a:rPr lang="en-US" altLang="zh-TW"/>
              <a:pPr/>
              <a:t>366</a:t>
            </a:fld>
            <a:endParaRPr lang="en-US" altLang="zh-TW"/>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pPr marL="343414" indent="-343414">
              <a:lnSpc>
                <a:spcPct val="115000"/>
              </a:lnSpc>
              <a:spcAft>
                <a:spcPts val="1002"/>
              </a:spcAft>
              <a:buFont typeface="Arial"/>
              <a:buChar char="•"/>
              <a:tabLst>
                <a:tab pos="228943" algn="l"/>
              </a:tabLst>
            </a:pPr>
            <a:r>
              <a:rPr lang="en-US" altLang="zh-TW" dirty="0">
                <a:latin typeface="Calibri"/>
                <a:ea typeface="PMingLiU"/>
                <a:cs typeface="Times New Roman"/>
              </a:rPr>
              <a:t>The bank can borrow from the Fed at the discount window – it will pay the discount rate, which is set by the Fed and is normally higher than interbank rates</a:t>
            </a:r>
            <a:endParaRPr lang="zh-TW" altLang="zh-TW" dirty="0">
              <a:latin typeface="Calibri"/>
              <a:ea typeface="PMingLiU"/>
              <a:cs typeface="Times New Roman"/>
            </a:endParaRPr>
          </a:p>
          <a:p>
            <a:pPr marL="343414" indent="-343414">
              <a:lnSpc>
                <a:spcPct val="115000"/>
              </a:lnSpc>
              <a:spcAft>
                <a:spcPts val="1002"/>
              </a:spcAft>
              <a:buFont typeface="Arial"/>
              <a:buChar char="•"/>
              <a:tabLst>
                <a:tab pos="228943" algn="l"/>
              </a:tabLst>
            </a:pPr>
            <a:r>
              <a:rPr lang="en-US" altLang="zh-TW" dirty="0">
                <a:latin typeface="Calibri"/>
                <a:ea typeface="PMingLiU"/>
                <a:cs typeface="Times New Roman"/>
              </a:rPr>
              <a:t>It can also sell some of its loans</a:t>
            </a:r>
          </a:p>
          <a:p>
            <a:pPr marL="343414" indent="-343414">
              <a:lnSpc>
                <a:spcPct val="115000"/>
              </a:lnSpc>
              <a:spcAft>
                <a:spcPts val="1002"/>
              </a:spcAft>
              <a:tabLst>
                <a:tab pos="228943" algn="l"/>
              </a:tabLst>
            </a:pPr>
            <a:endParaRPr lang="zh-TW" altLang="zh-TW" dirty="0">
              <a:latin typeface="Calibri"/>
              <a:ea typeface="PMingLiU"/>
              <a:cs typeface="Times New Roman"/>
            </a:endParaRPr>
          </a:p>
          <a:p>
            <a:pPr>
              <a:lnSpc>
                <a:spcPct val="115000"/>
              </a:lnSpc>
              <a:spcAft>
                <a:spcPts val="1002"/>
              </a:spcAft>
            </a:pPr>
            <a:r>
              <a:rPr lang="en-US" altLang="zh-TW" b="1" dirty="0">
                <a:latin typeface="Calibri"/>
                <a:ea typeface="PMingLiU"/>
                <a:cs typeface="Times New Roman"/>
              </a:rPr>
              <a:t>Conclusion:  excess reserves are insurance against above 4 costs from deposit outflows</a:t>
            </a:r>
            <a:endParaRPr lang="zh-TW" altLang="zh-TW" dirty="0">
              <a:latin typeface="Calibri"/>
              <a:ea typeface="PMingLiU"/>
              <a:cs typeface="Times New Roman"/>
            </a:endParaRPr>
          </a:p>
          <a:p>
            <a:pPr marL="343414" indent="-343414">
              <a:lnSpc>
                <a:spcPct val="115000"/>
              </a:lnSpc>
              <a:spcAft>
                <a:spcPts val="1002"/>
              </a:spcAft>
              <a:buFont typeface="Arial"/>
              <a:buChar char="•"/>
              <a:tabLst>
                <a:tab pos="228943" algn="l"/>
                <a:tab pos="457886" algn="l"/>
              </a:tabLst>
            </a:pPr>
            <a:r>
              <a:rPr lang="en-US" altLang="zh-TW" dirty="0">
                <a:latin typeface="Calibri"/>
                <a:ea typeface="PMingLiU"/>
                <a:cs typeface="Times New Roman"/>
              </a:rPr>
              <a:t>Calling in loans = not renewing them when they come due</a:t>
            </a:r>
            <a:endParaRPr lang="zh-TW" altLang="zh-TW" dirty="0">
              <a:latin typeface="Calibri"/>
              <a:ea typeface="PMingLiU"/>
              <a:cs typeface="Times New Roman"/>
            </a:endParaRPr>
          </a:p>
          <a:p>
            <a:pPr marL="343414" indent="-343414">
              <a:lnSpc>
                <a:spcPct val="115000"/>
              </a:lnSpc>
              <a:spcAft>
                <a:spcPts val="1002"/>
              </a:spcAft>
              <a:buFont typeface="Arial"/>
              <a:buChar char="•"/>
              <a:tabLst>
                <a:tab pos="228943" algn="l"/>
              </a:tabLst>
            </a:pPr>
            <a:r>
              <a:rPr lang="en-US" altLang="zh-TW" dirty="0">
                <a:latin typeface="Calibri"/>
                <a:ea typeface="PMingLiU"/>
                <a:cs typeface="Times New Roman"/>
              </a:rPr>
              <a:t>Selling off loans = secondary sale of loans  </a:t>
            </a:r>
            <a:endParaRPr lang="zh-TW" altLang="zh-TW" dirty="0">
              <a:latin typeface="Calibri"/>
              <a:ea typeface="PMingLiU"/>
              <a:cs typeface="Times New Roman"/>
            </a:endParaRPr>
          </a:p>
          <a:p>
            <a:pPr marL="171707" indent="-171707">
              <a:buFont typeface="Arial" pitchFamily="34" charset="0"/>
              <a:buChar char="•"/>
            </a:pPr>
            <a:endParaRPr lang="en-US" altLang="zh-TW" dirty="0"/>
          </a:p>
        </p:txBody>
      </p:sp>
    </p:spTree>
    <p:extLst>
      <p:ext uri="{BB962C8B-B14F-4D97-AF65-F5344CB8AC3E}">
        <p14:creationId xmlns:p14="http://schemas.microsoft.com/office/powerpoint/2010/main" val="20127298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15 March 21 https://mail.google.com/mail/u/0/#inbox/WhctKJWQjnCLMlpqRJVHNpdTHDtZZzgqHfGfcdrDkQJLZhzKVrwwCqlBSWpgPrDBVzVSfqB?projector=1 </a:t>
            </a:r>
          </a:p>
          <a:p>
            <a:r>
              <a:rPr lang="en-US" sz="1200" b="1" i="0" kern="1200" dirty="0">
                <a:solidFill>
                  <a:schemeClr val="tx1"/>
                </a:solidFill>
                <a:effectLst/>
                <a:latin typeface="+mn-lt"/>
                <a:ea typeface="+mn-ea"/>
                <a:cs typeface="+mn-cs"/>
              </a:rPr>
              <a:t>Supplementary leverage ratio (SLR)</a:t>
            </a:r>
          </a:p>
          <a:p>
            <a:r>
              <a:rPr lang="en-US" sz="1200" b="0" i="0" kern="1200" dirty="0">
                <a:solidFill>
                  <a:schemeClr val="tx1"/>
                </a:solidFill>
                <a:effectLst/>
                <a:latin typeface="+mn-lt"/>
                <a:ea typeface="+mn-ea"/>
                <a:cs typeface="+mn-cs"/>
              </a:rPr>
              <a:t>The supplementary leverage ratio is the US implementation of the Basel III Tier 1 </a:t>
            </a:r>
            <a:r>
              <a:rPr lang="en-US" sz="1200" b="1" i="0" u="none" strike="noStrike" kern="1200" dirty="0">
                <a:solidFill>
                  <a:schemeClr val="tx1"/>
                </a:solidFill>
                <a:effectLst/>
                <a:latin typeface="+mn-lt"/>
                <a:ea typeface="+mn-ea"/>
                <a:cs typeface="+mn-cs"/>
                <a:hlinkClick r:id="rId3"/>
              </a:rPr>
              <a:t>leverage ratio</a:t>
            </a:r>
            <a:r>
              <a:rPr lang="en-US" sz="1200" b="0" i="0" kern="1200" dirty="0">
                <a:solidFill>
                  <a:schemeClr val="tx1"/>
                </a:solidFill>
                <a:effectLst/>
                <a:latin typeface="+mn-lt"/>
                <a:ea typeface="+mn-ea"/>
                <a:cs typeface="+mn-cs"/>
              </a:rPr>
              <a:t>, with which banks calculate the amount of common equity capital they must hold relative to their total leverage exposure. Large US banks must hold </a:t>
            </a:r>
            <a:r>
              <a:rPr lang="en-US" sz="1200" b="1" i="0" kern="1200" dirty="0">
                <a:solidFill>
                  <a:schemeClr val="tx1"/>
                </a:solidFill>
                <a:effectLst/>
                <a:latin typeface="+mn-lt"/>
                <a:ea typeface="+mn-ea"/>
                <a:cs typeface="+mn-cs"/>
              </a:rPr>
              <a:t>3%. </a:t>
            </a:r>
            <a:r>
              <a:rPr lang="en-US" sz="1200" b="0" i="0" kern="1200" dirty="0">
                <a:solidFill>
                  <a:schemeClr val="tx1"/>
                </a:solidFill>
                <a:effectLst/>
                <a:latin typeface="+mn-lt"/>
                <a:ea typeface="+mn-ea"/>
                <a:cs typeface="+mn-cs"/>
              </a:rPr>
              <a:t>Top-tier bank holding companies must also hold </a:t>
            </a:r>
            <a:r>
              <a:rPr lang="en-US" sz="1200" b="1" i="0" kern="1200" dirty="0">
                <a:solidFill>
                  <a:schemeClr val="tx1"/>
                </a:solidFill>
                <a:effectLst/>
                <a:latin typeface="+mn-lt"/>
                <a:ea typeface="+mn-ea"/>
                <a:cs typeface="+mn-cs"/>
              </a:rPr>
              <a:t>an extra 2% buffer, for a total of 5%. </a:t>
            </a:r>
            <a:r>
              <a:rPr lang="en-US" sz="1200" b="0" i="0" kern="1200" dirty="0">
                <a:solidFill>
                  <a:schemeClr val="tx1"/>
                </a:solidFill>
                <a:effectLst/>
                <a:latin typeface="+mn-lt"/>
                <a:ea typeface="+mn-ea"/>
                <a:cs typeface="+mn-cs"/>
              </a:rPr>
              <a:t>The SLR, which </a:t>
            </a:r>
            <a:r>
              <a:rPr lang="en-US" sz="1200" b="1" i="0" kern="1200" dirty="0">
                <a:solidFill>
                  <a:schemeClr val="tx1"/>
                </a:solidFill>
                <a:effectLst/>
                <a:latin typeface="+mn-lt"/>
                <a:ea typeface="+mn-ea"/>
                <a:cs typeface="+mn-cs"/>
              </a:rPr>
              <a:t>does not distinguish between assets based on risk</a:t>
            </a:r>
            <a:r>
              <a:rPr lang="en-US" sz="1200" b="0" i="0" kern="1200" dirty="0">
                <a:solidFill>
                  <a:schemeClr val="tx1"/>
                </a:solidFill>
                <a:effectLst/>
                <a:latin typeface="+mn-lt"/>
                <a:ea typeface="+mn-ea"/>
                <a:cs typeface="+mn-cs"/>
              </a:rPr>
              <a:t>, is conceived as a </a:t>
            </a:r>
            <a:r>
              <a:rPr lang="en-US" sz="1200" b="1" i="0" kern="1200" dirty="0">
                <a:solidFill>
                  <a:schemeClr val="tx1"/>
                </a:solidFill>
                <a:effectLst/>
                <a:latin typeface="+mn-lt"/>
                <a:ea typeface="+mn-ea"/>
                <a:cs typeface="+mn-cs"/>
              </a:rPr>
              <a:t>backstop to risk-weighted capital requirements.</a:t>
            </a:r>
          </a:p>
          <a:p>
            <a:endParaRPr lang="en-US" dirty="0"/>
          </a:p>
        </p:txBody>
      </p:sp>
      <p:sp>
        <p:nvSpPr>
          <p:cNvPr id="4" name="Slide Number Placeholder 3"/>
          <p:cNvSpPr>
            <a:spLocks noGrp="1"/>
          </p:cNvSpPr>
          <p:nvPr>
            <p:ph type="sldNum" sz="quarter" idx="10"/>
          </p:nvPr>
        </p:nvSpPr>
        <p:spPr/>
        <p:txBody>
          <a:bodyPr/>
          <a:lstStyle/>
          <a:p>
            <a:fld id="{B9AA4B2C-3DE8-42A1-B62A-64A30291B13F}" type="slidenum">
              <a:rPr lang="en-US" smtClean="0"/>
              <a:t>367</a:t>
            </a:fld>
            <a:endParaRPr lang="en-US"/>
          </a:p>
        </p:txBody>
      </p:sp>
    </p:spTree>
    <p:extLst>
      <p:ext uri="{BB962C8B-B14F-4D97-AF65-F5344CB8AC3E}">
        <p14:creationId xmlns:p14="http://schemas.microsoft.com/office/powerpoint/2010/main" val="408323390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038C0B-6451-41A1-9D94-B59F691A6D95}" type="slidenum">
              <a:rPr lang="en-US" altLang="zh-TW"/>
              <a:pPr/>
              <a:t>368</a:t>
            </a:fld>
            <a:endParaRPr lang="en-US" altLang="zh-TW"/>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xfrm>
            <a:off x="1324693" y="3229114"/>
            <a:ext cx="7278839" cy="3058301"/>
          </a:xfrm>
        </p:spPr>
        <p:txBody>
          <a:bodyPr/>
          <a:lstStyle/>
          <a:p>
            <a:pPr>
              <a:lnSpc>
                <a:spcPct val="115000"/>
              </a:lnSpc>
              <a:spcAft>
                <a:spcPts val="1002"/>
              </a:spcAft>
            </a:pPr>
            <a:r>
              <a:rPr lang="en-US" altLang="zh-TW" b="1" dirty="0">
                <a:latin typeface="Calibri"/>
                <a:ea typeface="PMingLiU"/>
                <a:cs typeface="Times New Roman"/>
              </a:rPr>
              <a:t>To maximize its profit, a bank must simultaneously seek the highest returns possible on loans and securities, reduce risk, and make provisions for liquidity by holding liquid assets.</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b="1" dirty="0">
                <a:latin typeface="Calibri"/>
                <a:ea typeface="PMingLiU"/>
                <a:cs typeface="Times New Roman"/>
              </a:rPr>
              <a:t>ALM </a:t>
            </a:r>
            <a:r>
              <a:rPr lang="en-US" altLang="zh-TW" dirty="0">
                <a:latin typeface="Calibri"/>
                <a:ea typeface="PMingLiU"/>
                <a:cs typeface="Times New Roman"/>
              </a:rPr>
              <a:t>: Diversification of </a:t>
            </a:r>
            <a:endParaRPr lang="zh-TW" altLang="zh-TW" dirty="0">
              <a:latin typeface="Calibri"/>
              <a:ea typeface="PMingLiU"/>
              <a:cs typeface="Times New Roman"/>
            </a:endParaRPr>
          </a:p>
          <a:p>
            <a:pPr marL="343414" indent="-343414">
              <a:lnSpc>
                <a:spcPct val="115000"/>
              </a:lnSpc>
              <a:spcAft>
                <a:spcPts val="1002"/>
              </a:spcAft>
              <a:buFont typeface="Calibri"/>
              <a:buChar char="•"/>
            </a:pPr>
            <a:r>
              <a:rPr lang="en-US" altLang="zh-TW" dirty="0">
                <a:latin typeface="Calibri"/>
                <a:ea typeface="PMingLiU"/>
                <a:cs typeface="Times New Roman"/>
              </a:rPr>
              <a:t>Asset portfolio (shoot for high returns and low risks) and </a:t>
            </a:r>
            <a:endParaRPr lang="zh-TW" altLang="zh-TW" dirty="0">
              <a:latin typeface="Calibri"/>
              <a:ea typeface="PMingLiU"/>
              <a:cs typeface="Times New Roman"/>
            </a:endParaRPr>
          </a:p>
          <a:p>
            <a:pPr marL="343414" indent="-343414">
              <a:lnSpc>
                <a:spcPct val="115000"/>
              </a:lnSpc>
              <a:spcAft>
                <a:spcPts val="1002"/>
              </a:spcAft>
              <a:buFont typeface="Calibri"/>
              <a:buChar char="•"/>
            </a:pPr>
            <a:r>
              <a:rPr lang="en-US" altLang="zh-TW" dirty="0">
                <a:latin typeface="Calibri"/>
                <a:ea typeface="PMingLiU"/>
                <a:cs typeface="Times New Roman"/>
              </a:rPr>
              <a:t>Sources of funds</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(Decrease in cheap deposits as source of funds for banks since the 60s </a:t>
            </a:r>
            <a:r>
              <a:rPr lang="en-US" altLang="zh-TW" dirty="0">
                <a:latin typeface="Calibri"/>
                <a:ea typeface="PMingLiU"/>
                <a:cs typeface="Times New Roman"/>
                <a:sym typeface="Wingdings 3"/>
              </a:rPr>
              <a:t></a:t>
            </a:r>
            <a:r>
              <a:rPr lang="en-US" altLang="zh-TW" dirty="0">
                <a:latin typeface="Calibri"/>
                <a:ea typeface="PMingLiU"/>
                <a:cs typeface="Times New Roman"/>
              </a:rPr>
              <a:t> new ways to fund business includes </a:t>
            </a:r>
            <a:r>
              <a:rPr lang="en-US" altLang="zh-TW" b="1" dirty="0">
                <a:latin typeface="Calibri"/>
                <a:ea typeface="PMingLiU"/>
                <a:cs typeface="Times New Roman"/>
              </a:rPr>
              <a:t>borrowings</a:t>
            </a:r>
            <a:r>
              <a:rPr lang="en-US" altLang="zh-TW" dirty="0">
                <a:latin typeface="Calibri"/>
                <a:ea typeface="PMingLiU"/>
                <a:cs typeface="Times New Roman"/>
              </a:rPr>
              <a:t> i.e. CDs, CP, etc…). One measure of bank profitability is ROA (Return on Assets = net profits over total assets).</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Before the 1960s, over 60% of the sources of funds of the banks were obtained through checkable (demand) deposits that by law could not pay interest =&gt; cheap funding cost for banks. Banks could not compete for the deposits so their amount was a given for any individual bank. Also the interbank market was not well developed.</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Starting in the 60s, large money center banks in key financial sectors (NY, Chicago, SF) began to explore ways in which the liabilities on their balance sheets could provide them with reserves and liquidity </a:t>
            </a:r>
            <a:r>
              <a:rPr lang="en-US" altLang="zh-TW" dirty="0">
                <a:latin typeface="Calibri"/>
                <a:ea typeface="PMingLiU"/>
                <a:cs typeface="Times New Roman"/>
                <a:sym typeface="Wingdings 3"/>
              </a:rPr>
              <a:t></a:t>
            </a:r>
            <a:r>
              <a:rPr lang="en-US" altLang="zh-TW" dirty="0">
                <a:latin typeface="Calibri"/>
                <a:ea typeface="PMingLiU"/>
                <a:cs typeface="Times New Roman"/>
              </a:rPr>
              <a:t> development of the o/n interbank market (fed funds) and money market instruments such as CDs </a:t>
            </a:r>
            <a:r>
              <a:rPr lang="en-US" altLang="zh-TW" dirty="0">
                <a:latin typeface="Calibri"/>
                <a:ea typeface="PMingLiU"/>
                <a:cs typeface="Times New Roman"/>
                <a:sym typeface="Wingdings 3"/>
              </a:rPr>
              <a:t></a:t>
            </a:r>
            <a:r>
              <a:rPr lang="en-US" altLang="zh-TW" dirty="0">
                <a:latin typeface="Calibri"/>
                <a:ea typeface="PMingLiU"/>
                <a:cs typeface="Times New Roman"/>
              </a:rPr>
              <a:t> shift of emphasis on liability management as a way to fuel expansion and growth.</a:t>
            </a:r>
            <a:endParaRPr lang="zh-TW" altLang="zh-TW" dirty="0">
              <a:latin typeface="Calibri"/>
              <a:ea typeface="PMingLiU"/>
              <a:cs typeface="Times New Roman"/>
            </a:endParaRPr>
          </a:p>
          <a:p>
            <a:endParaRPr lang="en-US" altLang="zh-TW" dirty="0"/>
          </a:p>
        </p:txBody>
      </p:sp>
    </p:spTree>
    <p:extLst>
      <p:ext uri="{BB962C8B-B14F-4D97-AF65-F5344CB8AC3E}">
        <p14:creationId xmlns:p14="http://schemas.microsoft.com/office/powerpoint/2010/main" val="420418900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2F2454-2E53-4FEC-A091-45C61436133C}" type="slidenum">
              <a:rPr lang="en-US" altLang="zh-TW"/>
              <a:pPr/>
              <a:t>369</a:t>
            </a:fld>
            <a:endParaRPr lang="en-US" altLang="zh-TW"/>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US" altLang="zh-TW" dirty="0"/>
              <a:t>Loan sales = asset sales = secondary loans involves a contract to sell all or part of a cash stream from a specific loan and removes the loan from the balance sheet.</a:t>
            </a:r>
          </a:p>
          <a:p>
            <a:endParaRPr lang="en-US" altLang="zh-TW" dirty="0"/>
          </a:p>
          <a:p>
            <a:r>
              <a:rPr lang="en-US" altLang="zh-TW" dirty="0"/>
              <a:t>Off balance sheet activities involving guarantees of securities and backup credit lines increase the risk a bank faces. Even though a guaranteed security does not appear on a bank’s balance sheet, it still exposes the bank to default risk and if the issuer of the security defaults, the bank if left holding the bag and must pay the security owner.. Back up credit lines also expose the bank to risk because the bank may be forced to provide loans when it does not have sufficient liquidity or when the borrower is a poor credit risk.</a:t>
            </a:r>
          </a:p>
          <a:p>
            <a:endParaRPr lang="en-US" altLang="zh-TW" dirty="0"/>
          </a:p>
          <a:p>
            <a:r>
              <a:rPr lang="en-US" altLang="zh-TW" dirty="0"/>
              <a:t>Banks attempts to manage IR risk led them to trading in financial futures, options for debt instruments and interest rate swaps. They also engaged in FX trading. All transactions in these markets are off balance sheet because they do not have a direct effect on the bank’s balance sheet. </a:t>
            </a:r>
          </a:p>
        </p:txBody>
      </p:sp>
    </p:spTree>
    <p:extLst>
      <p:ext uri="{BB962C8B-B14F-4D97-AF65-F5344CB8AC3E}">
        <p14:creationId xmlns:p14="http://schemas.microsoft.com/office/powerpoint/2010/main" val="26951305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FD84F9-B847-4D08-BFEB-177516D1C84E}" type="slidenum">
              <a:rPr lang="en-US" altLang="zh-TW"/>
              <a:pPr/>
              <a:t>370</a:t>
            </a:fld>
            <a:endParaRPr lang="en-US" altLang="zh-TW"/>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altLang="zh-TW" dirty="0"/>
              <a:t>Bank capital benefits the owners in that it makes their investment safer by reducing the likelihood of bankruptcy; but it is costly because the higher the amount of capital, the lower the return on equity for a given return on assets =&gt; in determining the amount of capital, bank managers have to decide how much safety they are willing to trade off against return.</a:t>
            </a:r>
          </a:p>
          <a:p>
            <a:endParaRPr lang="en-US" altLang="zh-TW" dirty="0"/>
          </a:p>
          <a:p>
            <a:r>
              <a:rPr lang="en-US" altLang="zh-TW" dirty="0"/>
              <a:t>Banks hold capital because they are required to do so by regulatory authorities. Generally bank management want to hold less capital than required by authorities due to cost of capital. </a:t>
            </a:r>
          </a:p>
          <a:p>
            <a:endParaRPr lang="en-US" altLang="zh-TW" dirty="0"/>
          </a:p>
          <a:p>
            <a:r>
              <a:rPr lang="en-US" altLang="zh-TW" dirty="0"/>
              <a:t>Banks experiencing capital shortfalls who are not able to issue new stock or reduce dividends will shrink their balance sheet by selling off assets (</a:t>
            </a:r>
            <a:r>
              <a:rPr lang="en-US" altLang="zh-TW" dirty="0" err="1"/>
              <a:t>eg</a:t>
            </a:r>
            <a:r>
              <a:rPr lang="en-US" altLang="zh-TW" dirty="0"/>
              <a:t> FNBC in 1984)</a:t>
            </a:r>
          </a:p>
        </p:txBody>
      </p:sp>
    </p:spTree>
    <p:extLst>
      <p:ext uri="{BB962C8B-B14F-4D97-AF65-F5344CB8AC3E}">
        <p14:creationId xmlns:p14="http://schemas.microsoft.com/office/powerpoint/2010/main" val="1575444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89180D46-056E-494D-BE7D-B4F707B1A71B}" type="slidenum">
              <a:rPr lang="en-US" altLang="zh-TW"/>
              <a:pPr/>
              <a:t>51</a:t>
            </a:fld>
            <a:endParaRPr lang="en-US" altLang="zh-TW"/>
          </a:p>
        </p:txBody>
      </p:sp>
      <p:sp>
        <p:nvSpPr>
          <p:cNvPr id="57347" name="Rectangle 2"/>
          <p:cNvSpPr>
            <a:spLocks noGrp="1" noRot="1" noChangeAspect="1" noChangeArrowheads="1" noTextEdit="1"/>
          </p:cNvSpPr>
          <p:nvPr>
            <p:ph type="sldImg"/>
          </p:nvPr>
        </p:nvSpPr>
        <p:spPr>
          <a:xfrm>
            <a:off x="2733675" y="525463"/>
            <a:ext cx="3856038" cy="2894012"/>
          </a:xfrm>
          <a:ln/>
        </p:spPr>
      </p:sp>
      <p:sp>
        <p:nvSpPr>
          <p:cNvPr id="57348" name="Rectangle 3"/>
          <p:cNvSpPr>
            <a:spLocks noGrp="1" noChangeArrowheads="1"/>
          </p:cNvSpPr>
          <p:nvPr>
            <p:ph type="body" idx="1"/>
          </p:nvPr>
        </p:nvSpPr>
        <p:spPr>
          <a:xfrm>
            <a:off x="1237372" y="3329941"/>
            <a:ext cx="6821664" cy="3154681"/>
          </a:xfrm>
          <a:noFill/>
          <a:ln/>
        </p:spPr>
        <p:txBody>
          <a:bodyPr/>
          <a:lstStyle/>
          <a:p>
            <a:pPr eaLnBrk="1" hangingPunct="1"/>
            <a:r>
              <a:rPr lang="en-US" altLang="zh-TW" dirty="0"/>
              <a:t>Financial markets (systems) evolve over time, accompanying the development of the economy, in a progression beginning with exclusive reliance on bank finance, moving gradually towards equity finance, then corporate bond markets, and ultimately to securitization</a:t>
            </a:r>
          </a:p>
          <a:p>
            <a:pPr eaLnBrk="1" hangingPunct="1"/>
            <a:r>
              <a:rPr lang="en-US" altLang="zh-TW" dirty="0"/>
              <a:t>The whole structure of the financial system, from the banking sector to securities markets, together with its link to the international financial markets through the capital and financial account, must be adjusted to the stage of development of the economy.</a:t>
            </a:r>
          </a:p>
          <a:p>
            <a:pPr eaLnBrk="1" hangingPunct="1"/>
            <a:r>
              <a:rPr lang="en-US" altLang="zh-TW" dirty="0"/>
              <a:t>The linear evolution of the financial system from bank-based to market-based in a domestic context must be complemented by a second, international dimension, along the process of integration of the domestic financial markets in the global financial markets. Ultimately, the desired outcome is one of full financial </a:t>
            </a:r>
            <a:r>
              <a:rPr lang="en-US" altLang="zh-TW" dirty="0" err="1"/>
              <a:t>liberalisation</a:t>
            </a:r>
            <a:r>
              <a:rPr lang="en-US" altLang="zh-TW" dirty="0"/>
              <a:t>.</a:t>
            </a:r>
          </a:p>
          <a:p>
            <a:pPr eaLnBrk="1" hangingPunct="1"/>
            <a:r>
              <a:rPr lang="en-US" altLang="zh-TW" dirty="0"/>
              <a:t>Integration into the global economy brings obvious benefits, but also poses risks. </a:t>
            </a:r>
          </a:p>
          <a:p>
            <a:pPr eaLnBrk="1" hangingPunct="1"/>
            <a:endParaRPr lang="en-US" altLang="zh-TW" dirty="0"/>
          </a:p>
        </p:txBody>
      </p:sp>
    </p:spTree>
    <p:extLst>
      <p:ext uri="{BB962C8B-B14F-4D97-AF65-F5344CB8AC3E}">
        <p14:creationId xmlns:p14="http://schemas.microsoft.com/office/powerpoint/2010/main" val="222014498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77CC2-E057-4E01-AF3B-A4293EF0C866}" type="slidenum">
              <a:rPr lang="en-US" altLang="zh-TW"/>
              <a:pPr/>
              <a:t>375</a:t>
            </a:fld>
            <a:endParaRPr lang="en-US" altLang="zh-TW"/>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xfrm>
            <a:off x="1324693" y="3229114"/>
            <a:ext cx="7278839" cy="3058301"/>
          </a:xfrm>
        </p:spPr>
        <p:txBody>
          <a:bodyPr/>
          <a:lstStyle/>
          <a:p>
            <a:r>
              <a:rPr lang="en-US" altLang="zh-TW" b="1" dirty="0"/>
              <a:t>Credit risk</a:t>
            </a:r>
            <a:r>
              <a:rPr lang="en-US" altLang="zh-TW" dirty="0"/>
              <a:t> arises from potential that a borrower or a counterparty to a transaction will fail to perform an obligation</a:t>
            </a:r>
          </a:p>
          <a:p>
            <a:endParaRPr lang="en-US" altLang="zh-TW" dirty="0"/>
          </a:p>
          <a:p>
            <a:r>
              <a:rPr lang="en-US" altLang="zh-TW" b="1" dirty="0"/>
              <a:t>Liquidity risk</a:t>
            </a:r>
            <a:r>
              <a:rPr lang="en-US" altLang="zh-TW" dirty="0"/>
              <a:t> is the potential that an institution will be unable to meet its obligations as they come due because of an inability to liquidate assets or obtain adequate funding (funding liquidity risk) or that it cannot easily unwind or offset specific exposures without significantly lowering market prices because of inadequate market depth or market disruptions (market liquidity risk)</a:t>
            </a:r>
          </a:p>
          <a:p>
            <a:endParaRPr lang="en-US" altLang="zh-TW" dirty="0"/>
          </a:p>
          <a:p>
            <a:r>
              <a:rPr lang="en-US" altLang="zh-TW" b="1" dirty="0"/>
              <a:t>Market risk</a:t>
            </a:r>
            <a:r>
              <a:rPr lang="en-US" altLang="zh-TW" dirty="0"/>
              <a:t> is the risk to a financial institution’s condition resulting from adverse movement in market rates or prices, such as interest rates, foreign exchange rates or equity prices</a:t>
            </a:r>
          </a:p>
          <a:p>
            <a:endParaRPr lang="en-US" altLang="zh-TW" dirty="0"/>
          </a:p>
          <a:p>
            <a:r>
              <a:rPr lang="en-US" altLang="zh-TW" b="1" dirty="0"/>
              <a:t>Operational risk</a:t>
            </a:r>
            <a:r>
              <a:rPr lang="en-US" altLang="zh-TW" dirty="0"/>
              <a:t> arises from the potential that inadequate information systems, operational problems, breaches in internal controls, fraud or unforeseen catastrophes will result in unexpected losses</a:t>
            </a:r>
          </a:p>
          <a:p>
            <a:endParaRPr lang="en-US" altLang="zh-TW" dirty="0"/>
          </a:p>
          <a:p>
            <a:r>
              <a:rPr lang="en-US" altLang="zh-TW" b="1" dirty="0"/>
              <a:t>Legal risk</a:t>
            </a:r>
            <a:r>
              <a:rPr lang="en-US" altLang="zh-TW" dirty="0"/>
              <a:t> arises from the potential that unenforceable contracts, lawsuits, or adverse judgments can disrupt or otherwise negatively affect the operations or condition of a banking organization</a:t>
            </a:r>
          </a:p>
          <a:p>
            <a:endParaRPr lang="en-US" altLang="zh-TW" dirty="0"/>
          </a:p>
          <a:p>
            <a:r>
              <a:rPr lang="en-US" altLang="zh-TW" b="1" dirty="0"/>
              <a:t>Reputational risk</a:t>
            </a:r>
            <a:r>
              <a:rPr lang="en-US" altLang="zh-TW" dirty="0"/>
              <a:t> is the potential that negative publicity regarding an institution’s business practices, whether true or not, will cause a decline in the customer base, costly litigation, or revenue reductions.</a:t>
            </a:r>
          </a:p>
        </p:txBody>
      </p:sp>
    </p:spTree>
    <p:extLst>
      <p:ext uri="{BB962C8B-B14F-4D97-AF65-F5344CB8AC3E}">
        <p14:creationId xmlns:p14="http://schemas.microsoft.com/office/powerpoint/2010/main" val="241206315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DFB0AD-DB0B-4B10-A355-F301DE4C76AF}" type="slidenum">
              <a:rPr lang="en-US" altLang="zh-TW"/>
              <a:pPr/>
              <a:t>377</a:t>
            </a:fld>
            <a:endParaRPr lang="en-US" altLang="zh-TW"/>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1324693" y="3229114"/>
            <a:ext cx="7278839" cy="3058301"/>
          </a:xfrm>
        </p:spPr>
        <p:txBody>
          <a:bodyPr/>
          <a:lstStyle/>
          <a:p>
            <a:r>
              <a:rPr lang="en-US" altLang="zh-TW" dirty="0"/>
              <a:t>Settlement risk is the risk of loss due to a counterparty’s failure to perform on its obligations after an institution has performed on its obligations under a contract on a settlement date. Settlement risk frequently arises in international transactions due to time zone differences. This risk is only present in transactions that do not involve DVP and generally exists only for a short time.</a:t>
            </a:r>
          </a:p>
        </p:txBody>
      </p:sp>
    </p:spTree>
    <p:extLst>
      <p:ext uri="{BB962C8B-B14F-4D97-AF65-F5344CB8AC3E}">
        <p14:creationId xmlns:p14="http://schemas.microsoft.com/office/powerpoint/2010/main" val="19141141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57493-18C2-42D4-95E8-76A7619E5FF4}" type="slidenum">
              <a:rPr lang="en-US" altLang="zh-TW"/>
              <a:pPr/>
              <a:t>380</a:t>
            </a:fld>
            <a:endParaRPr lang="en-US" altLang="zh-TW"/>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xfrm>
            <a:off x="1324693" y="3229114"/>
            <a:ext cx="7278839" cy="3058301"/>
          </a:xfrm>
        </p:spPr>
        <p:txBody>
          <a:bodyPr/>
          <a:lstStyle/>
          <a:p>
            <a:r>
              <a:rPr lang="en-US" altLang="zh-TW" b="1" i="0" dirty="0"/>
              <a:t>Liquidity risk</a:t>
            </a:r>
            <a:r>
              <a:rPr lang="en-US" altLang="zh-TW" i="0" dirty="0"/>
              <a:t> is the risk of loss due to failure of an institution to meet its funding requirements or to execute a transaction at a reasonable price.</a:t>
            </a:r>
          </a:p>
          <a:p>
            <a:endParaRPr lang="en-US" altLang="zh-TW" i="0" dirty="0"/>
          </a:p>
          <a:p>
            <a:r>
              <a:rPr lang="en-US" altLang="zh-TW" b="1" i="0" dirty="0"/>
              <a:t>Market liquidity risk</a:t>
            </a:r>
            <a:r>
              <a:rPr lang="en-US" altLang="zh-TW" i="0" dirty="0"/>
              <a:t> is the risk that an institution may not be able to exit or offset positions quickly, and in sufficient quantities, at a reasonable price. This inability may be due to inadequate market depth in certain products, market disruption, or inability of the bank to access the market (</a:t>
            </a:r>
            <a:r>
              <a:rPr lang="en-US" altLang="zh-TW" i="0" dirty="0" err="1"/>
              <a:t>eg</a:t>
            </a:r>
            <a:r>
              <a:rPr lang="en-US" altLang="zh-TW" i="0" dirty="0"/>
              <a:t> downgrading of the institution or major counterparty)</a:t>
            </a:r>
          </a:p>
          <a:p>
            <a:endParaRPr lang="en-US" altLang="zh-TW" i="0" dirty="0"/>
          </a:p>
          <a:p>
            <a:r>
              <a:rPr lang="en-US" altLang="zh-TW" b="1" i="0" dirty="0"/>
              <a:t>Funding liquidity risk</a:t>
            </a:r>
            <a:r>
              <a:rPr lang="en-US" altLang="zh-TW" i="0" dirty="0"/>
              <a:t> is the potential inability of the institution to meet funding requirements because of cash flow mismatches, at a reasonable cost. With respect to derivatives, such funding requirements may arise from cash flow mismatches in swap books, exercise of options, implementation of dynamic hedging strategies.</a:t>
            </a:r>
          </a:p>
        </p:txBody>
      </p:sp>
    </p:spTree>
    <p:extLst>
      <p:ext uri="{BB962C8B-B14F-4D97-AF65-F5344CB8AC3E}">
        <p14:creationId xmlns:p14="http://schemas.microsoft.com/office/powerpoint/2010/main" val="370881193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8CCE84-B605-43BF-B68F-C761B2D552BF}" type="slidenum">
              <a:rPr lang="en-US" altLang="zh-TW"/>
              <a:pPr/>
              <a:t>381</a:t>
            </a:fld>
            <a:endParaRPr lang="en-US" altLang="zh-TW"/>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1324693" y="3229114"/>
            <a:ext cx="7278839" cy="3058301"/>
          </a:xfrm>
        </p:spPr>
        <p:txBody>
          <a:bodyPr/>
          <a:lstStyle/>
          <a:p>
            <a:r>
              <a:rPr lang="en-US" altLang="zh-TW" dirty="0"/>
              <a:t>Operational risk is the risk of loss occurring as a result of inadequate systems and control, deficiencies in information systems, human error or management failure. </a:t>
            </a:r>
          </a:p>
        </p:txBody>
      </p:sp>
    </p:spTree>
    <p:extLst>
      <p:ext uri="{BB962C8B-B14F-4D97-AF65-F5344CB8AC3E}">
        <p14:creationId xmlns:p14="http://schemas.microsoft.com/office/powerpoint/2010/main" val="108655473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D4347-9185-4D0D-9617-32A82532D714}" type="slidenum">
              <a:rPr lang="en-US" altLang="zh-TW"/>
              <a:pPr/>
              <a:t>383</a:t>
            </a:fld>
            <a:endParaRPr lang="en-US" altLang="zh-TW"/>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xfrm>
            <a:off x="1324693" y="3229114"/>
            <a:ext cx="7278839" cy="3058301"/>
          </a:xfrm>
        </p:spPr>
        <p:txBody>
          <a:bodyPr/>
          <a:lstStyle/>
          <a:p>
            <a:r>
              <a:rPr lang="en-US" altLang="zh-TW" dirty="0"/>
              <a:t>Legal risk is the risk of loss arising from contracts which are not legally enforceable (</a:t>
            </a:r>
            <a:r>
              <a:rPr lang="en-US" altLang="zh-TW" dirty="0" err="1"/>
              <a:t>eg</a:t>
            </a:r>
            <a:r>
              <a:rPr lang="en-US" altLang="zh-TW" dirty="0"/>
              <a:t> the counterparty does not have the power or authority to enter into a particular type of transaction) or documented correctly</a:t>
            </a:r>
          </a:p>
          <a:p>
            <a:r>
              <a:rPr lang="en-US" altLang="zh-TW" dirty="0"/>
              <a:t>Regulatory risk is the risk of loss arising from failure to comply with regulatory or legal requirements</a:t>
            </a:r>
          </a:p>
          <a:p>
            <a:r>
              <a:rPr lang="en-US" altLang="zh-TW" dirty="0"/>
              <a:t>Reputation risk is the risk of loss arising from adverse public opinion and damage to reputation</a:t>
            </a:r>
          </a:p>
        </p:txBody>
      </p:sp>
    </p:spTree>
    <p:extLst>
      <p:ext uri="{BB962C8B-B14F-4D97-AF65-F5344CB8AC3E}">
        <p14:creationId xmlns:p14="http://schemas.microsoft.com/office/powerpoint/2010/main" val="128884320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550CB6-94FE-4031-8892-8F852364DAA3}" type="slidenum">
              <a:rPr lang="en-US" altLang="zh-TW"/>
              <a:pPr/>
              <a:t>388</a:t>
            </a:fld>
            <a:endParaRPr lang="en-US" altLang="zh-TW"/>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altLang="zh-TW" dirty="0"/>
              <a:t>When a bank has a bad debt or anticipates that a loan might become a bad debt in the future it can write up the loss as a current expense in its income statement under the provision for loan losses. This is directly related to the loan loss reserves because when a bank wants to increase its loan loss reserve account it does so by increasing the provision for loan losses. By increasing expenses when losses have not yet occurred, earnings are being set aside to deal with losses in the future.</a:t>
            </a:r>
            <a:br>
              <a:rPr lang="en-US" altLang="zh-TW" dirty="0"/>
            </a:br>
            <a:endParaRPr lang="en-US" altLang="zh-TW" dirty="0"/>
          </a:p>
          <a:p>
            <a:r>
              <a:rPr lang="en-US" altLang="zh-TW" dirty="0"/>
              <a:t>Net operating income is closely watched as an indicator of how well bank is doing on ongoing basis.</a:t>
            </a:r>
          </a:p>
          <a:p>
            <a:r>
              <a:rPr lang="en-US" altLang="zh-TW" dirty="0"/>
              <a:t>Net income before taxes or profit before taxes is the NOI adjusted for gains/losses on securities sold and net extraordinary items.</a:t>
            </a:r>
          </a:p>
        </p:txBody>
      </p:sp>
    </p:spTree>
    <p:extLst>
      <p:ext uri="{BB962C8B-B14F-4D97-AF65-F5344CB8AC3E}">
        <p14:creationId xmlns:p14="http://schemas.microsoft.com/office/powerpoint/2010/main" val="42183155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A3A983-5F9D-40BD-BBD4-C75027A4CE3D}" type="slidenum">
              <a:rPr lang="en-US" altLang="zh-TW"/>
              <a:pPr/>
              <a:t>389</a:t>
            </a:fld>
            <a:endParaRPr lang="en-US" altLang="zh-TW"/>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xfrm>
            <a:off x="1324693" y="3229114"/>
            <a:ext cx="7278839" cy="3058301"/>
          </a:xfrm>
        </p:spPr>
        <p:txBody>
          <a:bodyPr/>
          <a:lstStyle/>
          <a:p>
            <a:pPr>
              <a:lnSpc>
                <a:spcPct val="115000"/>
              </a:lnSpc>
              <a:spcAft>
                <a:spcPts val="1002"/>
              </a:spcAft>
            </a:pPr>
            <a:r>
              <a:rPr lang="en-US" altLang="zh-TW" b="1" dirty="0">
                <a:ea typeface="PMingLiU"/>
                <a:cs typeface="Times New Roman"/>
              </a:rPr>
              <a:t>Measures of bank performance:</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Net profit (ROA)</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Operational income</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ROE (Return on Equity)</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ROAC (Return on Adjusted Capital)</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ROCE (Return on Capital Employed)</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RAROC (Risk Adjusted Return on Capital)</a:t>
            </a:r>
            <a:endParaRPr lang="zh-TW" altLang="zh-TW" dirty="0">
              <a:ea typeface="PMingLiU"/>
              <a:cs typeface="Times New Roman"/>
            </a:endParaRPr>
          </a:p>
          <a:p>
            <a:pPr marL="228943">
              <a:lnSpc>
                <a:spcPct val="115000"/>
              </a:lnSpc>
              <a:spcAft>
                <a:spcPts val="1002"/>
              </a:spcAft>
            </a:pPr>
            <a:r>
              <a:rPr lang="en-US" altLang="zh-TW" dirty="0">
                <a:ea typeface="PMingLiU"/>
                <a:cs typeface="Times New Roman"/>
              </a:rPr>
              <a:t> </a:t>
            </a:r>
            <a:endParaRPr lang="zh-TW" altLang="zh-TW" dirty="0">
              <a:ea typeface="PMingLiU"/>
              <a:cs typeface="Times New Roman"/>
            </a:endParaRPr>
          </a:p>
          <a:p>
            <a:pPr>
              <a:lnSpc>
                <a:spcPct val="115000"/>
              </a:lnSpc>
              <a:spcAft>
                <a:spcPts val="1002"/>
              </a:spcAft>
            </a:pPr>
            <a:r>
              <a:rPr lang="en-US" altLang="zh-TW" b="1" dirty="0">
                <a:ea typeface="PMingLiU"/>
                <a:cs typeface="Times New Roman"/>
              </a:rPr>
              <a:t>Additional tools of bank management:</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 pos="457886" algn="l"/>
              </a:tabLst>
            </a:pPr>
            <a:r>
              <a:rPr lang="en-US" altLang="zh-TW" dirty="0">
                <a:ea typeface="PMingLiU"/>
                <a:cs typeface="Times New Roman"/>
              </a:rPr>
              <a:t>LOB profitability and VAR</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 pos="457886" algn="l"/>
              </a:tabLst>
            </a:pPr>
            <a:r>
              <a:rPr lang="en-US" altLang="zh-TW" dirty="0">
                <a:ea typeface="PMingLiU"/>
                <a:cs typeface="Times New Roman"/>
              </a:rPr>
              <a:t>Customer profitability </a:t>
            </a:r>
            <a:endParaRPr lang="zh-TW" altLang="zh-TW" dirty="0">
              <a:ea typeface="PMingLiU"/>
              <a:cs typeface="Times New Roman"/>
            </a:endParaRPr>
          </a:p>
          <a:p>
            <a:pPr>
              <a:lnSpc>
                <a:spcPct val="115000"/>
              </a:lnSpc>
              <a:spcAft>
                <a:spcPts val="1002"/>
              </a:spcAft>
            </a:pPr>
            <a:r>
              <a:rPr lang="en-US" altLang="zh-TW" dirty="0">
                <a:ea typeface="PMingLiU"/>
                <a:cs typeface="Times New Roman"/>
              </a:rPr>
              <a:t> </a:t>
            </a:r>
            <a:endParaRPr lang="zh-TW" altLang="zh-TW" dirty="0">
              <a:ea typeface="PMingLiU"/>
              <a:cs typeface="Times New Roman"/>
            </a:endParaRPr>
          </a:p>
          <a:p>
            <a:pPr>
              <a:lnSpc>
                <a:spcPct val="115000"/>
              </a:lnSpc>
              <a:spcAft>
                <a:spcPts val="1002"/>
              </a:spcAft>
            </a:pPr>
            <a:r>
              <a:rPr lang="en-US" altLang="zh-TW" dirty="0">
                <a:ea typeface="PMingLiU"/>
                <a:cs typeface="Times New Roman"/>
              </a:rPr>
              <a:t>Importance of looking at the numbers on a historic comparison basis as well as industry basis (ratios don’t mean anything on an absolute basis) </a:t>
            </a:r>
            <a:r>
              <a:rPr lang="en-US" altLang="zh-TW" dirty="0">
                <a:ea typeface="PMingLiU"/>
                <a:cs typeface="Times New Roman"/>
                <a:sym typeface="Wingdings 3"/>
              </a:rPr>
              <a:t></a:t>
            </a:r>
            <a:r>
              <a:rPr lang="en-US" altLang="zh-TW" dirty="0">
                <a:ea typeface="PMingLiU"/>
                <a:cs typeface="Times New Roman"/>
              </a:rPr>
              <a:t> see trends</a:t>
            </a:r>
            <a:endParaRPr lang="zh-TW" altLang="zh-TW" dirty="0">
              <a:ea typeface="PMingLiU"/>
              <a:cs typeface="Times New Roman"/>
            </a:endParaRPr>
          </a:p>
          <a:p>
            <a:pPr marL="228943" indent="-228943"/>
            <a:endParaRPr lang="en-US" altLang="zh-TW" dirty="0"/>
          </a:p>
        </p:txBody>
      </p:sp>
    </p:spTree>
    <p:extLst>
      <p:ext uri="{BB962C8B-B14F-4D97-AF65-F5344CB8AC3E}">
        <p14:creationId xmlns:p14="http://schemas.microsoft.com/office/powerpoint/2010/main" val="144469749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08BF69C-B6C4-4C3B-99D5-48B697C26EAC}" type="slidenum">
              <a:rPr lang="en-US" altLang="zh-TW"/>
              <a:pPr/>
              <a:t>392</a:t>
            </a:fld>
            <a:endParaRPr lang="en-US" altLang="zh-TW"/>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1324693" y="3229114"/>
            <a:ext cx="7278839" cy="3058301"/>
          </a:xfrm>
          <a:noFill/>
          <a:ln/>
        </p:spPr>
        <p:txBody>
          <a:bodyPr/>
          <a:lstStyle/>
          <a:p>
            <a:pPr eaLnBrk="1" hangingPunct="1"/>
            <a:r>
              <a:rPr lang="en-US" altLang="zh-TW" dirty="0"/>
              <a:t>This is a basic matrix with geographies and products; nowadays evolving to customer centric models,  can be tri-dimensional matrices with customer segments/markets/lines of business. Reporting lines become increasingly complex, with some specialists having multiple hierarchical reporting lines.</a:t>
            </a:r>
          </a:p>
        </p:txBody>
      </p:sp>
    </p:spTree>
    <p:extLst>
      <p:ext uri="{BB962C8B-B14F-4D97-AF65-F5344CB8AC3E}">
        <p14:creationId xmlns:p14="http://schemas.microsoft.com/office/powerpoint/2010/main" val="41305677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398</a:t>
            </a:fld>
            <a:endParaRPr lang="en-US" altLang="zh-TW"/>
          </a:p>
        </p:txBody>
      </p:sp>
    </p:spTree>
    <p:extLst>
      <p:ext uri="{BB962C8B-B14F-4D97-AF65-F5344CB8AC3E}">
        <p14:creationId xmlns:p14="http://schemas.microsoft.com/office/powerpoint/2010/main" val="17457842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9497E2-B923-41DD-BB20-2AD53E00582A}" type="slidenum">
              <a:rPr lang="en-US"/>
              <a:pPr/>
              <a:t>402</a:t>
            </a:fld>
            <a:endParaRPr lang="en-US" dirty="0"/>
          </a:p>
        </p:txBody>
      </p:sp>
      <p:sp>
        <p:nvSpPr>
          <p:cNvPr id="496642" name="Rectangle 2"/>
          <p:cNvSpPr>
            <a:spLocks noGrp="1" noRot="1" noChangeAspect="1" noChangeArrowheads="1" noTextEdit="1"/>
          </p:cNvSpPr>
          <p:nvPr>
            <p:ph type="sldImg"/>
          </p:nvPr>
        </p:nvSpPr>
        <p:spPr>
          <a:xfrm>
            <a:off x="2708275" y="527050"/>
            <a:ext cx="3851275" cy="2889250"/>
          </a:xfrm>
          <a:ln/>
        </p:spPr>
      </p:sp>
      <p:sp>
        <p:nvSpPr>
          <p:cNvPr id="496643" name="Rectangle 3"/>
          <p:cNvSpPr>
            <a:spLocks noGrp="1" noChangeArrowheads="1"/>
          </p:cNvSpPr>
          <p:nvPr>
            <p:ph type="body" idx="1"/>
          </p:nvPr>
        </p:nvSpPr>
        <p:spPr>
          <a:xfrm>
            <a:off x="514316" y="3329167"/>
            <a:ext cx="8267772" cy="3155344"/>
          </a:xfrm>
        </p:spPr>
        <p:txBody>
          <a:bodyPr/>
          <a:lstStyle/>
          <a:p>
            <a:endParaRPr lang="en-US" dirty="0"/>
          </a:p>
        </p:txBody>
      </p:sp>
    </p:spTree>
    <p:extLst>
      <p:ext uri="{BB962C8B-B14F-4D97-AF65-F5344CB8AC3E}">
        <p14:creationId xmlns:p14="http://schemas.microsoft.com/office/powerpoint/2010/main" val="3352274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https://en.wikipedia.org/wiki/Telex#:~:text=Telex%20was%20a%20major%20method,in%20popularity%20in%20the%201980s.</a:t>
            </a:r>
          </a:p>
          <a:p>
            <a:r>
              <a:rPr lang="en-US" dirty="0"/>
              <a:t>https://www.youtube.com/watch?v=byMwNPj47X8</a:t>
            </a:r>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53</a:t>
            </a:fld>
            <a:endParaRPr lang="en-US" altLang="zh-TW"/>
          </a:p>
        </p:txBody>
      </p:sp>
    </p:spTree>
    <p:extLst>
      <p:ext uri="{BB962C8B-B14F-4D97-AF65-F5344CB8AC3E}">
        <p14:creationId xmlns:p14="http://schemas.microsoft.com/office/powerpoint/2010/main" val="135325385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41893-78E2-4756-A3C8-EB85A931FB7D}" type="slidenum">
              <a:rPr lang="zh-TW" altLang="en-US"/>
              <a:pPr/>
              <a:t>403</a:t>
            </a:fld>
            <a:endParaRPr lang="en-US" altLang="zh-TW"/>
          </a:p>
        </p:txBody>
      </p:sp>
      <p:sp>
        <p:nvSpPr>
          <p:cNvPr id="483330" name="Rectangle 2"/>
          <p:cNvSpPr>
            <a:spLocks noGrp="1" noRot="1" noChangeAspect="1" noChangeArrowheads="1" noTextEdit="1"/>
          </p:cNvSpPr>
          <p:nvPr>
            <p:ph type="sldImg"/>
          </p:nvPr>
        </p:nvSpPr>
        <p:spPr>
          <a:xfrm>
            <a:off x="2708275" y="527050"/>
            <a:ext cx="3851275" cy="2889250"/>
          </a:xfrm>
          <a:ln/>
        </p:spPr>
      </p:sp>
      <p:sp>
        <p:nvSpPr>
          <p:cNvPr id="483331" name="Rectangle 3"/>
          <p:cNvSpPr>
            <a:spLocks noGrp="1" noChangeArrowheads="1"/>
          </p:cNvSpPr>
          <p:nvPr>
            <p:ph type="body" idx="1"/>
          </p:nvPr>
        </p:nvSpPr>
        <p:spPr/>
        <p:txBody>
          <a:bodyPr/>
          <a:lstStyle/>
          <a:p>
            <a:r>
              <a:rPr lang="en-US" altLang="zh-TW" b="1" dirty="0"/>
              <a:t>Source: http://www.iii.org/financial2/securities/overview/</a:t>
            </a:r>
          </a:p>
          <a:p>
            <a:endParaRPr lang="en-US" altLang="zh-TW" dirty="0"/>
          </a:p>
          <a:p>
            <a:r>
              <a:rPr lang="en-US" altLang="zh-TW" dirty="0"/>
              <a:t>The securities industry consists of securities brokers and dealers, investment banks and advisers, and stock exchanges. Together, these entities facilitate the flow of funds from investors to companies and institutions seeking to finance expansions or other projects. Firms that make up the securities sector may specialize in one segment of the business or engage in a wide range of activities that includes brokerage, asset management and advisory services, as well as investment banking. As part of their asset management activities, some firms sell their own and others’ annuities.</a:t>
            </a:r>
          </a:p>
          <a:p>
            <a:br>
              <a:rPr lang="en-US" altLang="zh-TW" dirty="0"/>
            </a:br>
            <a:r>
              <a:rPr lang="en-US" altLang="zh-TW" dirty="0"/>
              <a:t>Investment banking involves the underwriting of new debt securities (bonds) and equity securities (stocks) issued by private or government entities to finance new projects. Investment banks buy the new issues and, acting essentially as wholesalers, sell them, primarily to institutional investors such as banks, mutual funds and pension funds. Investment banks are sometimes referred to as securities dealers or broker/dealers because many also participate in the financial market as retailers, selling to individual investors. The primary difference between a broker and dealer is that dealers buy and sell securities for their own account, whereas brokers act as intermediaries for investors who wish to purchase or sell securities. Dealers make money by selling at a slightly higher price than they paid. Like underwriters and wholesalers, they face the risk that the securities in their inventory will drop in price before they can resell them.</a:t>
            </a:r>
          </a:p>
        </p:txBody>
      </p:sp>
    </p:spTree>
    <p:extLst>
      <p:ext uri="{BB962C8B-B14F-4D97-AF65-F5344CB8AC3E}">
        <p14:creationId xmlns:p14="http://schemas.microsoft.com/office/powerpoint/2010/main" val="133647741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(say UBS) = Investment Bank + Private Bank + Asset Management (often regrouped with Private Bank into Wealth Management)</a:t>
            </a:r>
          </a:p>
          <a:p>
            <a:r>
              <a:rPr lang="en-US" dirty="0"/>
              <a:t>Investment Bank = Global Markets + Investment Banking + Supporting functions (Legal, Compliance, Credit Risk, Market Risk, Operations, Finance,….)</a:t>
            </a:r>
          </a:p>
          <a:p>
            <a:r>
              <a:rPr lang="en-US" dirty="0"/>
              <a:t> </a:t>
            </a:r>
          </a:p>
          <a:p>
            <a:r>
              <a:rPr lang="en-US" dirty="0"/>
              <a:t>Global Markets (outside the wall) = Trading and sales of equity, fixed income, commodities, derivatives of the above + research, equity and fixed income (inside the research information barrier)</a:t>
            </a:r>
          </a:p>
          <a:p>
            <a:r>
              <a:rPr lang="en-US" dirty="0"/>
              <a:t> </a:t>
            </a:r>
          </a:p>
          <a:p>
            <a:r>
              <a:rPr lang="en-US" dirty="0"/>
              <a:t>Investment Banking (inside the wall) = Corporate finance coverage (Countries and Sectors), M&amp;A, ECM (often a JV equity but inside the wall and PAID by Investment Banking), DCM (often a JV with Fixed Income but inside the wall and PAID by Investment Banking), Corporate Finance execution pool, Hybrids, Rating Advisory</a:t>
            </a:r>
          </a:p>
          <a:p>
            <a:endParaRPr lang="en-US" dirty="0"/>
          </a:p>
        </p:txBody>
      </p:sp>
      <p:sp>
        <p:nvSpPr>
          <p:cNvPr id="4" name="Slide Number Placeholder 3"/>
          <p:cNvSpPr>
            <a:spLocks noGrp="1"/>
          </p:cNvSpPr>
          <p:nvPr>
            <p:ph type="sldNum" sz="quarter" idx="10"/>
          </p:nvPr>
        </p:nvSpPr>
        <p:spPr/>
        <p:txBody>
          <a:bodyPr/>
          <a:lstStyle/>
          <a:p>
            <a:fld id="{93A52177-F1C9-424E-B3B7-DA0A258DA442}" type="slidenum">
              <a:rPr lang="zh-TW" altLang="en-US" smtClean="0"/>
              <a:pPr/>
              <a:t>404</a:t>
            </a:fld>
            <a:endParaRPr lang="en-US" altLang="zh-TW"/>
          </a:p>
        </p:txBody>
      </p:sp>
    </p:spTree>
    <p:extLst>
      <p:ext uri="{BB962C8B-B14F-4D97-AF65-F5344CB8AC3E}">
        <p14:creationId xmlns:p14="http://schemas.microsoft.com/office/powerpoint/2010/main" val="97070140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C3C7C-8426-4174-9EBA-6218E73665B9}" type="slidenum">
              <a:rPr lang="zh-TW" altLang="en-US"/>
              <a:pPr/>
              <a:t>405</a:t>
            </a:fld>
            <a:endParaRPr lang="en-US" altLang="zh-TW"/>
          </a:p>
        </p:txBody>
      </p:sp>
      <p:sp>
        <p:nvSpPr>
          <p:cNvPr id="430082" name="Rectangle 2"/>
          <p:cNvSpPr>
            <a:spLocks noGrp="1" noRot="1" noChangeAspect="1" noChangeArrowheads="1" noTextEdit="1"/>
          </p:cNvSpPr>
          <p:nvPr>
            <p:ph type="sldImg"/>
          </p:nvPr>
        </p:nvSpPr>
        <p:spPr>
          <a:xfrm>
            <a:off x="2708275" y="527050"/>
            <a:ext cx="3851275" cy="2889250"/>
          </a:xfrm>
          <a:ln/>
        </p:spPr>
      </p:sp>
      <p:sp>
        <p:nvSpPr>
          <p:cNvPr id="430083" name="Rectangle 3"/>
          <p:cNvSpPr>
            <a:spLocks noGrp="1" noChangeArrowheads="1"/>
          </p:cNvSpPr>
          <p:nvPr>
            <p:ph type="body" idx="1"/>
          </p:nvPr>
        </p:nvSpPr>
        <p:spPr/>
        <p:txBody>
          <a:bodyPr/>
          <a:lstStyle/>
          <a:p>
            <a:r>
              <a:rPr lang="en-US" altLang="zh-TW" dirty="0"/>
              <a:t>Many on-line discount brokerage firms do have significant research available</a:t>
            </a:r>
            <a:endParaRPr lang="zh-TW" altLang="zh-TW" dirty="0"/>
          </a:p>
          <a:p>
            <a:r>
              <a:rPr lang="en-US" altLang="zh-TW" dirty="0"/>
              <a:t> </a:t>
            </a:r>
            <a:endParaRPr lang="zh-TW" altLang="zh-TW" dirty="0"/>
          </a:p>
          <a:p>
            <a:r>
              <a:rPr lang="en-US" altLang="zh-TW" dirty="0"/>
              <a:t>The Securities Industry and Financial Markets Association (SIFMA) groups broker/dealers into four categories. The first and largest category, "major firms", consists of national full line companies, which are full service broker/dealers with an extensive national and international branch network system. This category also includes large investment banks and the largest U.S. broker/dealer subsidiaries of global financial holding companies. The major firms provide a broad array of financial services and products to households and institutions.</a:t>
            </a:r>
            <a:endParaRPr lang="zh-TW" altLang="zh-TW" dirty="0"/>
          </a:p>
          <a:p>
            <a:br>
              <a:rPr lang="en-US" altLang="zh-TW" dirty="0"/>
            </a:br>
            <a:r>
              <a:rPr lang="en-US" altLang="zh-TW" dirty="0"/>
              <a:t>The second category is regional brokers. Operating on a somewhat smaller scale than the major firms, they offer a range of investment services based on their size and business specialty. Because of their regional expertise, these brokers participate in underwriting securities for businesses that are centered in their region.</a:t>
            </a:r>
            <a:endParaRPr lang="zh-TW" altLang="zh-TW" dirty="0"/>
          </a:p>
          <a:p>
            <a:br>
              <a:rPr lang="en-US" altLang="zh-TW" dirty="0"/>
            </a:br>
            <a:r>
              <a:rPr lang="en-US" altLang="zh-TW" dirty="0"/>
              <a:t>New York City (NYC) area </a:t>
            </a:r>
            <a:r>
              <a:rPr lang="en-US" altLang="zh-TW" dirty="0" err="1"/>
              <a:t>regionals</a:t>
            </a:r>
            <a:r>
              <a:rPr lang="en-US" altLang="zh-TW" dirty="0"/>
              <a:t>, the third category, are mostly broker/dealer subsidiaries of U.S. and foreign banks and securities organizations, excluding those that fall into other listed categories, and are generally institutionally oriented. The fourth category is discounters, broker/dealers primarily engaged in the discount brokerage business.</a:t>
            </a:r>
            <a:endParaRPr lang="zh-TW" altLang="zh-TW" dirty="0"/>
          </a:p>
          <a:p>
            <a:br>
              <a:rPr lang="en-US" altLang="zh-TW" dirty="0"/>
            </a:br>
            <a:r>
              <a:rPr lang="en-US" altLang="zh-TW" dirty="0"/>
              <a:t>Only a small percentage of the companies in these four categories are included in the "total firms" column of the chart below. "Total firms" consists of all New York Stock exchange broker/dealers doing public business. It is used by SIFMA as a proxy for the total industry as it accounts for approximately 60 to 80 percent of revenues, capital and assets of all brokers/dealers in the U.S.</a:t>
            </a:r>
            <a:endParaRPr lang="zh-TW" altLang="zh-TW" dirty="0"/>
          </a:p>
          <a:p>
            <a:endParaRPr lang="en-US" altLang="zh-TW" dirty="0"/>
          </a:p>
        </p:txBody>
      </p:sp>
    </p:spTree>
    <p:extLst>
      <p:ext uri="{BB962C8B-B14F-4D97-AF65-F5344CB8AC3E}">
        <p14:creationId xmlns:p14="http://schemas.microsoft.com/office/powerpoint/2010/main" val="141463451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DCDF55-A404-4EFD-95FF-D26668602E08}" type="slidenum">
              <a:rPr lang="zh-TW" altLang="en-US"/>
              <a:pPr/>
              <a:t>409</a:t>
            </a:fld>
            <a:endParaRPr lang="en-US" altLang="zh-TW"/>
          </a:p>
        </p:txBody>
      </p:sp>
      <p:sp>
        <p:nvSpPr>
          <p:cNvPr id="204802" name="Rectangle 2"/>
          <p:cNvSpPr>
            <a:spLocks noGrp="1" noRot="1" noChangeAspect="1" noChangeArrowheads="1" noTextEdit="1"/>
          </p:cNvSpPr>
          <p:nvPr>
            <p:ph type="sldImg"/>
          </p:nvPr>
        </p:nvSpPr>
        <p:spPr>
          <a:xfrm>
            <a:off x="2708275" y="527050"/>
            <a:ext cx="3851275" cy="2889250"/>
          </a:xfrm>
          <a:ln/>
        </p:spPr>
      </p:sp>
      <p:sp>
        <p:nvSpPr>
          <p:cNvPr id="204803" name="Rectangle 3"/>
          <p:cNvSpPr>
            <a:spLocks noGrp="1" noChangeArrowheads="1"/>
          </p:cNvSpPr>
          <p:nvPr>
            <p:ph type="body" idx="1"/>
          </p:nvPr>
        </p:nvSpPr>
        <p:spPr>
          <a:xfrm>
            <a:off x="1240943" y="3329721"/>
            <a:ext cx="6814517" cy="3154238"/>
          </a:xfrm>
        </p:spPr>
        <p:txBody>
          <a:bodyPr/>
          <a:lstStyle/>
          <a:p>
            <a:pPr>
              <a:lnSpc>
                <a:spcPct val="115000"/>
              </a:lnSpc>
              <a:spcAft>
                <a:spcPts val="987"/>
              </a:spcAft>
            </a:pPr>
            <a:r>
              <a:rPr lang="en-US" altLang="zh-TW" b="1" dirty="0">
                <a:ea typeface="PMingLiU"/>
                <a:cs typeface="Times New Roman"/>
              </a:rPr>
              <a:t>Barings Bank</a:t>
            </a:r>
            <a:r>
              <a:rPr lang="en-US" altLang="zh-TW" dirty="0">
                <a:ea typeface="PMingLiU"/>
                <a:cs typeface="Times New Roman"/>
              </a:rPr>
              <a:t>, previously known as Baring Brothers &amp; Co., was the oldest merchant banking company in England, having been founded in 1762 by Sir Francis Baring.</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b="1" dirty="0">
                <a:ea typeface="PMingLiU"/>
                <a:cs typeface="Times New Roman"/>
              </a:rPr>
              <a:t>Rothschild:</a:t>
            </a:r>
            <a:r>
              <a:rPr lang="en-US" altLang="zh-TW" dirty="0">
                <a:ea typeface="PMingLiU"/>
                <a:cs typeface="Times New Roman"/>
              </a:rPr>
              <a:t> Mayer </a:t>
            </a:r>
            <a:r>
              <a:rPr lang="en-US" altLang="zh-TW" dirty="0" err="1">
                <a:ea typeface="PMingLiU"/>
                <a:cs typeface="Times New Roman"/>
              </a:rPr>
              <a:t>Amschel</a:t>
            </a:r>
            <a:r>
              <a:rPr lang="en-US" altLang="zh-TW" dirty="0">
                <a:ea typeface="PMingLiU"/>
                <a:cs typeface="Times New Roman"/>
              </a:rPr>
              <a:t> Rothschild's role as Court Agent to the local Landgrave in the early years of the 19th century, watching and understanding the money markets, seeking out new investment opportunities. </a:t>
            </a:r>
            <a:endParaRPr lang="zh-TW" altLang="zh-TW" sz="1100" dirty="0">
              <a:ea typeface="PMingLiU"/>
              <a:cs typeface="Times New Roman"/>
            </a:endParaRPr>
          </a:p>
          <a:p>
            <a:pPr>
              <a:lnSpc>
                <a:spcPct val="115000"/>
              </a:lnSpc>
              <a:spcAft>
                <a:spcPts val="987"/>
              </a:spcAft>
            </a:pPr>
            <a:br>
              <a:rPr lang="en-US" altLang="zh-TW" dirty="0">
                <a:ea typeface="PMingLiU"/>
                <a:cs typeface="Times New Roman"/>
              </a:rPr>
            </a:br>
            <a:r>
              <a:rPr lang="en-US" altLang="zh-TW" b="1" dirty="0">
                <a:ea typeface="PMingLiU"/>
                <a:cs typeface="Times New Roman"/>
              </a:rPr>
              <a:t>Samuel Montagu</a:t>
            </a:r>
            <a:r>
              <a:rPr lang="en-US" altLang="zh-TW" dirty="0">
                <a:ea typeface="PMingLiU"/>
                <a:cs typeface="Times New Roman"/>
              </a:rPr>
              <a:t> was absorbed by Midland Bank and is now part of HSBC</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b="1" dirty="0">
                <a:ea typeface="PMingLiU"/>
                <a:cs typeface="Times New Roman"/>
              </a:rPr>
              <a:t>SG Warburg &amp; Co Limited</a:t>
            </a:r>
            <a:r>
              <a:rPr lang="en-US" altLang="zh-TW" dirty="0">
                <a:ea typeface="PMingLiU"/>
                <a:cs typeface="Times New Roman"/>
              </a:rPr>
              <a:t> founded in London in 1946 was absorbed by SBC in 1994, SBC later merged into UBS</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Merchant bank = A </a:t>
            </a:r>
            <a:r>
              <a:rPr lang="en-US" altLang="zh-TW" b="1" u="sng" dirty="0">
                <a:ea typeface="PMingLiU"/>
                <a:cs typeface="Times New Roman"/>
              </a:rPr>
              <a:t>bank</a:t>
            </a:r>
            <a:r>
              <a:rPr lang="en-US" altLang="zh-TW" dirty="0">
                <a:ea typeface="PMingLiU"/>
                <a:cs typeface="Times New Roman"/>
              </a:rPr>
              <a:t> that deals mostly in (but is not limited to) international finance, long-term loans for companies and underwriting. Merchant banks do not provide regular </a:t>
            </a:r>
            <a:r>
              <a:rPr lang="en-US" altLang="zh-TW" b="1" dirty="0">
                <a:ea typeface="PMingLiU"/>
                <a:cs typeface="Times New Roman"/>
              </a:rPr>
              <a:t>banking services</a:t>
            </a:r>
            <a:r>
              <a:rPr lang="en-US" altLang="zh-TW" dirty="0">
                <a:ea typeface="PMingLiU"/>
                <a:cs typeface="Times New Roman"/>
              </a:rPr>
              <a:t> to the general public. “Their knowledge in international finances make merchant banks specialists in dealing with multinational corporations.” (Source: </a:t>
            </a:r>
            <a:r>
              <a:rPr lang="en-US" altLang="zh-TW" dirty="0" err="1">
                <a:ea typeface="PMingLiU"/>
                <a:cs typeface="Times New Roman"/>
              </a:rPr>
              <a:t>Investopedia</a:t>
            </a:r>
            <a:r>
              <a:rPr lang="en-US" altLang="zh-TW" dirty="0">
                <a:ea typeface="PMingLiU"/>
                <a:cs typeface="Times New Roman"/>
              </a:rPr>
              <a:t>)</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In banking, a </a:t>
            </a:r>
            <a:r>
              <a:rPr lang="en-US" altLang="zh-TW" b="1" dirty="0">
                <a:ea typeface="PMingLiU"/>
                <a:cs typeface="Times New Roman"/>
              </a:rPr>
              <a:t>merchant bank</a:t>
            </a:r>
            <a:r>
              <a:rPr lang="en-US" altLang="zh-TW" dirty="0">
                <a:ea typeface="PMingLiU"/>
                <a:cs typeface="Times New Roman"/>
              </a:rPr>
              <a:t> is a United Kingdom term for an Investment Bank. It is also used to describe the private equity activities of banking. This article is about the history of banking which originated with merchants, and has nothing to do with the use of the term today. Merchant banks, now so called, are in fact the original "banks". These were invented in the middle ages by Italian grain merchants. (Source: Wikipedia)</a:t>
            </a:r>
            <a:endParaRPr lang="zh-TW" altLang="zh-TW" sz="1100" dirty="0">
              <a:ea typeface="PMingLiU"/>
              <a:cs typeface="Times New Roman"/>
            </a:endParaRPr>
          </a:p>
        </p:txBody>
      </p:sp>
    </p:spTree>
    <p:extLst>
      <p:ext uri="{BB962C8B-B14F-4D97-AF65-F5344CB8AC3E}">
        <p14:creationId xmlns:p14="http://schemas.microsoft.com/office/powerpoint/2010/main" val="95135655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07977-8DC6-448E-9FE7-CC8F8C34D6FC}" type="slidenum">
              <a:rPr lang="zh-TW" altLang="en-US"/>
              <a:pPr/>
              <a:t>412</a:t>
            </a:fld>
            <a:endParaRPr lang="en-US" altLang="zh-TW"/>
          </a:p>
        </p:txBody>
      </p:sp>
      <p:sp>
        <p:nvSpPr>
          <p:cNvPr id="231426" name="Rectangle 2"/>
          <p:cNvSpPr>
            <a:spLocks noGrp="1" noRot="1" noChangeAspect="1" noChangeArrowheads="1" noTextEdit="1"/>
          </p:cNvSpPr>
          <p:nvPr>
            <p:ph type="sldImg"/>
          </p:nvPr>
        </p:nvSpPr>
        <p:spPr>
          <a:xfrm>
            <a:off x="2708275" y="527050"/>
            <a:ext cx="3851275" cy="2889250"/>
          </a:xfrm>
          <a:ln/>
        </p:spPr>
      </p:sp>
      <p:sp>
        <p:nvSpPr>
          <p:cNvPr id="231427" name="Rectangle 3"/>
          <p:cNvSpPr>
            <a:spLocks noGrp="1" noChangeArrowheads="1"/>
          </p:cNvSpPr>
          <p:nvPr>
            <p:ph type="body" idx="1"/>
          </p:nvPr>
        </p:nvSpPr>
        <p:spPr/>
        <p:txBody>
          <a:bodyPr/>
          <a:lstStyle/>
          <a:p>
            <a:r>
              <a:rPr lang="en-US" altLang="zh-TW" sz="1000" dirty="0"/>
              <a:t>Spurred by the passage of the Gramm-Leach-Bliley Financial Services Modernization Act of 1999 (GLB), many leading financial services companies are now doing business across sectors. GLB permits banks, securities firms and insurance companies to affiliate with each other through the financial holding company (FHC) structure. FHCs can engage in activities other than banking as long as they are financial in nature. The most important of these are securities underwriting and dealing, insurance underwriting, insurance agency activities and merchant banking, a form of equity financing.</a:t>
            </a:r>
            <a:br>
              <a:rPr lang="en-US" altLang="zh-TW" sz="1000" dirty="0"/>
            </a:br>
            <a:br>
              <a:rPr lang="en-US" altLang="zh-TW" sz="1000" dirty="0"/>
            </a:br>
            <a:r>
              <a:rPr lang="en-US" altLang="zh-TW" sz="1000" dirty="0"/>
              <a:t>The first step in electing FHC status is becoming a bank holding company (BHC), a company that owns one or more banks. BHCs must meet certain eligibility requirements in terms of capital, management and community investment to become an FHC. GLB allows existing BHCs that have opted for FHC status to acquire full service securities firms and insurance companies. It also permits insurers and securities firms to buy a bank and thus become a BHC eligible for FHC status. One example is Met Life, which purchased a bank and became a FHC. </a:t>
            </a:r>
            <a:br>
              <a:rPr lang="en-US" altLang="zh-TW" sz="1000" dirty="0"/>
            </a:br>
            <a:br>
              <a:rPr lang="en-US" altLang="zh-TW" sz="1000" dirty="0"/>
            </a:br>
            <a:r>
              <a:rPr lang="en-US" altLang="zh-TW" sz="1000" dirty="0"/>
              <a:t>GLB also allowed banks owned by BHCs to expand into financial services activities by creating financial subsidiaries. Income from these subsidiaries’ activities flows up to the BHC parent, and is reported as income by the parent. But the activities permitted banks are not as broad as for FHCs. Financial subsidiaries of banks may not engage in insurance underwriting. In addition, they may not engage as a principal in providing or issuing annuities or in real estate development and investment, merchant banking or insurance investment activities. Before passage of GLB, BHCs could be involved in the securities business, but what they were permitted to do was strictly limited by law.</a:t>
            </a:r>
            <a:br>
              <a:rPr lang="en-US" altLang="zh-TW" sz="1000" dirty="0"/>
            </a:br>
            <a:endParaRPr lang="en-US" altLang="zh-TW" sz="1000" dirty="0"/>
          </a:p>
        </p:txBody>
      </p:sp>
    </p:spTree>
    <p:extLst>
      <p:ext uri="{BB962C8B-B14F-4D97-AF65-F5344CB8AC3E}">
        <p14:creationId xmlns:p14="http://schemas.microsoft.com/office/powerpoint/2010/main" val="48785105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091D8-A6B3-467D-B8EF-099DFB7BC350}" type="slidenum">
              <a:rPr lang="zh-TW" altLang="en-US"/>
              <a:pPr/>
              <a:t>413</a:t>
            </a:fld>
            <a:endParaRPr lang="en-US" altLang="zh-TW"/>
          </a:p>
        </p:txBody>
      </p:sp>
      <p:sp>
        <p:nvSpPr>
          <p:cNvPr id="623618" name="Rectangle 2"/>
          <p:cNvSpPr>
            <a:spLocks noGrp="1" noRot="1" noChangeAspect="1" noChangeArrowheads="1" noTextEdit="1"/>
          </p:cNvSpPr>
          <p:nvPr>
            <p:ph type="sldImg"/>
          </p:nvPr>
        </p:nvSpPr>
        <p:spPr>
          <a:xfrm>
            <a:off x="2708275" y="527050"/>
            <a:ext cx="3851275" cy="2889250"/>
          </a:xfrm>
          <a:ln/>
        </p:spPr>
      </p:sp>
      <p:sp>
        <p:nvSpPr>
          <p:cNvPr id="623619" name="Rectangle 3"/>
          <p:cNvSpPr>
            <a:spLocks noGrp="1" noChangeArrowheads="1"/>
          </p:cNvSpPr>
          <p:nvPr>
            <p:ph type="body" idx="1"/>
          </p:nvPr>
        </p:nvSpPr>
        <p:spPr/>
        <p:txBody>
          <a:bodyPr/>
          <a:lstStyle/>
          <a:p>
            <a:r>
              <a:rPr lang="en-US" altLang="zh-TW" b="1" dirty="0"/>
              <a:t>Source: http://www.businessweek.com/magazine/content/09_06/b4118030606341.htm?chan=magazine+channel_news, How Banking Diversification Steered Us Wrong by </a:t>
            </a:r>
            <a:r>
              <a:rPr lang="en-US" altLang="zh-TW" b="1" dirty="0" err="1"/>
              <a:t>Amar</a:t>
            </a:r>
            <a:r>
              <a:rPr lang="en-US" altLang="zh-TW" b="1" dirty="0"/>
              <a:t> </a:t>
            </a:r>
            <a:r>
              <a:rPr lang="en-US" altLang="zh-TW" b="1" dirty="0" err="1"/>
              <a:t>Bhide</a:t>
            </a:r>
            <a:endParaRPr lang="en-US" altLang="zh-TW" b="1" dirty="0"/>
          </a:p>
        </p:txBody>
      </p:sp>
    </p:spTree>
    <p:extLst>
      <p:ext uri="{BB962C8B-B14F-4D97-AF65-F5344CB8AC3E}">
        <p14:creationId xmlns:p14="http://schemas.microsoft.com/office/powerpoint/2010/main" val="142055744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207E6-33AD-4695-BA7F-94C326088C55}" type="slidenum">
              <a:rPr lang="zh-TW" altLang="en-US"/>
              <a:pPr/>
              <a:t>419</a:t>
            </a:fld>
            <a:endParaRPr lang="en-US" altLang="zh-TW"/>
          </a:p>
        </p:txBody>
      </p:sp>
      <p:sp>
        <p:nvSpPr>
          <p:cNvPr id="409602" name="Rectangle 2"/>
          <p:cNvSpPr>
            <a:spLocks noGrp="1" noRot="1" noChangeAspect="1" noChangeArrowheads="1" noTextEdit="1"/>
          </p:cNvSpPr>
          <p:nvPr>
            <p:ph type="sldImg"/>
          </p:nvPr>
        </p:nvSpPr>
        <p:spPr>
          <a:xfrm>
            <a:off x="2708275" y="527050"/>
            <a:ext cx="3851275" cy="2889250"/>
          </a:xfrm>
          <a:ln/>
        </p:spPr>
      </p:sp>
      <p:sp>
        <p:nvSpPr>
          <p:cNvPr id="409603" name="Rectangle 3"/>
          <p:cNvSpPr>
            <a:spLocks noGrp="1" noChangeArrowheads="1"/>
          </p:cNvSpPr>
          <p:nvPr>
            <p:ph type="body" idx="1"/>
          </p:nvPr>
        </p:nvSpPr>
        <p:spPr/>
        <p:txBody>
          <a:bodyPr/>
          <a:lstStyle/>
          <a:p>
            <a:r>
              <a:rPr lang="en-US" altLang="zh-TW" dirty="0"/>
              <a:t>Some banks are undoubtedly shifting a portion of their risk taking and revenue outside of capital markets to areas such as proprietary investments. Moreover, measuring client value remains more an art than a science, with many institutions seeking to improve the consistency of their methodology. But neither of these factors begin to explain the dominance of client revenues. For most players, it would seem, capital markets are primarily a client business, not a proprietary trading shop. Client franchise building and delivery should be a central strategic imperative for any leader in capital markets. Although client volumes and risk performance are both inherently volatile, a deeper question arises as to whether capital markets activities actually generate revenue streams that are more stable than usually assumed. Indeed, if the implied downside of risk revenues is not as great as everyone thinks, do capital markets not merit higher P/E multiples than the market is currently awarding them?</a:t>
            </a:r>
          </a:p>
        </p:txBody>
      </p:sp>
    </p:spTree>
    <p:extLst>
      <p:ext uri="{BB962C8B-B14F-4D97-AF65-F5344CB8AC3E}">
        <p14:creationId xmlns:p14="http://schemas.microsoft.com/office/powerpoint/2010/main" val="274523328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71213-E4D2-4D01-88F6-BC32CA471502}" type="slidenum">
              <a:rPr lang="zh-TW" altLang="en-US"/>
              <a:pPr/>
              <a:t>420</a:t>
            </a:fld>
            <a:endParaRPr lang="en-US" altLang="zh-TW"/>
          </a:p>
        </p:txBody>
      </p:sp>
      <p:sp>
        <p:nvSpPr>
          <p:cNvPr id="820226" name="Rectangle 2"/>
          <p:cNvSpPr>
            <a:spLocks noGrp="1" noRot="1" noChangeAspect="1" noChangeArrowheads="1" noTextEdit="1"/>
          </p:cNvSpPr>
          <p:nvPr>
            <p:ph type="sldImg"/>
          </p:nvPr>
        </p:nvSpPr>
        <p:spPr>
          <a:xfrm>
            <a:off x="2311400" y="525463"/>
            <a:ext cx="4673600" cy="2628900"/>
          </a:xfrm>
          <a:ln/>
        </p:spPr>
      </p:sp>
      <p:sp>
        <p:nvSpPr>
          <p:cNvPr id="820227" name="Rectangle 3"/>
          <p:cNvSpPr>
            <a:spLocks noGrp="1" noChangeArrowheads="1"/>
          </p:cNvSpPr>
          <p:nvPr>
            <p:ph type="body" idx="1"/>
          </p:nvPr>
        </p:nvSpPr>
        <p:spPr>
          <a:xfrm>
            <a:off x="1238813" y="3329720"/>
            <a:ext cx="6818781" cy="3155342"/>
          </a:xfrm>
        </p:spPr>
        <p:txBody>
          <a:bodyPr/>
          <a:lstStyle/>
          <a:p>
            <a:r>
              <a:rPr lang="en-US" altLang="zh-TW" dirty="0">
                <a:latin typeface="+mn-lt"/>
              </a:rPr>
              <a:t>Chinese Walls are a key ingredient of investment banking. They apply whether the entity is an “investment bank” or a “commercial banks” as long as it carries out investment banking activities such as M&amp;A and equity IPOs. In market parlance, being “inside the wall” means having access to </a:t>
            </a:r>
            <a:r>
              <a:rPr lang="en-US" altLang="zh-TW" dirty="0" err="1">
                <a:latin typeface="+mn-lt"/>
              </a:rPr>
              <a:t>priviledged</a:t>
            </a:r>
            <a:r>
              <a:rPr lang="en-US" altLang="zh-TW" dirty="0">
                <a:latin typeface="+mn-lt"/>
              </a:rPr>
              <a:t> information which could be used for “insider dealing”. Many rules and compliance policies deal with this aspect of the job, including more recent rules governing the separation of research and investment banking post –Spitzer settlements.</a:t>
            </a:r>
          </a:p>
        </p:txBody>
      </p:sp>
    </p:spTree>
    <p:extLst>
      <p:ext uri="{BB962C8B-B14F-4D97-AF65-F5344CB8AC3E}">
        <p14:creationId xmlns:p14="http://schemas.microsoft.com/office/powerpoint/2010/main" val="306884085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59003-1C15-4D0B-BAB0-00325951070A}" type="slidenum">
              <a:rPr lang="zh-TW" altLang="en-US"/>
              <a:pPr/>
              <a:t>421</a:t>
            </a:fld>
            <a:endParaRPr lang="en-US" altLang="zh-TW"/>
          </a:p>
        </p:txBody>
      </p:sp>
      <p:sp>
        <p:nvSpPr>
          <p:cNvPr id="822274" name="Rectangle 2"/>
          <p:cNvSpPr>
            <a:spLocks noGrp="1" noRot="1" noChangeAspect="1" noChangeArrowheads="1" noTextEdit="1"/>
          </p:cNvSpPr>
          <p:nvPr>
            <p:ph type="sldImg"/>
          </p:nvPr>
        </p:nvSpPr>
        <p:spPr>
          <a:xfrm>
            <a:off x="2895600" y="525463"/>
            <a:ext cx="3505200" cy="2628900"/>
          </a:xfrm>
          <a:ln/>
        </p:spPr>
      </p:sp>
      <p:sp>
        <p:nvSpPr>
          <p:cNvPr id="822275" name="Rectangle 3"/>
          <p:cNvSpPr>
            <a:spLocks noGrp="1" noChangeArrowheads="1"/>
          </p:cNvSpPr>
          <p:nvPr>
            <p:ph type="body" idx="1"/>
          </p:nvPr>
        </p:nvSpPr>
        <p:spPr>
          <a:xfrm>
            <a:off x="929641" y="3329720"/>
            <a:ext cx="7437120" cy="3155342"/>
          </a:xfrm>
        </p:spPr>
        <p:txBody>
          <a:bodyPr/>
          <a:lstStyle/>
          <a:p>
            <a:pPr>
              <a:lnSpc>
                <a:spcPct val="115000"/>
              </a:lnSpc>
              <a:spcAft>
                <a:spcPts val="987"/>
              </a:spcAft>
            </a:pPr>
            <a:r>
              <a:rPr lang="en-US" altLang="zh-TW" b="1" dirty="0">
                <a:ea typeface="PMingLiU"/>
                <a:cs typeface="Times New Roman"/>
              </a:rPr>
              <a:t>Corporate Finance</a:t>
            </a:r>
            <a:r>
              <a:rPr lang="en-US" altLang="zh-TW" dirty="0">
                <a:ea typeface="PMingLiU"/>
                <a:cs typeface="Times New Roman"/>
              </a:rPr>
              <a:t> generally performs 2 different functions: M&amp;A advisory and underwriting I.e. shepherding the process of raising capital for the company.</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Purple is the product specialists such as ECM, DCM and Derivatives.</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Blue is the support groups: Research, Credit, Risk Management and Corporate Finance Execution.</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Red circle represents the investment banking or corporate finance group. It includes bankers, corporate finance and M&amp;A, ECM and DCM (origination and syndication) and derivatives </a:t>
            </a:r>
            <a:r>
              <a:rPr lang="en-US" altLang="zh-TW" dirty="0" err="1">
                <a:ea typeface="PMingLiU"/>
                <a:cs typeface="Times New Roman"/>
              </a:rPr>
              <a:t>structurers</a:t>
            </a:r>
            <a:r>
              <a:rPr lang="en-US" altLang="zh-TW" dirty="0">
                <a:ea typeface="PMingLiU"/>
                <a:cs typeface="Times New Roman"/>
              </a:rPr>
              <a:t> who work on specific deals. M&amp;A has a specific sub-Wall with more restrictive rules than corporate finance, they operate strictly on a need-to-know basis. Credit and research have their own Chinese walls to prevent info being leaked prior to publication.</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For a particular client, a “Client Service Team” will typically be assembled, including the banker, CFE personnel and relevant product specialists</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Red circles and red lines represent Chinese Walls.</a:t>
            </a:r>
            <a:endParaRPr lang="zh-TW" altLang="zh-TW" dirty="0">
              <a:ea typeface="PMingLiU"/>
              <a:cs typeface="Times New Roman"/>
            </a:endParaRPr>
          </a:p>
          <a:p>
            <a:endParaRPr lang="en-US" altLang="zh-TW" dirty="0"/>
          </a:p>
        </p:txBody>
      </p:sp>
    </p:spTree>
    <p:extLst>
      <p:ext uri="{BB962C8B-B14F-4D97-AF65-F5344CB8AC3E}">
        <p14:creationId xmlns:p14="http://schemas.microsoft.com/office/powerpoint/2010/main" val="314933195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A52177-F1C9-424E-B3B7-DA0A258DA442}" type="slidenum">
              <a:rPr lang="zh-TW" altLang="en-US" smtClean="0"/>
              <a:pPr/>
              <a:t>423</a:t>
            </a:fld>
            <a:endParaRPr lang="en-US" altLang="zh-TW"/>
          </a:p>
        </p:txBody>
      </p:sp>
    </p:spTree>
    <p:extLst>
      <p:ext uri="{BB962C8B-B14F-4D97-AF65-F5344CB8AC3E}">
        <p14:creationId xmlns:p14="http://schemas.microsoft.com/office/powerpoint/2010/main" val="761233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3287F32-1DA3-4DD9-8647-3E073696E191}" type="slidenum">
              <a:rPr lang="en-US" altLang="zh-TW"/>
              <a:pPr/>
              <a:t>54</a:t>
            </a:fld>
            <a:endParaRPr lang="en-US" altLang="zh-TW"/>
          </a:p>
        </p:txBody>
      </p:sp>
      <p:sp>
        <p:nvSpPr>
          <p:cNvPr id="59395"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49" tIns="47775" rIns="95549" bIns="47775" anchor="b"/>
          <a:lstStyle/>
          <a:p>
            <a:pPr algn="r"/>
            <a:fld id="{277BA8E2-530C-48E8-BD16-7D62EB9F61A3}" type="slidenum">
              <a:rPr lang="zh-TW" altLang="en-US" sz="1300"/>
              <a:pPr algn="r"/>
              <a:t>54</a:t>
            </a:fld>
            <a:endParaRPr lang="en-US" altLang="zh-TW" sz="1300"/>
          </a:p>
        </p:txBody>
      </p:sp>
      <p:sp>
        <p:nvSpPr>
          <p:cNvPr id="59396" name="Rectangle 2"/>
          <p:cNvSpPr>
            <a:spLocks noGrp="1" noRot="1" noChangeAspect="1" noChangeArrowheads="1" noTextEdit="1"/>
          </p:cNvSpPr>
          <p:nvPr>
            <p:ph type="sldImg"/>
          </p:nvPr>
        </p:nvSpPr>
        <p:spPr>
          <a:xfrm>
            <a:off x="2733675" y="525463"/>
            <a:ext cx="3856038" cy="2894012"/>
          </a:xfrm>
          <a:ln/>
        </p:spPr>
      </p:sp>
      <p:sp>
        <p:nvSpPr>
          <p:cNvPr id="59397" name="Rectangle 3"/>
          <p:cNvSpPr>
            <a:spLocks noGrp="1" noChangeArrowheads="1"/>
          </p:cNvSpPr>
          <p:nvPr>
            <p:ph type="body" idx="1"/>
          </p:nvPr>
        </p:nvSpPr>
        <p:spPr>
          <a:xfrm>
            <a:off x="1239523" y="3329941"/>
            <a:ext cx="6817359" cy="3154681"/>
          </a:xfrm>
          <a:noFill/>
          <a:ln/>
        </p:spPr>
        <p:txBody>
          <a:bodyPr lIns="95549" tIns="47775" rIns="95549" bIns="47775"/>
          <a:lstStyle/>
          <a:p>
            <a:pPr eaLnBrk="1" hangingPunct="1"/>
            <a:endParaRPr lang="en-US" altLang="zh-TW" sz="1000" dirty="0"/>
          </a:p>
        </p:txBody>
      </p:sp>
    </p:spTree>
    <p:extLst>
      <p:ext uri="{BB962C8B-B14F-4D97-AF65-F5344CB8AC3E}">
        <p14:creationId xmlns:p14="http://schemas.microsoft.com/office/powerpoint/2010/main" val="159843695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4DDD6E-5B6B-49AE-B89C-C6DA6E20EA39}" type="slidenum">
              <a:rPr lang="zh-TW" altLang="en-US"/>
              <a:pPr/>
              <a:t>426</a:t>
            </a:fld>
            <a:endParaRPr lang="en-US" altLang="zh-TW"/>
          </a:p>
        </p:txBody>
      </p:sp>
      <p:sp>
        <p:nvSpPr>
          <p:cNvPr id="824322" name="Rectangle 2"/>
          <p:cNvSpPr>
            <a:spLocks noGrp="1" noRot="1" noChangeAspect="1" noChangeArrowheads="1" noTextEdit="1"/>
          </p:cNvSpPr>
          <p:nvPr>
            <p:ph type="sldImg"/>
          </p:nvPr>
        </p:nvSpPr>
        <p:spPr>
          <a:xfrm>
            <a:off x="2895600" y="525463"/>
            <a:ext cx="3505200" cy="2628900"/>
          </a:xfrm>
          <a:ln/>
        </p:spPr>
      </p:sp>
      <p:sp>
        <p:nvSpPr>
          <p:cNvPr id="824323" name="Rectangle 3"/>
          <p:cNvSpPr>
            <a:spLocks noGrp="1" noChangeArrowheads="1"/>
          </p:cNvSpPr>
          <p:nvPr>
            <p:ph type="body" idx="1"/>
          </p:nvPr>
        </p:nvSpPr>
        <p:spPr>
          <a:xfrm>
            <a:off x="929641" y="3329720"/>
            <a:ext cx="7437120" cy="3155342"/>
          </a:xfrm>
        </p:spPr>
        <p:txBody>
          <a:bodyPr/>
          <a:lstStyle/>
          <a:p>
            <a:pPr>
              <a:lnSpc>
                <a:spcPct val="115000"/>
              </a:lnSpc>
              <a:spcAft>
                <a:spcPts val="987"/>
              </a:spcAft>
            </a:pPr>
            <a:r>
              <a:rPr lang="en-US" altLang="zh-TW" dirty="0">
                <a:ea typeface="PMingLiU"/>
                <a:cs typeface="Times New Roman"/>
              </a:rPr>
              <a:t>Simplified version of interaction between banker and others.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Bankers will generally report to head of investment banking/corporate finance (in IB) or head of corporate banking (CB) which is generally a geographical role, and may have a dotted line to global head of IB or corporate banking.</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Reporting lines may be more complex if bank arranged in industry groups.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Typically some of the functions will be in different geographical locations, necessitating cross-time lines coordination (e.g. US banks).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There will typically be regional banking teams and industry banking teams.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In ML, the banker draws on resources form corporate finance execution which is a big component of corporate finance.</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The banker should prove to the customer that:</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He understands the customer’s business very well (big picture)</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He is very pro-active</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He is available at any time</a:t>
            </a:r>
            <a:endParaRPr lang="zh-TW" altLang="zh-TW" dirty="0">
              <a:ea typeface="PMingLiU"/>
              <a:cs typeface="Times New Roman"/>
            </a:endParaRPr>
          </a:p>
          <a:p>
            <a:endParaRPr lang="en-US" altLang="zh-TW" dirty="0"/>
          </a:p>
        </p:txBody>
      </p:sp>
    </p:spTree>
    <p:extLst>
      <p:ext uri="{BB962C8B-B14F-4D97-AF65-F5344CB8AC3E}">
        <p14:creationId xmlns:p14="http://schemas.microsoft.com/office/powerpoint/2010/main" val="267166491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B2C4F-2B9D-477F-A254-4D3FC9BF88D6}" type="slidenum">
              <a:rPr lang="zh-TW" altLang="en-US"/>
              <a:pPr/>
              <a:t>427</a:t>
            </a:fld>
            <a:endParaRPr lang="en-US" altLang="zh-TW"/>
          </a:p>
        </p:txBody>
      </p:sp>
      <p:sp>
        <p:nvSpPr>
          <p:cNvPr id="828418" name="Rectangle 2"/>
          <p:cNvSpPr>
            <a:spLocks noGrp="1" noRot="1" noChangeAspect="1" noChangeArrowheads="1" noTextEdit="1"/>
          </p:cNvSpPr>
          <p:nvPr>
            <p:ph type="sldImg"/>
          </p:nvPr>
        </p:nvSpPr>
        <p:spPr>
          <a:xfrm>
            <a:off x="2895600" y="525463"/>
            <a:ext cx="3505200" cy="2628900"/>
          </a:xfrm>
          <a:ln/>
        </p:spPr>
      </p:sp>
      <p:sp>
        <p:nvSpPr>
          <p:cNvPr id="828419" name="Rectangle 3"/>
          <p:cNvSpPr>
            <a:spLocks noGrp="1" noChangeArrowheads="1"/>
          </p:cNvSpPr>
          <p:nvPr>
            <p:ph type="body" idx="1"/>
          </p:nvPr>
        </p:nvSpPr>
        <p:spPr>
          <a:xfrm>
            <a:off x="929641" y="3329720"/>
            <a:ext cx="7437120" cy="3155342"/>
          </a:xfrm>
        </p:spPr>
        <p:txBody>
          <a:bodyPr/>
          <a:lstStyle/>
          <a:p>
            <a:r>
              <a:rPr lang="en-US" altLang="zh-TW" dirty="0"/>
              <a:t>All the lines in the diagram above are not applicable to all product specialists, for example M&amp;A specialists won’t deal with sales teams or traders.</a:t>
            </a:r>
            <a:endParaRPr lang="zh-TW" altLang="zh-TW" dirty="0"/>
          </a:p>
          <a:p>
            <a:r>
              <a:rPr lang="en-US" altLang="zh-TW" dirty="0"/>
              <a:t> </a:t>
            </a:r>
            <a:endParaRPr lang="zh-TW" altLang="zh-TW" dirty="0"/>
          </a:p>
          <a:p>
            <a:r>
              <a:rPr lang="en-US" altLang="zh-TW" dirty="0"/>
              <a:t>Product specialists typically have multi-reporting lines: locally to country head and globally to product head. It can be further complicated depending on organizational structure.</a:t>
            </a:r>
            <a:endParaRPr lang="zh-TW" altLang="zh-TW" dirty="0"/>
          </a:p>
          <a:p>
            <a:r>
              <a:rPr lang="en-US" altLang="zh-TW" dirty="0"/>
              <a:t> </a:t>
            </a:r>
            <a:endParaRPr lang="zh-TW" altLang="zh-TW" dirty="0"/>
          </a:p>
          <a:p>
            <a:r>
              <a:rPr lang="en-US" altLang="zh-TW" dirty="0"/>
              <a:t>Product specialists may also have portfolios of “single product” clients i.e. customers that only buy one type of product from the bank and therefore don’t need a relationship banker assigned to them.</a:t>
            </a:r>
            <a:endParaRPr lang="zh-TW" altLang="zh-TW" dirty="0"/>
          </a:p>
        </p:txBody>
      </p:sp>
    </p:spTree>
    <p:extLst>
      <p:ext uri="{BB962C8B-B14F-4D97-AF65-F5344CB8AC3E}">
        <p14:creationId xmlns:p14="http://schemas.microsoft.com/office/powerpoint/2010/main" val="316655442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D92FCA-E09D-4EBC-8466-4D9A45D9B55E}" type="slidenum">
              <a:rPr lang="zh-TW" altLang="en-US"/>
              <a:pPr/>
              <a:t>428</a:t>
            </a:fld>
            <a:endParaRPr lang="en-US" altLang="zh-TW"/>
          </a:p>
        </p:txBody>
      </p:sp>
      <p:sp>
        <p:nvSpPr>
          <p:cNvPr id="830466" name="Rectangle 2"/>
          <p:cNvSpPr>
            <a:spLocks noGrp="1" noRot="1" noChangeAspect="1" noChangeArrowheads="1" noTextEdit="1"/>
          </p:cNvSpPr>
          <p:nvPr>
            <p:ph type="sldImg"/>
          </p:nvPr>
        </p:nvSpPr>
        <p:spPr>
          <a:xfrm>
            <a:off x="2311400" y="525463"/>
            <a:ext cx="4673600" cy="2628900"/>
          </a:xfrm>
          <a:ln/>
        </p:spPr>
      </p:sp>
      <p:sp>
        <p:nvSpPr>
          <p:cNvPr id="830467" name="Rectangle 3"/>
          <p:cNvSpPr>
            <a:spLocks noGrp="1" noChangeArrowheads="1"/>
          </p:cNvSpPr>
          <p:nvPr>
            <p:ph type="body" idx="1"/>
          </p:nvPr>
        </p:nvSpPr>
        <p:spPr>
          <a:xfrm>
            <a:off x="929641" y="3329720"/>
            <a:ext cx="7437120" cy="3155342"/>
          </a:xfrm>
        </p:spPr>
        <p:txBody>
          <a:bodyPr/>
          <a:lstStyle/>
          <a:p>
            <a:r>
              <a:rPr lang="en-US" altLang="zh-TW" dirty="0"/>
              <a:t>Information sources needs will vary according to the product </a:t>
            </a:r>
            <a:r>
              <a:rPr lang="en-US" altLang="zh-TW" dirty="0" err="1"/>
              <a:t>specialisation</a:t>
            </a:r>
            <a:r>
              <a:rPr lang="en-US" altLang="zh-TW" dirty="0"/>
              <a:t>.</a:t>
            </a:r>
          </a:p>
          <a:p>
            <a:endParaRPr lang="en-US" altLang="zh-TW" dirty="0"/>
          </a:p>
          <a:p>
            <a:r>
              <a:rPr lang="en-US" altLang="zh-TW" dirty="0"/>
              <a:t>We focus on the needs of originators, but ECM and DCM include </a:t>
            </a:r>
            <a:r>
              <a:rPr lang="en-US" altLang="zh-TW" b="1" dirty="0"/>
              <a:t>originators</a:t>
            </a:r>
            <a:r>
              <a:rPr lang="en-US" altLang="zh-TW" dirty="0"/>
              <a:t> and </a:t>
            </a:r>
            <a:r>
              <a:rPr lang="en-US" altLang="zh-TW" b="1" dirty="0"/>
              <a:t>syndication</a:t>
            </a:r>
            <a:r>
              <a:rPr lang="en-US" altLang="zh-TW" dirty="0"/>
              <a:t>; in investment banks, the traders and sales teams are separate and are not considered product specialists as such. Traders and sales are “outside the wall” for Chinese wall purposes.</a:t>
            </a:r>
          </a:p>
        </p:txBody>
      </p:sp>
    </p:spTree>
    <p:extLst>
      <p:ext uri="{BB962C8B-B14F-4D97-AF65-F5344CB8AC3E}">
        <p14:creationId xmlns:p14="http://schemas.microsoft.com/office/powerpoint/2010/main" val="104137209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63E3F-4A10-4CEB-86FD-CDD501F5D802}" type="slidenum">
              <a:rPr lang="zh-TW" altLang="en-US"/>
              <a:pPr/>
              <a:t>432</a:t>
            </a:fld>
            <a:endParaRPr lang="en-US" altLang="zh-TW"/>
          </a:p>
        </p:txBody>
      </p:sp>
      <p:sp>
        <p:nvSpPr>
          <p:cNvPr id="836610" name="Rectangle 2"/>
          <p:cNvSpPr>
            <a:spLocks noGrp="1" noRot="1" noChangeAspect="1" noChangeArrowheads="1" noTextEdit="1"/>
          </p:cNvSpPr>
          <p:nvPr>
            <p:ph type="sldImg"/>
          </p:nvPr>
        </p:nvSpPr>
        <p:spPr>
          <a:xfrm>
            <a:off x="2895600" y="525463"/>
            <a:ext cx="3505200" cy="2628900"/>
          </a:xfrm>
          <a:ln/>
        </p:spPr>
      </p:sp>
      <p:sp>
        <p:nvSpPr>
          <p:cNvPr id="836611" name="Rectangle 3"/>
          <p:cNvSpPr>
            <a:spLocks noGrp="1" noChangeArrowheads="1"/>
          </p:cNvSpPr>
          <p:nvPr>
            <p:ph type="body" idx="1"/>
          </p:nvPr>
        </p:nvSpPr>
        <p:spPr>
          <a:xfrm>
            <a:off x="929641" y="3329720"/>
            <a:ext cx="7437120" cy="3155342"/>
          </a:xfrm>
        </p:spPr>
        <p:txBody>
          <a:bodyPr/>
          <a:lstStyle/>
          <a:p>
            <a:r>
              <a:rPr lang="en-US" altLang="zh-TW" b="1" dirty="0"/>
              <a:t>What do they do? Provide support to the bankers and product specialists in:</a:t>
            </a:r>
            <a:endParaRPr lang="zh-TW" altLang="zh-TW" dirty="0"/>
          </a:p>
          <a:p>
            <a:pPr lvl="0"/>
            <a:r>
              <a:rPr lang="en-US" altLang="zh-TW" dirty="0"/>
              <a:t>Preparing pitch books (includes gathering info from all parties, translation, presentation, printing, dispatching)</a:t>
            </a:r>
            <a:endParaRPr lang="zh-TW" altLang="zh-TW" dirty="0"/>
          </a:p>
          <a:p>
            <a:pPr lvl="0"/>
            <a:r>
              <a:rPr lang="en-US" altLang="zh-TW" dirty="0"/>
              <a:t>Crunching numbers (financial analysis, pro-forma forecasting, pro-forma valuation, C/F forecasting, sensitivity analysis, etc…)</a:t>
            </a:r>
            <a:endParaRPr lang="zh-TW" altLang="zh-TW" dirty="0"/>
          </a:p>
          <a:p>
            <a:pPr lvl="0"/>
            <a:r>
              <a:rPr lang="en-US" altLang="zh-TW" dirty="0"/>
              <a:t>Following up with product specialist on behalf of banker</a:t>
            </a:r>
            <a:endParaRPr lang="zh-TW" altLang="zh-TW" dirty="0"/>
          </a:p>
          <a:p>
            <a:pPr lvl="0"/>
            <a:r>
              <a:rPr lang="en-US" altLang="zh-TW" dirty="0"/>
              <a:t>Organization of </a:t>
            </a:r>
            <a:r>
              <a:rPr lang="en-US" altLang="zh-TW" dirty="0" err="1"/>
              <a:t>roadshows</a:t>
            </a:r>
            <a:r>
              <a:rPr lang="en-US" altLang="zh-TW" dirty="0"/>
              <a:t> (includes carrying suitcases!)</a:t>
            </a:r>
            <a:endParaRPr lang="zh-TW" altLang="zh-TW" dirty="0"/>
          </a:p>
          <a:p>
            <a:pPr lvl="0"/>
            <a:r>
              <a:rPr lang="en-US" altLang="zh-TW" dirty="0"/>
              <a:t>Taking notes in meetings and preparing call reports</a:t>
            </a:r>
            <a:endParaRPr lang="zh-TW" altLang="zh-TW" dirty="0"/>
          </a:p>
          <a:p>
            <a:pPr lvl="0"/>
            <a:r>
              <a:rPr lang="en-US" altLang="zh-TW" dirty="0"/>
              <a:t>Preparing weekly information reports for super-core or core clients (e.g., every week compiling a report to be sent by banker to client summarizing any news that may be of interest to client, for example, M&amp;A deal in same industry in other geographical area)</a:t>
            </a:r>
            <a:endParaRPr lang="zh-TW" altLang="zh-TW" dirty="0"/>
          </a:p>
          <a:p>
            <a:r>
              <a:rPr lang="en-US" altLang="zh-TW" dirty="0"/>
              <a:t> </a:t>
            </a:r>
            <a:endParaRPr lang="zh-TW" altLang="zh-TW" dirty="0"/>
          </a:p>
          <a:p>
            <a:r>
              <a:rPr lang="en-US" altLang="zh-TW" dirty="0"/>
              <a:t>The CFE head allocates resources according to urgency and client priority: e.g. if a banker needs something done for a super-core account, its top priority.</a:t>
            </a:r>
            <a:endParaRPr lang="zh-TW" altLang="zh-TW" dirty="0"/>
          </a:p>
          <a:p>
            <a:r>
              <a:rPr lang="en-US" altLang="zh-TW" dirty="0"/>
              <a:t> </a:t>
            </a:r>
            <a:endParaRPr lang="zh-TW" altLang="zh-TW" dirty="0"/>
          </a:p>
          <a:p>
            <a:r>
              <a:rPr lang="en-US" altLang="zh-TW" dirty="0"/>
              <a:t>Teams are geographically allocated and situated: e.g. Team A maybe South-East Asian clients and based in Singapore, team B HK and Taiwan based in HK, Team C Mainland China and based in Shanghai, Team D Korea and based in Korea…. </a:t>
            </a:r>
            <a:endParaRPr lang="zh-TW" altLang="zh-TW" dirty="0"/>
          </a:p>
          <a:p>
            <a:r>
              <a:rPr lang="en-US" altLang="zh-TW" dirty="0"/>
              <a:t> </a:t>
            </a:r>
            <a:endParaRPr lang="zh-TW" altLang="zh-TW" dirty="0"/>
          </a:p>
          <a:p>
            <a:r>
              <a:rPr lang="en-US" altLang="zh-TW" dirty="0"/>
              <a:t> </a:t>
            </a:r>
            <a:endParaRPr lang="zh-TW" altLang="zh-TW" dirty="0"/>
          </a:p>
          <a:p>
            <a:r>
              <a:rPr lang="en-US" altLang="zh-TW" b="1" dirty="0"/>
              <a:t>Typical organization is highly hierarchical, very structured:</a:t>
            </a:r>
            <a:endParaRPr lang="zh-TW" altLang="zh-TW" dirty="0"/>
          </a:p>
          <a:p>
            <a:r>
              <a:rPr lang="en-US" altLang="zh-TW" dirty="0"/>
              <a:t> </a:t>
            </a:r>
            <a:endParaRPr lang="zh-TW" altLang="zh-TW" dirty="0"/>
          </a:p>
          <a:p>
            <a:r>
              <a:rPr lang="en-US" altLang="zh-TW" dirty="0"/>
              <a:t>the “grunts” are the analysts, typically BA educated, fresh from university; they spend between 1 and 4 years as analysts before heading back to get an MBA. Essentially they do all the work, have no private life and are paid a pittance compared to higher ranks. They get a base salary, minimum benefits and a bonus which is a function of peer review assessment, hierarchy assessment, and department pool. Main motivation is survive and perform well enough to climb the ranks.</a:t>
            </a:r>
            <a:endParaRPr lang="zh-TW" altLang="zh-TW" dirty="0"/>
          </a:p>
          <a:p>
            <a:r>
              <a:rPr lang="en-US" altLang="zh-TW" dirty="0"/>
              <a:t> </a:t>
            </a:r>
            <a:endParaRPr lang="zh-TW" altLang="zh-TW" dirty="0"/>
          </a:p>
          <a:p>
            <a:r>
              <a:rPr lang="en-US" altLang="zh-TW" dirty="0"/>
              <a:t>Associates and above are typically MBAs; they will supervise a pool of analysts according to a strict hierarchical structure. For example, the executive summary in the </a:t>
            </a:r>
            <a:r>
              <a:rPr lang="en-US" altLang="zh-TW" dirty="0" err="1"/>
              <a:t>pitchbook</a:t>
            </a:r>
            <a:r>
              <a:rPr lang="en-US" altLang="zh-TW" dirty="0"/>
              <a:t> is drafted by the analysts, reviewed by each step of the hierarchy in expanding circles until ready to be sent to the banker and/or product specialist. It would be inconceivable for a banker to go to an analyst directly without going through the hierarchy.</a:t>
            </a:r>
            <a:endParaRPr lang="zh-TW" altLang="zh-TW" dirty="0"/>
          </a:p>
          <a:p>
            <a:r>
              <a:rPr lang="en-US" altLang="zh-TW" dirty="0"/>
              <a:t> </a:t>
            </a:r>
            <a:endParaRPr lang="zh-TW" altLang="zh-TW" dirty="0"/>
          </a:p>
          <a:p>
            <a:r>
              <a:rPr lang="en-US" altLang="zh-TW" dirty="0"/>
              <a:t>Associates and above have a base salary and benefits according to title and experience, and a bonus based on peer review assessment, hierarchy assessment, and department pool.</a:t>
            </a:r>
            <a:endParaRPr lang="zh-TW" altLang="zh-TW" dirty="0"/>
          </a:p>
          <a:p>
            <a:r>
              <a:rPr lang="en-US" altLang="zh-TW" dirty="0"/>
              <a:t> </a:t>
            </a:r>
            <a:endParaRPr lang="zh-TW" altLang="zh-TW" dirty="0"/>
          </a:p>
          <a:p>
            <a:r>
              <a:rPr lang="en-US" altLang="zh-TW" dirty="0"/>
              <a:t>Main motivation is to move up the ranks to the coveted position of relationship banker or product specialist (generally M&amp;A).</a:t>
            </a:r>
            <a:endParaRPr lang="zh-TW" altLang="zh-TW" dirty="0"/>
          </a:p>
          <a:p>
            <a:r>
              <a:rPr lang="en-US" altLang="zh-TW" dirty="0"/>
              <a:t> </a:t>
            </a:r>
            <a:endParaRPr lang="zh-TW" altLang="zh-TW" dirty="0"/>
          </a:p>
          <a:p>
            <a:r>
              <a:rPr lang="en-US" altLang="zh-TW" dirty="0"/>
              <a:t>The “grunts” get no recognition and no status; some of the higher ranked CFE executives might get recognition but rarely do they get status.</a:t>
            </a:r>
            <a:endParaRPr lang="zh-TW" altLang="zh-TW" dirty="0"/>
          </a:p>
        </p:txBody>
      </p:sp>
    </p:spTree>
    <p:extLst>
      <p:ext uri="{BB962C8B-B14F-4D97-AF65-F5344CB8AC3E}">
        <p14:creationId xmlns:p14="http://schemas.microsoft.com/office/powerpoint/2010/main" val="10187621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527050"/>
            <a:ext cx="3851275" cy="28892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385909963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527050"/>
            <a:ext cx="3851275" cy="28892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411865975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97282" name="Rectangle 2"/>
          <p:cNvSpPr>
            <a:spLocks noGrp="1" noRot="1" noChangeAspect="1" noChangeArrowheads="1" noTextEdit="1"/>
          </p:cNvSpPr>
          <p:nvPr>
            <p:ph type="sldImg"/>
          </p:nvPr>
        </p:nvSpPr>
        <p:spPr>
          <a:xfrm>
            <a:off x="2708275" y="527050"/>
            <a:ext cx="3851275" cy="2889250"/>
          </a:xfrm>
          <a:ln/>
        </p:spPr>
      </p:sp>
      <p:sp>
        <p:nvSpPr>
          <p:cNvPr id="97283"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1907073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103426" name="Rectangle 2"/>
          <p:cNvSpPr>
            <a:spLocks noGrp="1" noRot="1" noChangeAspect="1" noChangeArrowheads="1" noTextEdit="1"/>
          </p:cNvSpPr>
          <p:nvPr>
            <p:ph type="sldImg"/>
          </p:nvPr>
        </p:nvSpPr>
        <p:spPr>
          <a:xfrm>
            <a:off x="2066925" y="527050"/>
            <a:ext cx="5133975" cy="2889250"/>
          </a:xfrm>
          <a:ln/>
        </p:spPr>
      </p:sp>
      <p:sp>
        <p:nvSpPr>
          <p:cNvPr id="103427"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113409244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105474" name="Rectangle 2"/>
          <p:cNvSpPr>
            <a:spLocks noGrp="1" noRot="1" noChangeAspect="1" noChangeArrowheads="1" noTextEdit="1"/>
          </p:cNvSpPr>
          <p:nvPr>
            <p:ph type="sldImg"/>
          </p:nvPr>
        </p:nvSpPr>
        <p:spPr>
          <a:xfrm>
            <a:off x="2708275" y="527050"/>
            <a:ext cx="3851275" cy="2889250"/>
          </a:xfrm>
          <a:ln/>
        </p:spPr>
      </p:sp>
      <p:sp>
        <p:nvSpPr>
          <p:cNvPr id="105475"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53838247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84994" name="Rectangle 2"/>
          <p:cNvSpPr>
            <a:spLocks noGrp="1" noRot="1" noChangeAspect="1" noChangeArrowheads="1" noTextEdit="1"/>
          </p:cNvSpPr>
          <p:nvPr>
            <p:ph type="sldImg"/>
          </p:nvPr>
        </p:nvSpPr>
        <p:spPr>
          <a:xfrm>
            <a:off x="2708275" y="527050"/>
            <a:ext cx="3851275" cy="2889250"/>
          </a:xfrm>
          <a:ln/>
        </p:spPr>
      </p:sp>
      <p:sp>
        <p:nvSpPr>
          <p:cNvPr id="849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85551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4012"/>
          </a:xfrm>
        </p:spPr>
      </p:sp>
      <p:sp>
        <p:nvSpPr>
          <p:cNvPr id="3" name="Notes Placeholder 2"/>
          <p:cNvSpPr>
            <a:spLocks noGrp="1"/>
          </p:cNvSpPr>
          <p:nvPr>
            <p:ph type="body" idx="1"/>
          </p:nvPr>
        </p:nvSpPr>
        <p:spPr/>
        <p:txBody>
          <a:bodyPr>
            <a:normAutofit/>
          </a:bodyPr>
          <a:lstStyle/>
          <a:p>
            <a:r>
              <a:rPr lang="en-US" altLang="zh-TW" dirty="0"/>
              <a:t>Source: Twitter https://twitter.com/FactsGuide/status/593663669235482624</a:t>
            </a:r>
          </a:p>
          <a:p>
            <a:endParaRPr lang="zh-TW" altLang="en-US" dirty="0"/>
          </a:p>
        </p:txBody>
      </p:sp>
      <p:sp>
        <p:nvSpPr>
          <p:cNvPr id="4" name="Slide Number Placeholder 3"/>
          <p:cNvSpPr>
            <a:spLocks noGrp="1"/>
          </p:cNvSpPr>
          <p:nvPr>
            <p:ph type="sldNum" sz="quarter" idx="10"/>
          </p:nvPr>
        </p:nvSpPr>
        <p:spPr/>
        <p:txBody>
          <a:bodyPr/>
          <a:lstStyle/>
          <a:p>
            <a:fld id="{A33E5281-86F1-4145-A017-0D4BD39F54A6}" type="slidenum">
              <a:rPr lang="zh-TW" altLang="en-US" smtClean="0"/>
              <a:pPr/>
              <a:t>55</a:t>
            </a:fld>
            <a:endParaRPr lang="zh-TW" altLang="en-US"/>
          </a:p>
        </p:txBody>
      </p:sp>
    </p:spTree>
    <p:extLst>
      <p:ext uri="{BB962C8B-B14F-4D97-AF65-F5344CB8AC3E}">
        <p14:creationId xmlns:p14="http://schemas.microsoft.com/office/powerpoint/2010/main" val="37773980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87042" name="Rectangle 2"/>
          <p:cNvSpPr>
            <a:spLocks noGrp="1" noRot="1" noChangeAspect="1" noChangeArrowheads="1" noTextEdit="1"/>
          </p:cNvSpPr>
          <p:nvPr>
            <p:ph type="sldImg"/>
          </p:nvPr>
        </p:nvSpPr>
        <p:spPr>
          <a:xfrm>
            <a:off x="2708275" y="527050"/>
            <a:ext cx="3851275" cy="2889250"/>
          </a:xfrm>
          <a:ln/>
        </p:spPr>
      </p:sp>
      <p:sp>
        <p:nvSpPr>
          <p:cNvPr id="87043" name="Rectangle 3"/>
          <p:cNvSpPr>
            <a:spLocks noGrp="1" noChangeArrowheads="1"/>
          </p:cNvSpPr>
          <p:nvPr>
            <p:ph type="body" idx="1"/>
          </p:nvPr>
        </p:nvSpPr>
        <p:spPr/>
        <p:txBody>
          <a:bodyPr/>
          <a:lstStyle/>
          <a:p>
            <a:pPr marL="238117" indent="-238117"/>
            <a:endParaRPr lang="en-US" dirty="0"/>
          </a:p>
        </p:txBody>
      </p:sp>
    </p:spTree>
    <p:extLst>
      <p:ext uri="{BB962C8B-B14F-4D97-AF65-F5344CB8AC3E}">
        <p14:creationId xmlns:p14="http://schemas.microsoft.com/office/powerpoint/2010/main" val="262631031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3794" name="Rectangle 2"/>
          <p:cNvSpPr>
            <a:spLocks noGrp="1" noRot="1" noChangeAspect="1" noChangeArrowheads="1" noTextEdit="1"/>
          </p:cNvSpPr>
          <p:nvPr>
            <p:ph type="sldImg"/>
          </p:nvPr>
        </p:nvSpPr>
        <p:spPr>
          <a:xfrm>
            <a:off x="2708275" y="527050"/>
            <a:ext cx="3851275" cy="2889250"/>
          </a:xfrm>
          <a:ln/>
        </p:spPr>
      </p:sp>
      <p:sp>
        <p:nvSpPr>
          <p:cNvPr id="33795"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114422274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1746" name="Rectangle 2"/>
          <p:cNvSpPr>
            <a:spLocks noGrp="1" noRot="1" noChangeAspect="1" noChangeArrowheads="1" noTextEdit="1"/>
          </p:cNvSpPr>
          <p:nvPr>
            <p:ph type="sldImg"/>
          </p:nvPr>
        </p:nvSpPr>
        <p:spPr>
          <a:xfrm>
            <a:off x="2708275" y="527050"/>
            <a:ext cx="3851275" cy="2889250"/>
          </a:xfrm>
          <a:ln/>
        </p:spPr>
      </p:sp>
      <p:sp>
        <p:nvSpPr>
          <p:cNvPr id="31747"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41353739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FT 28 Dec 2020 https://www.ft.com/content/c7bbdc4e-2fc9-424b-ab0b-a3acd8f20557?segmentId=114a04fe-353d-37db-f705-204c9a0a157b </a:t>
            </a:r>
          </a:p>
        </p:txBody>
      </p:sp>
      <p:sp>
        <p:nvSpPr>
          <p:cNvPr id="4" name="Slide Number Placeholder 3"/>
          <p:cNvSpPr>
            <a:spLocks noGrp="1"/>
          </p:cNvSpPr>
          <p:nvPr>
            <p:ph type="sldNum" sz="quarter" idx="10"/>
          </p:nvPr>
        </p:nvSpPr>
        <p:spPr/>
        <p:txBody>
          <a:bodyPr/>
          <a:lstStyle/>
          <a:p>
            <a:fld id="{C31206B1-9EF4-48CE-85FB-C4153F17A3FB}" type="slidenum">
              <a:rPr lang="en-US" smtClean="0"/>
              <a:t>443</a:t>
            </a:fld>
            <a:endParaRPr lang="en-US"/>
          </a:p>
        </p:txBody>
      </p:sp>
    </p:spTree>
    <p:extLst>
      <p:ext uri="{BB962C8B-B14F-4D97-AF65-F5344CB8AC3E}">
        <p14:creationId xmlns:p14="http://schemas.microsoft.com/office/powerpoint/2010/main" val="428295055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McKinsey Nov</a:t>
            </a:r>
            <a:r>
              <a:rPr lang="en-US" baseline="0" dirty="0"/>
              <a:t> 2020 https://www.mckinsey.com/industries/financial-services/our-insights/tackling-the-performance-challenge-in-regional-capital-markets-businesses </a:t>
            </a:r>
            <a:endParaRPr lang="en-US" dirty="0"/>
          </a:p>
        </p:txBody>
      </p:sp>
      <p:sp>
        <p:nvSpPr>
          <p:cNvPr id="4" name="Slide Number Placeholder 3"/>
          <p:cNvSpPr>
            <a:spLocks noGrp="1"/>
          </p:cNvSpPr>
          <p:nvPr>
            <p:ph type="sldNum" sz="quarter" idx="10"/>
          </p:nvPr>
        </p:nvSpPr>
        <p:spPr/>
        <p:txBody>
          <a:bodyPr/>
          <a:lstStyle/>
          <a:p>
            <a:fld id="{37FF4BBC-8BBB-4968-8CB3-6C6C527D7612}" type="slidenum">
              <a:rPr lang="en-US" smtClean="0"/>
              <a:t>445</a:t>
            </a:fld>
            <a:endParaRPr lang="en-US"/>
          </a:p>
        </p:txBody>
      </p:sp>
    </p:spTree>
    <p:extLst>
      <p:ext uri="{BB962C8B-B14F-4D97-AF65-F5344CB8AC3E}">
        <p14:creationId xmlns:p14="http://schemas.microsoft.com/office/powerpoint/2010/main" val="249119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DFCD3696-E69A-4297-B75F-5094FB667F13}" type="slidenum">
              <a:rPr lang="en-US" altLang="zh-TW"/>
              <a:pPr/>
              <a:t>5</a:t>
            </a:fld>
            <a:endParaRPr lang="en-US" altLang="zh-TW"/>
          </a:p>
        </p:txBody>
      </p:sp>
      <p:sp>
        <p:nvSpPr>
          <p:cNvPr id="96259"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1B4A696E-2190-4007-8C8E-949D8FFD8B2F}" type="slidenum">
              <a:rPr lang="en-US" altLang="zh-CN" sz="1300"/>
              <a:pPr algn="r"/>
              <a:t>5</a:t>
            </a:fld>
            <a:endParaRPr lang="en-US" altLang="zh-CN" sz="1300" dirty="0"/>
          </a:p>
        </p:txBody>
      </p:sp>
      <p:sp>
        <p:nvSpPr>
          <p:cNvPr id="96260" name="Rectangle 2"/>
          <p:cNvSpPr>
            <a:spLocks noGrp="1" noRot="1" noChangeAspect="1" noChangeArrowheads="1" noTextEdit="1"/>
          </p:cNvSpPr>
          <p:nvPr>
            <p:ph type="sldImg"/>
          </p:nvPr>
        </p:nvSpPr>
        <p:spPr>
          <a:xfrm>
            <a:off x="2090738" y="525463"/>
            <a:ext cx="5141912" cy="2894012"/>
          </a:xfrm>
          <a:ln/>
        </p:spPr>
      </p:sp>
      <p:sp>
        <p:nvSpPr>
          <p:cNvPr id="96261" name="Rectangle 3"/>
          <p:cNvSpPr>
            <a:spLocks noGrp="1" noChangeArrowheads="1"/>
          </p:cNvSpPr>
          <p:nvPr>
            <p:ph type="body" idx="1"/>
          </p:nvPr>
        </p:nvSpPr>
        <p:spPr>
          <a:noFill/>
          <a:ln/>
        </p:spPr>
        <p:txBody>
          <a:bodyPr lIns="95557" tIns="47780" rIns="95557" bIns="47780"/>
          <a:lstStyle/>
          <a:p>
            <a:pPr marL="238917" indent="-238917" eaLnBrk="1" hangingPunct="1">
              <a:lnSpc>
                <a:spcPct val="80000"/>
              </a:lnSpc>
            </a:pPr>
            <a:endParaRPr lang="zh-CN" altLang="zh-CN" sz="800" dirty="0"/>
          </a:p>
        </p:txBody>
      </p:sp>
    </p:spTree>
    <p:extLst>
      <p:ext uri="{BB962C8B-B14F-4D97-AF65-F5344CB8AC3E}">
        <p14:creationId xmlns:p14="http://schemas.microsoft.com/office/powerpoint/2010/main" val="3013438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C25BA543-01AB-42BC-8D90-2FEA97D22EEA}" type="slidenum">
              <a:rPr lang="en-US" altLang="zh-TW"/>
              <a:pPr/>
              <a:t>57</a:t>
            </a:fld>
            <a:endParaRPr lang="en-US" altLang="zh-TW"/>
          </a:p>
        </p:txBody>
      </p:sp>
      <p:sp>
        <p:nvSpPr>
          <p:cNvPr id="115715"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2A7A339E-DD77-44CE-BBC4-E5702C4B93A0}" type="slidenum">
              <a:rPr lang="en-US" altLang="zh-CN" sz="1300"/>
              <a:pPr algn="r"/>
              <a:t>57</a:t>
            </a:fld>
            <a:endParaRPr lang="en-US" altLang="zh-CN" sz="1300" dirty="0"/>
          </a:p>
        </p:txBody>
      </p:sp>
      <p:sp>
        <p:nvSpPr>
          <p:cNvPr id="115716" name="Rectangle 2"/>
          <p:cNvSpPr>
            <a:spLocks noGrp="1" noRot="1" noChangeAspect="1" noChangeArrowheads="1" noTextEdit="1"/>
          </p:cNvSpPr>
          <p:nvPr>
            <p:ph type="sldImg"/>
          </p:nvPr>
        </p:nvSpPr>
        <p:spPr>
          <a:xfrm>
            <a:off x="2733675" y="525463"/>
            <a:ext cx="3856038" cy="2894012"/>
          </a:xfrm>
          <a:ln/>
        </p:spPr>
      </p:sp>
      <p:sp>
        <p:nvSpPr>
          <p:cNvPr id="115717" name="Rectangle 3"/>
          <p:cNvSpPr>
            <a:spLocks noGrp="1" noChangeArrowheads="1"/>
          </p:cNvSpPr>
          <p:nvPr>
            <p:ph type="body" idx="1"/>
          </p:nvPr>
        </p:nvSpPr>
        <p:spPr>
          <a:noFill/>
          <a:ln/>
        </p:spPr>
        <p:txBody>
          <a:bodyPr lIns="95557" tIns="47780" rIns="95557" bIns="47780"/>
          <a:lstStyle/>
          <a:p>
            <a:pPr eaLnBrk="1" hangingPunct="1"/>
            <a:r>
              <a:rPr lang="en-US" altLang="zh-CN"/>
              <a:t>Participants in the corporate finance</a:t>
            </a:r>
            <a:r>
              <a:rPr lang="en-US" altLang="zh-CN" b="1"/>
              <a:t> industry</a:t>
            </a:r>
            <a:r>
              <a:rPr lang="en-US" altLang="zh-CN"/>
              <a:t> include:</a:t>
            </a:r>
          </a:p>
          <a:p>
            <a:pPr eaLnBrk="1" hangingPunct="1"/>
            <a:r>
              <a:rPr lang="en-US" altLang="zh-CN" b="1"/>
              <a:t>Ultimate clients</a:t>
            </a:r>
            <a:r>
              <a:rPr lang="en-US" altLang="zh-CN"/>
              <a:t>: </a:t>
            </a:r>
            <a:r>
              <a:rPr lang="en-US" altLang="zh-CN" b="1"/>
              <a:t>(in green)</a:t>
            </a:r>
            <a:r>
              <a:rPr lang="en-US" altLang="zh-CN"/>
              <a:t> corporations, institutionals, public; they can be issuers, sellers, buyers…</a:t>
            </a:r>
          </a:p>
          <a:p>
            <a:pPr eaLnBrk="1" hangingPunct="1"/>
            <a:r>
              <a:rPr lang="en-US" altLang="zh-CN" b="1"/>
              <a:t>Regulators and exchanges (in blue)</a:t>
            </a:r>
          </a:p>
          <a:p>
            <a:pPr eaLnBrk="1" hangingPunct="1"/>
            <a:r>
              <a:rPr lang="en-US" altLang="zh-CN" b="1"/>
              <a:t>Financial Intermediaries (in pink)</a:t>
            </a:r>
            <a:r>
              <a:rPr lang="en-US" altLang="zh-CN"/>
              <a:t>: commercial and investments banks and brokers and other FSPs</a:t>
            </a:r>
          </a:p>
          <a:p>
            <a:pPr eaLnBrk="1" hangingPunct="1"/>
            <a:r>
              <a:rPr lang="en-US" altLang="zh-CN" b="1"/>
              <a:t>In yellow: various service providers including:</a:t>
            </a:r>
          </a:p>
          <a:p>
            <a:pPr eaLnBrk="1" hangingPunct="1"/>
            <a:r>
              <a:rPr lang="en-US" altLang="zh-CN" b="1"/>
              <a:t>Information providers </a:t>
            </a:r>
            <a:r>
              <a:rPr lang="en-US" altLang="zh-CN"/>
              <a:t>: Bloomberg, Reuters, Thomson and others</a:t>
            </a:r>
          </a:p>
          <a:p>
            <a:pPr eaLnBrk="1" hangingPunct="1"/>
            <a:r>
              <a:rPr lang="en-US" altLang="zh-CN" b="1"/>
              <a:t>Media and PR</a:t>
            </a:r>
            <a:r>
              <a:rPr lang="en-US" altLang="zh-CN"/>
              <a:t>: CNN, CNBC, PR firms, roadshow organizers</a:t>
            </a:r>
          </a:p>
          <a:p>
            <a:pPr eaLnBrk="1" hangingPunct="1"/>
            <a:r>
              <a:rPr lang="en-US" altLang="zh-CN" b="1"/>
              <a:t>Service Providers</a:t>
            </a:r>
            <a:r>
              <a:rPr lang="en-US" altLang="zh-CN"/>
              <a:t> : Lawyers, Accountants, Auditors, Printers</a:t>
            </a:r>
          </a:p>
          <a:p>
            <a:pPr eaLnBrk="1" hangingPunct="1"/>
            <a:r>
              <a:rPr lang="en-US" altLang="zh-CN"/>
              <a:t>The IP sell their services to pretty much all the other players (limited sales to Joe Public)</a:t>
            </a:r>
          </a:p>
          <a:p>
            <a:pPr eaLnBrk="1" hangingPunct="1"/>
            <a:r>
              <a:rPr lang="en-US" altLang="zh-CN"/>
              <a:t>We concentrate on the 2 main bodies of financial intermediaries who are the main sales target for information providers such as Thomson.</a:t>
            </a:r>
          </a:p>
          <a:p>
            <a:pPr eaLnBrk="1" hangingPunct="1"/>
            <a:endParaRPr lang="en-US" altLang="zh-CN"/>
          </a:p>
        </p:txBody>
      </p:sp>
    </p:spTree>
    <p:extLst>
      <p:ext uri="{BB962C8B-B14F-4D97-AF65-F5344CB8AC3E}">
        <p14:creationId xmlns:p14="http://schemas.microsoft.com/office/powerpoint/2010/main" val="2121485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073">
              <a:defRPr/>
            </a:pPr>
            <a:r>
              <a:rPr lang="en-US" dirty="0"/>
              <a:t>Source McKinsey April 2017</a:t>
            </a:r>
            <a:r>
              <a:rPr lang="en-US" baseline="0" dirty="0"/>
              <a:t> http://www.mckinsey.com/industries/financial-services/our-insights/deepening-capital-markets-in-emerging-economies?cid=other-eml-alt-mip-mck-oth-1704&amp;hlkid=98808b4c6c284aa7b75c982fa702146b&amp;hctky=2168735&amp;hdpid=9657dc63-3be4-4ca0-9adc-7de54fcfb8a6 </a:t>
            </a:r>
            <a:endParaRPr lang="en-US" dirty="0"/>
          </a:p>
          <a:p>
            <a:pPr eaLnBrk="1" hangingPunct="1"/>
            <a:r>
              <a:rPr lang="en-US" altLang="zh-CN" sz="2500" dirty="0">
                <a:ea typeface="SimSun" pitchFamily="2" charset="-122"/>
              </a:rPr>
              <a:t>Patient reputation building</a:t>
            </a:r>
          </a:p>
          <a:p>
            <a:pPr eaLnBrk="1" hangingPunct="1"/>
            <a:r>
              <a:rPr lang="en-US" altLang="zh-CN" sz="2500" dirty="0">
                <a:ea typeface="SimSun" pitchFamily="2" charset="-122"/>
              </a:rPr>
              <a:t>High performance standards</a:t>
            </a:r>
          </a:p>
          <a:p>
            <a:pPr eaLnBrk="1" hangingPunct="1"/>
            <a:r>
              <a:rPr lang="en-US" altLang="zh-CN" sz="2500" dirty="0">
                <a:ea typeface="SimSun" pitchFamily="2" charset="-122"/>
              </a:rPr>
              <a:t>Resilient </a:t>
            </a:r>
            <a:r>
              <a:rPr lang="en-US" altLang="zh-CN" sz="2500" dirty="0">
                <a:solidFill>
                  <a:schemeClr val="hlink"/>
                </a:solidFill>
                <a:ea typeface="SimSun" pitchFamily="2" charset="-122"/>
              </a:rPr>
              <a:t>infrastructure</a:t>
            </a:r>
          </a:p>
          <a:p>
            <a:pPr eaLnBrk="1" hangingPunct="1"/>
            <a:r>
              <a:rPr lang="en-US" altLang="zh-CN" sz="2500" dirty="0">
                <a:ea typeface="SimSun" pitchFamily="2" charset="-122"/>
              </a:rPr>
              <a:t>Robust </a:t>
            </a:r>
            <a:r>
              <a:rPr lang="en-US" altLang="zh-CN" sz="2500" dirty="0">
                <a:solidFill>
                  <a:schemeClr val="hlink"/>
                </a:solidFill>
                <a:ea typeface="SimSun" pitchFamily="2" charset="-122"/>
              </a:rPr>
              <a:t>regulatory</a:t>
            </a:r>
            <a:r>
              <a:rPr lang="en-US" altLang="zh-CN" sz="2500" dirty="0">
                <a:ea typeface="SimSun" pitchFamily="2" charset="-122"/>
              </a:rPr>
              <a:t> framework = understanding the regulatory imperative </a:t>
            </a:r>
          </a:p>
          <a:p>
            <a:pPr eaLnBrk="1" hangingPunct="1"/>
            <a:r>
              <a:rPr lang="en-US" altLang="zh-CN" sz="2500" dirty="0">
                <a:ea typeface="SimSun" pitchFamily="2" charset="-122"/>
              </a:rPr>
              <a:t>Leadership &amp; Vision =&gt; setting clear objectives</a:t>
            </a:r>
          </a:p>
          <a:p>
            <a:pPr eaLnBrk="1" hangingPunct="1"/>
            <a:r>
              <a:rPr lang="en-US" altLang="zh-CN" sz="2500" dirty="0">
                <a:ea typeface="SimSun" pitchFamily="2" charset="-122"/>
              </a:rPr>
              <a:t>Political commitment =&gt; actively developing the market:</a:t>
            </a:r>
          </a:p>
          <a:p>
            <a:pPr lvl="1" eaLnBrk="1" hangingPunct="1"/>
            <a:r>
              <a:rPr lang="en-US" altLang="zh-CN" sz="2200" dirty="0">
                <a:ea typeface="SimSun" pitchFamily="2" charset="-122"/>
              </a:rPr>
              <a:t>Stimulate development of new asset classes </a:t>
            </a:r>
          </a:p>
          <a:p>
            <a:pPr lvl="1" eaLnBrk="1" hangingPunct="1"/>
            <a:r>
              <a:rPr lang="en-US" altLang="zh-CN" sz="2200" dirty="0">
                <a:ea typeface="SimSun" pitchFamily="2" charset="-122"/>
              </a:rPr>
              <a:t>Encourage pension fund reform</a:t>
            </a:r>
          </a:p>
          <a:p>
            <a:pPr lvl="1" eaLnBrk="1" hangingPunct="1"/>
            <a:r>
              <a:rPr lang="en-US" altLang="zh-CN" sz="2200" dirty="0">
                <a:ea typeface="SimSun" pitchFamily="2" charset="-122"/>
              </a:rPr>
              <a:t>Promote privatization</a:t>
            </a:r>
          </a:p>
          <a:p>
            <a:r>
              <a:rPr lang="en-US" dirty="0"/>
              <a:t>Obstacles</a:t>
            </a:r>
          </a:p>
          <a:p>
            <a:pPr eaLnBrk="1" hangingPunct="1">
              <a:lnSpc>
                <a:spcPct val="170000"/>
              </a:lnSpc>
            </a:pPr>
            <a:r>
              <a:rPr lang="en-US" altLang="zh-CN" sz="1200" dirty="0">
                <a:ea typeface="SimSun" pitchFamily="2" charset="-122"/>
              </a:rPr>
              <a:t>Volatile and inconsistent economic policy</a:t>
            </a:r>
          </a:p>
          <a:p>
            <a:pPr eaLnBrk="1" hangingPunct="1">
              <a:lnSpc>
                <a:spcPct val="170000"/>
              </a:lnSpc>
            </a:pPr>
            <a:r>
              <a:rPr lang="en-US" altLang="zh-CN" sz="1200" dirty="0">
                <a:ea typeface="SimSun" pitchFamily="2" charset="-122"/>
              </a:rPr>
              <a:t>Underdeveloped commercial law</a:t>
            </a:r>
          </a:p>
          <a:p>
            <a:pPr eaLnBrk="1" hangingPunct="1">
              <a:lnSpc>
                <a:spcPct val="170000"/>
              </a:lnSpc>
            </a:pPr>
            <a:r>
              <a:rPr lang="en-US" altLang="zh-CN" sz="1200" dirty="0">
                <a:ea typeface="SimSun" pitchFamily="2" charset="-122"/>
              </a:rPr>
              <a:t>Slow pace/absence of privatization</a:t>
            </a:r>
          </a:p>
          <a:p>
            <a:pPr eaLnBrk="1" hangingPunct="1">
              <a:lnSpc>
                <a:spcPct val="170000"/>
              </a:lnSpc>
            </a:pPr>
            <a:r>
              <a:rPr lang="en-US" altLang="zh-CN" sz="1200" dirty="0">
                <a:ea typeface="SimSun" pitchFamily="2" charset="-122"/>
              </a:rPr>
              <a:t>Lack of talent</a:t>
            </a:r>
          </a:p>
          <a:p>
            <a:pPr eaLnBrk="1" hangingPunct="1">
              <a:lnSpc>
                <a:spcPct val="170000"/>
              </a:lnSpc>
            </a:pPr>
            <a:r>
              <a:rPr lang="en-US" altLang="zh-CN" sz="1200" dirty="0">
                <a:ea typeface="SimSun" pitchFamily="2" charset="-122"/>
              </a:rPr>
              <a:t>Poor regulation</a:t>
            </a:r>
          </a:p>
          <a:p>
            <a:pPr eaLnBrk="1" hangingPunct="1">
              <a:lnSpc>
                <a:spcPct val="170000"/>
              </a:lnSpc>
            </a:pPr>
            <a:r>
              <a:rPr lang="en-US" altLang="zh-CN" sz="1200" dirty="0">
                <a:ea typeface="SimSun" pitchFamily="2" charset="-122"/>
              </a:rPr>
              <a:t>Inadequate pension systems</a:t>
            </a:r>
          </a:p>
          <a:p>
            <a:pPr eaLnBrk="1" hangingPunct="1">
              <a:lnSpc>
                <a:spcPct val="170000"/>
              </a:lnSpc>
            </a:pPr>
            <a:r>
              <a:rPr lang="en-US" altLang="zh-CN" sz="1200" dirty="0">
                <a:ea typeface="SimSun" pitchFamily="2" charset="-122"/>
              </a:rPr>
              <a:t>Inadequate market makers</a:t>
            </a:r>
          </a:p>
          <a:p>
            <a:pPr eaLnBrk="1" hangingPunct="1">
              <a:lnSpc>
                <a:spcPct val="170000"/>
              </a:lnSpc>
            </a:pPr>
            <a:r>
              <a:rPr lang="en-US" altLang="zh-CN" sz="1200" dirty="0">
                <a:ea typeface="SimSun" pitchFamily="2" charset="-122"/>
              </a:rPr>
              <a:t>Inadequate infrastructure</a:t>
            </a:r>
          </a:p>
          <a:p>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58</a:t>
            </a:fld>
            <a:endParaRPr lang="en-US" altLang="zh-TW"/>
          </a:p>
        </p:txBody>
      </p:sp>
    </p:spTree>
    <p:extLst>
      <p:ext uri="{BB962C8B-B14F-4D97-AF65-F5344CB8AC3E}">
        <p14:creationId xmlns:p14="http://schemas.microsoft.com/office/powerpoint/2010/main" val="382885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17F971FD-1954-49AF-9F93-3DD8060E274B}" type="slidenum">
              <a:rPr lang="en-US" altLang="zh-TW"/>
              <a:pPr/>
              <a:t>59</a:t>
            </a:fld>
            <a:endParaRPr lang="en-US" altLang="zh-TW"/>
          </a:p>
        </p:txBody>
      </p:sp>
      <p:sp>
        <p:nvSpPr>
          <p:cNvPr id="114691"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4F1C306F-A8D6-44BD-8048-0760AFD737AA}" type="slidenum">
              <a:rPr lang="en-US" altLang="zh-CN" sz="1300"/>
              <a:pPr algn="r"/>
              <a:t>59</a:t>
            </a:fld>
            <a:endParaRPr lang="en-US" altLang="zh-CN" sz="1300" dirty="0"/>
          </a:p>
        </p:txBody>
      </p:sp>
      <p:sp>
        <p:nvSpPr>
          <p:cNvPr id="114692" name="Rectangle 2"/>
          <p:cNvSpPr>
            <a:spLocks noGrp="1" noRot="1" noChangeAspect="1" noChangeArrowheads="1" noTextEdit="1"/>
          </p:cNvSpPr>
          <p:nvPr>
            <p:ph type="sldImg"/>
          </p:nvPr>
        </p:nvSpPr>
        <p:spPr>
          <a:xfrm>
            <a:off x="2090738" y="525463"/>
            <a:ext cx="5141912" cy="2894012"/>
          </a:xfrm>
          <a:ln/>
        </p:spPr>
      </p:sp>
      <p:sp>
        <p:nvSpPr>
          <p:cNvPr id="114693" name="Rectangle 3"/>
          <p:cNvSpPr>
            <a:spLocks noGrp="1" noChangeArrowheads="1"/>
          </p:cNvSpPr>
          <p:nvPr>
            <p:ph type="body" idx="1"/>
          </p:nvPr>
        </p:nvSpPr>
        <p:spPr>
          <a:xfrm>
            <a:off x="1239523" y="3329941"/>
            <a:ext cx="6817359" cy="3154681"/>
          </a:xfrm>
          <a:noFill/>
          <a:ln/>
        </p:spPr>
        <p:txBody>
          <a:bodyPr lIns="95557" tIns="47780" rIns="95557" bIns="47780"/>
          <a:lstStyle/>
          <a:p>
            <a:pPr marL="238917" indent="-238917" eaLnBrk="1" hangingPunct="1">
              <a:buFontTx/>
              <a:buAutoNum type="arabicPeriod"/>
            </a:pPr>
            <a:r>
              <a:rPr lang="en-US" altLang="zh-CN" sz="1000" b="1" dirty="0"/>
              <a:t>Channeling funds</a:t>
            </a:r>
            <a:r>
              <a:rPr lang="en-US" altLang="zh-CN" sz="1000" dirty="0"/>
              <a:t>: financial markets permit the transfer of funds (purchasing power) from one agent to another for either investment or consumption purposes; Allow transfers of funds from person or business without investment opportunities to one who has them; Channel funds from </a:t>
            </a:r>
            <a:r>
              <a:rPr lang="en-US" altLang="zh-CN" sz="1000" b="1" i="1" dirty="0"/>
              <a:t>savers</a:t>
            </a:r>
            <a:r>
              <a:rPr lang="en-US" altLang="zh-CN" sz="1000" dirty="0"/>
              <a:t> (economic units with financial surplus and/or who don</a:t>
            </a:r>
            <a:r>
              <a:rPr lang="en-US" altLang="zh-CN" sz="1000" dirty="0">
                <a:latin typeface="Times New Roman" pitchFamily="18" charset="0"/>
              </a:rPr>
              <a:t>’</a:t>
            </a:r>
            <a:r>
              <a:rPr lang="en-US" altLang="zh-CN" sz="1000" dirty="0"/>
              <a:t>t have a productive use for the funds) to </a:t>
            </a:r>
            <a:r>
              <a:rPr lang="en-US" altLang="zh-CN" sz="1000" b="1" i="1" dirty="0"/>
              <a:t>investors</a:t>
            </a:r>
            <a:r>
              <a:rPr lang="en-US" altLang="zh-CN" sz="1000" dirty="0"/>
              <a:t> (economic units with financial deficit and/or who do have a productive use for the funds), thereby promoting economic efficiency; Do </a:t>
            </a:r>
            <a:r>
              <a:rPr lang="en-US" altLang="zh-CN" sz="1000" b="1" dirty="0"/>
              <a:t>not</a:t>
            </a:r>
            <a:r>
              <a:rPr lang="en-US" altLang="zh-CN" sz="1000" dirty="0"/>
              <a:t> serve </a:t>
            </a:r>
            <a:r>
              <a:rPr lang="en-US" altLang="zh-CN" sz="1000" b="1" dirty="0"/>
              <a:t>only </a:t>
            </a:r>
            <a:r>
              <a:rPr lang="en-US" altLang="zh-CN" sz="1000" dirty="0"/>
              <a:t>for raising funds (</a:t>
            </a:r>
            <a:r>
              <a:rPr lang="en-US" altLang="zh-CN" sz="1000" dirty="0" err="1"/>
              <a:t>cf</a:t>
            </a:r>
            <a:r>
              <a:rPr lang="en-US" altLang="zh-CN" sz="1000" dirty="0"/>
              <a:t> FX and derivatives markets)</a:t>
            </a:r>
          </a:p>
          <a:p>
            <a:pPr marL="238917" indent="-238917" eaLnBrk="1" hangingPunct="1">
              <a:buFontTx/>
              <a:buAutoNum type="arabicPeriod"/>
            </a:pPr>
            <a:r>
              <a:rPr lang="en-US" altLang="zh-CN" sz="1000" b="1" dirty="0"/>
              <a:t>Efficiency</a:t>
            </a:r>
            <a:r>
              <a:rPr lang="en-US" altLang="zh-CN" sz="1000" dirty="0"/>
              <a:t>: financial markets reduce transaction costs and information costs. Provide an </a:t>
            </a:r>
            <a:r>
              <a:rPr lang="en-US" altLang="zh-CN" sz="1000" b="1" dirty="0"/>
              <a:t>efficient allocation of resources</a:t>
            </a:r>
            <a:r>
              <a:rPr lang="en-US" altLang="zh-CN" sz="1000" dirty="0"/>
              <a:t> from savers to productive investors; Improve economic efficiency</a:t>
            </a:r>
          </a:p>
          <a:p>
            <a:pPr marL="238917" indent="-238917" eaLnBrk="1" hangingPunct="1">
              <a:buFontTx/>
              <a:buAutoNum type="arabicPeriod"/>
            </a:pPr>
            <a:r>
              <a:rPr lang="en-US" altLang="zh-CN" sz="1000" b="1" dirty="0"/>
              <a:t>Price determination</a:t>
            </a:r>
            <a:r>
              <a:rPr lang="en-US" altLang="zh-CN" sz="1000" dirty="0"/>
              <a:t>: financial markets provide vehicles by which prices are set both for newly issued financial assets and for the existing stock of financial assets; Offer </a:t>
            </a:r>
            <a:r>
              <a:rPr lang="en-US" altLang="zh-CN" sz="1000" b="1" dirty="0"/>
              <a:t>current and future price determination</a:t>
            </a:r>
            <a:r>
              <a:rPr lang="en-US" altLang="zh-CN" sz="1000" dirty="0"/>
              <a:t> through bid/offer mechanism</a:t>
            </a:r>
          </a:p>
          <a:p>
            <a:pPr marL="238917" indent="-238917" eaLnBrk="1" hangingPunct="1">
              <a:buFontTx/>
              <a:buAutoNum type="arabicPeriod"/>
            </a:pPr>
            <a:r>
              <a:rPr lang="en-US" altLang="zh-CN" sz="1000" dirty="0"/>
              <a:t>Risk sharing: financial markets allow a transfer of risk from those who undertake investments to those who provide the funds for those investments. </a:t>
            </a:r>
            <a:r>
              <a:rPr lang="en-US" altLang="zh-CN" sz="1000" b="1" dirty="0"/>
              <a:t>Dilute risk</a:t>
            </a:r>
            <a:r>
              <a:rPr lang="en-US" altLang="zh-CN" sz="1000" dirty="0"/>
              <a:t> by spreading it across a large pool of economic agents</a:t>
            </a:r>
          </a:p>
          <a:p>
            <a:pPr marL="238917" indent="-238917" eaLnBrk="1" hangingPunct="1">
              <a:buFontTx/>
              <a:buAutoNum type="arabicPeriod"/>
            </a:pPr>
            <a:r>
              <a:rPr lang="en-US" altLang="zh-CN" sz="1000" dirty="0"/>
              <a:t>Liquidity: financial markets provide the holders of financial assets with a chance to resell or liquidate these assets</a:t>
            </a:r>
          </a:p>
          <a:p>
            <a:pPr marL="238917" indent="-238917" eaLnBrk="1" hangingPunct="1">
              <a:buFontTx/>
              <a:buAutoNum type="arabicPeriod"/>
            </a:pPr>
            <a:r>
              <a:rPr lang="en-US" altLang="zh-CN" sz="1000" b="1" dirty="0"/>
              <a:t>Reduce </a:t>
            </a:r>
            <a:r>
              <a:rPr lang="en-US" altLang="zh-CN" sz="1000" dirty="0"/>
              <a:t>both probability and cost of systemic </a:t>
            </a:r>
            <a:r>
              <a:rPr lang="en-US" altLang="zh-CN" sz="1000" b="1" dirty="0"/>
              <a:t>instability </a:t>
            </a:r>
            <a:r>
              <a:rPr lang="en-US" altLang="zh-CN" sz="1000" dirty="0"/>
              <a:t>and financial crises</a:t>
            </a:r>
          </a:p>
          <a:p>
            <a:pPr marL="238917" indent="-238917" eaLnBrk="1" hangingPunct="1">
              <a:buFontTx/>
              <a:buAutoNum type="arabicPeriod"/>
            </a:pPr>
            <a:r>
              <a:rPr lang="en-US" altLang="zh-CN" sz="1000" b="1" dirty="0"/>
              <a:t>Information aggregation and coordination</a:t>
            </a:r>
            <a:r>
              <a:rPr lang="en-US" altLang="zh-CN" sz="1000" dirty="0"/>
              <a:t>: financial markets act as collectors and aggregators of information about financial assets values and the flow of funds from lenders to borrowers; </a:t>
            </a:r>
          </a:p>
          <a:p>
            <a:pPr marL="238917" indent="-238917" eaLnBrk="1" hangingPunct="1">
              <a:buFontTx/>
              <a:buAutoNum type="arabicPeriod"/>
            </a:pPr>
            <a:r>
              <a:rPr lang="en-US" altLang="zh-CN" sz="1000" dirty="0"/>
              <a:t>Market structure: </a:t>
            </a:r>
          </a:p>
          <a:p>
            <a:pPr marL="716750" lvl="1" indent="-238917" eaLnBrk="1" hangingPunct="1">
              <a:buFontTx/>
              <a:buAutoNum type="arabicPeriod"/>
            </a:pPr>
            <a:r>
              <a:rPr lang="en-US" altLang="zh-CN" sz="1000" dirty="0"/>
              <a:t>Require active participation of a number of professionals (it takes </a:t>
            </a:r>
            <a:r>
              <a:rPr lang="en-US" altLang="zh-CN" sz="1000" b="1" dirty="0"/>
              <a:t>at least three participants</a:t>
            </a:r>
            <a:r>
              <a:rPr lang="en-US" altLang="zh-CN" sz="1000" dirty="0"/>
              <a:t> to create a market) who are </a:t>
            </a:r>
            <a:r>
              <a:rPr lang="en-US" altLang="zh-CN" sz="1000" b="1" dirty="0"/>
              <a:t>free to make decisions</a:t>
            </a:r>
            <a:r>
              <a:rPr lang="en-US" altLang="zh-CN" sz="1000" dirty="0"/>
              <a:t> (apart from resources/rules constraints); the exchange carried out through the market is </a:t>
            </a:r>
            <a:r>
              <a:rPr lang="en-US" altLang="zh-CN" sz="1000" b="1" dirty="0"/>
              <a:t>voluntary</a:t>
            </a:r>
            <a:r>
              <a:rPr lang="en-US" altLang="zh-CN" sz="1000" dirty="0"/>
              <a:t> and </a:t>
            </a:r>
            <a:r>
              <a:rPr lang="en-US" altLang="zh-CN" sz="1000" b="1" dirty="0"/>
              <a:t>competition</a:t>
            </a:r>
            <a:r>
              <a:rPr lang="en-US" altLang="zh-CN" sz="1000" dirty="0"/>
              <a:t> is usually present and adds to the autonomy</a:t>
            </a:r>
          </a:p>
          <a:p>
            <a:pPr marL="716750" lvl="1" indent="-238917" eaLnBrk="1" hangingPunct="1">
              <a:buFontTx/>
              <a:buAutoNum type="arabicPeriod"/>
            </a:pPr>
            <a:r>
              <a:rPr lang="en-US" altLang="zh-CN" sz="1000" dirty="0"/>
              <a:t>Generally share a </a:t>
            </a:r>
            <a:r>
              <a:rPr lang="en-US" altLang="zh-CN" sz="1000" b="1" dirty="0"/>
              <a:t>common information system</a:t>
            </a:r>
          </a:p>
          <a:p>
            <a:pPr marL="716750" lvl="1" indent="-238917" eaLnBrk="1" hangingPunct="1">
              <a:buFontTx/>
              <a:buAutoNum type="arabicPeriod"/>
            </a:pPr>
            <a:r>
              <a:rPr lang="en-US" altLang="zh-CN" sz="1000" dirty="0"/>
              <a:t>Can work with </a:t>
            </a:r>
            <a:r>
              <a:rPr lang="en-US" altLang="zh-CN" sz="1000" b="1" dirty="0"/>
              <a:t>no one in charge</a:t>
            </a:r>
          </a:p>
          <a:p>
            <a:pPr marL="716750" lvl="1" indent="-238917" eaLnBrk="1" hangingPunct="1">
              <a:buFontTx/>
              <a:buAutoNum type="arabicPeriod"/>
            </a:pPr>
            <a:r>
              <a:rPr lang="en-US" altLang="zh-CN" sz="1000" dirty="0"/>
              <a:t>Are a </a:t>
            </a:r>
            <a:r>
              <a:rPr lang="en-US" altLang="zh-CN" sz="1000" b="1" dirty="0"/>
              <a:t>social construction</a:t>
            </a:r>
            <a:r>
              <a:rPr lang="en-US" altLang="zh-CN" sz="1000" dirty="0"/>
              <a:t> which must be well built in order to work smoothly : the market design must be good, i.e. the mechanisms that organize buying and selling; the channels for the flows of information; the laws and regulations that define property rights and sustain contracting; and the markets culture, its self-regulating norms, codes and conventions regarding behavior. (</a:t>
            </a:r>
            <a:r>
              <a:rPr lang="en-US" altLang="zh-CN" sz="1000" i="1" dirty="0"/>
              <a:t>source: John McMillan</a:t>
            </a:r>
            <a:r>
              <a:rPr lang="en-US" altLang="zh-CN" sz="1000" dirty="0"/>
              <a:t>)</a:t>
            </a:r>
          </a:p>
          <a:p>
            <a:pPr marL="238917" indent="-238917" eaLnBrk="1" hangingPunct="1">
              <a:lnSpc>
                <a:spcPct val="80000"/>
              </a:lnSpc>
            </a:pPr>
            <a:r>
              <a:rPr lang="en-US" altLang="zh-CN" sz="1000" b="1" u="sng" dirty="0"/>
              <a:t>Function of financial markets as supplier of financial services to the public:</a:t>
            </a:r>
            <a:r>
              <a:rPr lang="en-US" altLang="zh-CN" sz="1000" dirty="0"/>
              <a:t> the financial system can also be viewed as collection of financial service firms that produce, distribute and sell financial services to the public, including:</a:t>
            </a:r>
          </a:p>
          <a:p>
            <a:pPr marL="238917" indent="-238917" eaLnBrk="1" hangingPunct="1">
              <a:lnSpc>
                <a:spcPct val="80000"/>
              </a:lnSpc>
              <a:buFontTx/>
              <a:buAutoNum type="arabicParenR"/>
            </a:pPr>
            <a:r>
              <a:rPr lang="en-US" altLang="zh-CN" sz="1000" i="1" dirty="0"/>
              <a:t>Payments</a:t>
            </a:r>
            <a:r>
              <a:rPr lang="en-US" altLang="zh-CN" sz="1000" dirty="0"/>
              <a:t> services (payment accounts, checks, fund transfer &amp; wire, cash/debit/payment/credit cards)</a:t>
            </a:r>
          </a:p>
          <a:p>
            <a:pPr marL="238917" indent="-238917" eaLnBrk="1" hangingPunct="1">
              <a:lnSpc>
                <a:spcPct val="80000"/>
              </a:lnSpc>
              <a:buFontTx/>
              <a:buAutoNum type="arabicParenR"/>
            </a:pPr>
            <a:r>
              <a:rPr lang="en-US" altLang="zh-CN" sz="1000" i="1" dirty="0"/>
              <a:t>Thrift </a:t>
            </a:r>
            <a:r>
              <a:rPr lang="en-US" altLang="zh-CN" sz="1000" dirty="0"/>
              <a:t>services (financial instruments with adequate safety and yield to encourage people to save)</a:t>
            </a:r>
          </a:p>
          <a:p>
            <a:pPr marL="238917" indent="-238917" eaLnBrk="1" hangingPunct="1">
              <a:lnSpc>
                <a:spcPct val="80000"/>
              </a:lnSpc>
              <a:buFontTx/>
              <a:buAutoNum type="arabicParenR"/>
            </a:pPr>
            <a:r>
              <a:rPr lang="en-US" altLang="zh-CN" sz="1000" i="1" dirty="0"/>
              <a:t>Insurance</a:t>
            </a:r>
            <a:r>
              <a:rPr lang="en-US" altLang="zh-CN" sz="1000" dirty="0"/>
              <a:t> services (providing protection from loss of income or property)</a:t>
            </a:r>
          </a:p>
          <a:p>
            <a:pPr marL="238917" indent="-238917" eaLnBrk="1" hangingPunct="1">
              <a:lnSpc>
                <a:spcPct val="80000"/>
              </a:lnSpc>
              <a:buFontTx/>
              <a:buAutoNum type="arabicParenR"/>
            </a:pPr>
            <a:r>
              <a:rPr lang="en-US" altLang="zh-CN" sz="1000" i="1" dirty="0"/>
              <a:t>Credit</a:t>
            </a:r>
            <a:r>
              <a:rPr lang="en-US" altLang="zh-CN" sz="1000" dirty="0"/>
              <a:t> services</a:t>
            </a:r>
          </a:p>
          <a:p>
            <a:pPr marL="238917" indent="-238917" eaLnBrk="1" hangingPunct="1">
              <a:lnSpc>
                <a:spcPct val="80000"/>
              </a:lnSpc>
              <a:buFontTx/>
              <a:buAutoNum type="arabicParenR"/>
            </a:pPr>
            <a:r>
              <a:rPr lang="en-US" altLang="zh-CN" sz="1000" i="1" dirty="0"/>
              <a:t>Hedging</a:t>
            </a:r>
            <a:r>
              <a:rPr lang="en-US" altLang="zh-CN" sz="1000" dirty="0"/>
              <a:t> services (providing protection against loss arising from market movements)</a:t>
            </a:r>
          </a:p>
          <a:p>
            <a:pPr marL="238917" indent="-238917" eaLnBrk="1" hangingPunct="1">
              <a:lnSpc>
                <a:spcPct val="80000"/>
              </a:lnSpc>
              <a:buFontTx/>
              <a:buAutoNum type="arabicParenR"/>
            </a:pPr>
            <a:r>
              <a:rPr lang="en-US" altLang="zh-CN" sz="1000" i="1" dirty="0"/>
              <a:t>Agency</a:t>
            </a:r>
            <a:r>
              <a:rPr lang="en-US" altLang="zh-CN" sz="1000" dirty="0"/>
              <a:t> services (acting as agent for customer in managing funds or other property)</a:t>
            </a:r>
          </a:p>
          <a:p>
            <a:pPr marL="238917" indent="-238917" eaLnBrk="1" hangingPunct="1">
              <a:lnSpc>
                <a:spcPct val="80000"/>
              </a:lnSpc>
            </a:pPr>
            <a:endParaRPr lang="en-US" altLang="zh-CN" sz="1000" dirty="0"/>
          </a:p>
          <a:p>
            <a:pPr marL="238917" indent="-238917" eaLnBrk="1" hangingPunct="1">
              <a:buFontTx/>
              <a:buAutoNum type="arabicPeriod"/>
            </a:pPr>
            <a:endParaRPr lang="en-US" altLang="zh-CN" sz="1000" dirty="0"/>
          </a:p>
        </p:txBody>
      </p:sp>
    </p:spTree>
    <p:extLst>
      <p:ext uri="{BB962C8B-B14F-4D97-AF65-F5344CB8AC3E}">
        <p14:creationId xmlns:p14="http://schemas.microsoft.com/office/powerpoint/2010/main" val="2519779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60</a:t>
            </a:fld>
            <a:endParaRPr lang="en-US" altLang="zh-TW"/>
          </a:p>
        </p:txBody>
      </p:sp>
    </p:spTree>
    <p:extLst>
      <p:ext uri="{BB962C8B-B14F-4D97-AF65-F5344CB8AC3E}">
        <p14:creationId xmlns:p14="http://schemas.microsoft.com/office/powerpoint/2010/main" val="350760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335F41ED-3B3F-4BD0-A4DA-8411FE1A14F0}" type="slidenum">
              <a:rPr lang="en-US" altLang="zh-TW"/>
              <a:pPr/>
              <a:t>61</a:t>
            </a:fld>
            <a:endParaRPr lang="en-US" altLang="zh-TW"/>
          </a:p>
        </p:txBody>
      </p:sp>
      <p:sp>
        <p:nvSpPr>
          <p:cNvPr id="118787"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5C3FE05B-5F72-4246-9543-53FC05AED9FF}" type="slidenum">
              <a:rPr lang="en-US" altLang="zh-CN" sz="1300"/>
              <a:pPr algn="r"/>
              <a:t>61</a:t>
            </a:fld>
            <a:endParaRPr lang="en-US" altLang="zh-CN" sz="1300" dirty="0"/>
          </a:p>
        </p:txBody>
      </p:sp>
      <p:sp>
        <p:nvSpPr>
          <p:cNvPr id="118788" name="Rectangle 2"/>
          <p:cNvSpPr>
            <a:spLocks noGrp="1" noRot="1" noChangeAspect="1" noChangeArrowheads="1" noTextEdit="1"/>
          </p:cNvSpPr>
          <p:nvPr>
            <p:ph type="sldImg"/>
          </p:nvPr>
        </p:nvSpPr>
        <p:spPr>
          <a:xfrm>
            <a:off x="2733675" y="525463"/>
            <a:ext cx="3856038" cy="2894012"/>
          </a:xfrm>
          <a:ln/>
        </p:spPr>
      </p:sp>
      <p:sp>
        <p:nvSpPr>
          <p:cNvPr id="118789" name="Rectangle 3"/>
          <p:cNvSpPr>
            <a:spLocks noGrp="1" noChangeArrowheads="1"/>
          </p:cNvSpPr>
          <p:nvPr>
            <p:ph type="body" idx="1"/>
          </p:nvPr>
        </p:nvSpPr>
        <p:spPr>
          <a:noFill/>
          <a:ln/>
        </p:spPr>
        <p:txBody>
          <a:bodyPr lIns="95557" tIns="47780" rIns="95557" bIns="47780"/>
          <a:lstStyle/>
          <a:p>
            <a:pPr eaLnBrk="1" hangingPunct="1">
              <a:lnSpc>
                <a:spcPct val="90000"/>
              </a:lnSpc>
            </a:pPr>
            <a:r>
              <a:rPr lang="en-US" altLang="zh-CN"/>
              <a:t>Asia compared to Europe or the US is a heterogeneous market; some countries are developed, OECD countries with sophisticated financial systems; others are developing countries with rather primitive financial markets and archaic infrastructure. Payments systems are at times extremely basic (e.g. India) and at times highly sophisticated (Hong Kong). Information can be extremely difficult to obtain. (expand with map next slide)</a:t>
            </a:r>
          </a:p>
          <a:p>
            <a:pPr eaLnBrk="1" hangingPunct="1">
              <a:lnSpc>
                <a:spcPct val="90000"/>
              </a:lnSpc>
            </a:pPr>
            <a:r>
              <a:rPr lang="en-US" altLang="zh-CN"/>
              <a:t>The corporations run the gamut from highly sophisticated investment grade MNCs to local, family owned companies.</a:t>
            </a:r>
          </a:p>
          <a:p>
            <a:pPr eaLnBrk="1" hangingPunct="1">
              <a:lnSpc>
                <a:spcPct val="90000"/>
              </a:lnSpc>
            </a:pPr>
            <a:r>
              <a:rPr lang="en-US" altLang="zh-CN"/>
              <a:t>Generally speaking </a:t>
            </a:r>
            <a:r>
              <a:rPr lang="en-US" altLang="zh-CN" b="1"/>
              <a:t>disclosure standards</a:t>
            </a:r>
            <a:r>
              <a:rPr lang="en-US" altLang="zh-CN"/>
              <a:t> are very low, although improvements have been noted after the Asian crisis.</a:t>
            </a:r>
          </a:p>
          <a:p>
            <a:pPr eaLnBrk="1" hangingPunct="1">
              <a:lnSpc>
                <a:spcPct val="90000"/>
              </a:lnSpc>
            </a:pPr>
            <a:r>
              <a:rPr lang="en-US" altLang="zh-CN"/>
              <a:t>Quality of information varies dramatically depending on the countries and the corporations.</a:t>
            </a:r>
          </a:p>
          <a:p>
            <a:pPr eaLnBrk="1" hangingPunct="1">
              <a:lnSpc>
                <a:spcPct val="90000"/>
              </a:lnSpc>
            </a:pPr>
            <a:r>
              <a:rPr lang="en-US" altLang="zh-CN"/>
              <a:t>What does this mean for banks? =&gt; </a:t>
            </a:r>
          </a:p>
          <a:p>
            <a:pPr eaLnBrk="1" hangingPunct="1">
              <a:lnSpc>
                <a:spcPct val="90000"/>
              </a:lnSpc>
              <a:buFontTx/>
              <a:buChar char="-"/>
            </a:pPr>
            <a:r>
              <a:rPr lang="en-US" altLang="zh-CN"/>
              <a:t>Local teams and regional headquarters =&gt; conference calls with HQ in US or Europe at midnight</a:t>
            </a:r>
          </a:p>
          <a:p>
            <a:pPr eaLnBrk="1" hangingPunct="1">
              <a:lnSpc>
                <a:spcPct val="90000"/>
              </a:lnSpc>
              <a:buFontTx/>
              <a:buChar char="-"/>
            </a:pPr>
            <a:r>
              <a:rPr lang="en-US" altLang="zh-CN"/>
              <a:t>Wide range of products</a:t>
            </a:r>
          </a:p>
          <a:p>
            <a:pPr eaLnBrk="1" hangingPunct="1">
              <a:lnSpc>
                <a:spcPct val="90000"/>
              </a:lnSpc>
              <a:buFontTx/>
              <a:buChar char="-"/>
            </a:pPr>
            <a:r>
              <a:rPr lang="en-US" altLang="zh-CN"/>
              <a:t>Strategic choice of target markets and target clients (eg super-core and core accounts)</a:t>
            </a:r>
          </a:p>
          <a:p>
            <a:pPr eaLnBrk="1" hangingPunct="1">
              <a:lnSpc>
                <a:spcPct val="90000"/>
              </a:lnSpc>
              <a:buFontTx/>
              <a:buChar char="-"/>
            </a:pPr>
            <a:r>
              <a:rPr lang="en-US" altLang="zh-CN"/>
              <a:t>Potential P&amp;L versus expanded cost base.</a:t>
            </a:r>
          </a:p>
          <a:p>
            <a:pPr eaLnBrk="1" hangingPunct="1">
              <a:lnSpc>
                <a:spcPct val="90000"/>
              </a:lnSpc>
              <a:buFontTx/>
              <a:buChar char="-"/>
            </a:pPr>
            <a:r>
              <a:rPr lang="en-US" altLang="zh-CN"/>
              <a:t>Volatility</a:t>
            </a:r>
          </a:p>
          <a:p>
            <a:pPr eaLnBrk="1" hangingPunct="1">
              <a:lnSpc>
                <a:spcPct val="90000"/>
              </a:lnSpc>
              <a:buFontTx/>
              <a:buChar char="-"/>
            </a:pPr>
            <a:r>
              <a:rPr lang="en-US" altLang="zh-CN"/>
              <a:t>Political risk</a:t>
            </a:r>
          </a:p>
          <a:p>
            <a:pPr eaLnBrk="1" hangingPunct="1">
              <a:lnSpc>
                <a:spcPct val="90000"/>
              </a:lnSpc>
              <a:buFontTx/>
              <a:buChar char="-"/>
            </a:pPr>
            <a:endParaRPr lang="en-US" altLang="zh-CN"/>
          </a:p>
        </p:txBody>
      </p:sp>
    </p:spTree>
    <p:extLst>
      <p:ext uri="{BB962C8B-B14F-4D97-AF65-F5344CB8AC3E}">
        <p14:creationId xmlns:p14="http://schemas.microsoft.com/office/powerpoint/2010/main" val="2406101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McKinsey April 2017</a:t>
            </a:r>
            <a:r>
              <a:rPr lang="en-US" baseline="0" dirty="0"/>
              <a:t> http://www.mckinsey.com/industries/financial-services/our-insights/deepening-capital-markets-in-emerging-economies?cid=other-eml-alt-mip-mck-oth-1704&amp;hlkid=98808b4c6c284aa7b75c982fa702146b&amp;hctky=2168735&amp;hdpid=9657dc63-3be4-4ca0-9adc-7de54fcfb8a6 </a:t>
            </a:r>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62</a:t>
            </a:fld>
            <a:endParaRPr lang="en-US" altLang="zh-TW"/>
          </a:p>
        </p:txBody>
      </p:sp>
    </p:spTree>
    <p:extLst>
      <p:ext uri="{BB962C8B-B14F-4D97-AF65-F5344CB8AC3E}">
        <p14:creationId xmlns:p14="http://schemas.microsoft.com/office/powerpoint/2010/main" val="1609733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073">
              <a:defRPr/>
            </a:pPr>
            <a:r>
              <a:rPr lang="en-US" dirty="0"/>
              <a:t>Source McKinsey April 2017</a:t>
            </a:r>
            <a:r>
              <a:rPr lang="en-US" baseline="0" dirty="0"/>
              <a:t> http://www.mckinsey.com/industries/financial-services/our-insights/deepening-capital-markets-in-emerging-economies?cid=other-eml-alt-mip-mck-oth-1704&amp;hlkid=98808b4c6c284aa7b75c982fa702146b&amp;hctky=2168735&amp;hdpid=9657dc63-3be4-4ca0-9adc-7de54fcfb8a6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63</a:t>
            </a:fld>
            <a:endParaRPr lang="en-US" altLang="zh-TW"/>
          </a:p>
        </p:txBody>
      </p:sp>
    </p:spTree>
    <p:extLst>
      <p:ext uri="{BB962C8B-B14F-4D97-AF65-F5344CB8AC3E}">
        <p14:creationId xmlns:p14="http://schemas.microsoft.com/office/powerpoint/2010/main" val="858857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17AFA6CA-6490-437E-8358-19280AE2FF33}" type="slidenum">
              <a:rPr lang="en-US" altLang="zh-TW"/>
              <a:pPr/>
              <a:t>66</a:t>
            </a:fld>
            <a:endParaRPr lang="en-US" altLang="zh-TW"/>
          </a:p>
        </p:txBody>
      </p:sp>
      <p:sp>
        <p:nvSpPr>
          <p:cNvPr id="119811"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84D3838F-5BF7-4430-BEFA-E218AC446839}" type="slidenum">
              <a:rPr lang="en-US" altLang="zh-CN" sz="1300"/>
              <a:pPr algn="r"/>
              <a:t>66</a:t>
            </a:fld>
            <a:endParaRPr lang="en-US" altLang="zh-CN" sz="1300" dirty="0"/>
          </a:p>
        </p:txBody>
      </p:sp>
      <p:sp>
        <p:nvSpPr>
          <p:cNvPr id="119812" name="Rectangle 2"/>
          <p:cNvSpPr>
            <a:spLocks noGrp="1" noRot="1" noChangeAspect="1" noChangeArrowheads="1" noTextEdit="1"/>
          </p:cNvSpPr>
          <p:nvPr>
            <p:ph type="sldImg"/>
          </p:nvPr>
        </p:nvSpPr>
        <p:spPr>
          <a:xfrm>
            <a:off x="2733675" y="525463"/>
            <a:ext cx="3856038" cy="2894012"/>
          </a:xfrm>
          <a:ln/>
        </p:spPr>
      </p:sp>
      <p:sp>
        <p:nvSpPr>
          <p:cNvPr id="119813" name="Rectangle 3"/>
          <p:cNvSpPr>
            <a:spLocks noGrp="1" noChangeArrowheads="1"/>
          </p:cNvSpPr>
          <p:nvPr>
            <p:ph type="body" idx="1"/>
          </p:nvPr>
        </p:nvSpPr>
        <p:spPr>
          <a:noFill/>
          <a:ln/>
        </p:spPr>
        <p:txBody>
          <a:bodyPr lIns="95557" tIns="47780" rIns="95557" bIns="47780"/>
          <a:lstStyle/>
          <a:p>
            <a:pPr marL="238917" indent="-238917" eaLnBrk="1" hangingPunct="1"/>
            <a:r>
              <a:rPr lang="en-US" altLang="zh-CN" b="1" u="sng" dirty="0" err="1"/>
              <a:t>Institutionals</a:t>
            </a:r>
            <a:r>
              <a:rPr lang="en-US" altLang="zh-CN" dirty="0"/>
              <a:t> include:</a:t>
            </a:r>
          </a:p>
          <a:p>
            <a:pPr marL="238917" indent="-238917" eaLnBrk="1" hangingPunct="1">
              <a:buFontTx/>
              <a:buChar char="-"/>
            </a:pPr>
            <a:r>
              <a:rPr lang="en-US" altLang="zh-CN" dirty="0"/>
              <a:t>Insurance companies (life and non-life) =&gt; life insurance </a:t>
            </a:r>
            <a:r>
              <a:rPr lang="en-US" altLang="zh-CN" dirty="0" err="1"/>
              <a:t>cos</a:t>
            </a:r>
            <a:r>
              <a:rPr lang="en-US" altLang="zh-CN" dirty="0"/>
              <a:t> have relatively assured C/F so can commit to take down up to several years forward and </a:t>
            </a:r>
          </a:p>
          <a:p>
            <a:pPr marL="238917" indent="-238917" eaLnBrk="1" hangingPunct="1">
              <a:buFontTx/>
              <a:buChar char="-"/>
            </a:pPr>
            <a:r>
              <a:rPr lang="en-US" altLang="zh-CN" dirty="0"/>
              <a:t>Pension funds (private and public)</a:t>
            </a:r>
          </a:p>
          <a:p>
            <a:pPr marL="238917" indent="-238917" eaLnBrk="1" hangingPunct="1">
              <a:buFontTx/>
              <a:buChar char="-"/>
            </a:pPr>
            <a:r>
              <a:rPr lang="en-US" altLang="zh-CN" dirty="0"/>
              <a:t>Mutual funds</a:t>
            </a:r>
          </a:p>
          <a:p>
            <a:pPr marL="238917" indent="-238917" eaLnBrk="1" hangingPunct="1">
              <a:buFontTx/>
              <a:buChar char="-"/>
            </a:pPr>
            <a:r>
              <a:rPr lang="en-US" altLang="zh-CN" b="1" u="sng" dirty="0"/>
              <a:t>Professional money managers</a:t>
            </a:r>
            <a:r>
              <a:rPr lang="en-US" altLang="zh-CN" dirty="0"/>
              <a:t> invest on behalf of customers, owners or beneficiaries of financial institutions and private firms (hedge funds)</a:t>
            </a:r>
          </a:p>
          <a:p>
            <a:pPr marL="238917" indent="-238917" eaLnBrk="1" hangingPunct="1"/>
            <a:r>
              <a:rPr lang="en-US" altLang="zh-CN" dirty="0"/>
              <a:t>A Hedge Fund is a private investment partnership that takes leveraged positions in various segments of the capital markets.</a:t>
            </a:r>
          </a:p>
          <a:p>
            <a:pPr marL="238917" indent="-238917" eaLnBrk="1" hangingPunct="1"/>
            <a:r>
              <a:rPr lang="en-US" altLang="zh-CN" b="1" u="sng" dirty="0"/>
              <a:t>Governments</a:t>
            </a:r>
            <a:r>
              <a:rPr lang="en-US" altLang="zh-CN" dirty="0"/>
              <a:t> include state and local governments</a:t>
            </a:r>
          </a:p>
          <a:p>
            <a:pPr marL="238917" indent="-238917" eaLnBrk="1" hangingPunct="1"/>
            <a:r>
              <a:rPr lang="en-US" altLang="zh-CN" b="1" u="sng" dirty="0"/>
              <a:t>Agencies</a:t>
            </a:r>
            <a:r>
              <a:rPr lang="en-US" altLang="zh-CN" dirty="0"/>
              <a:t> is a term that describes agencies of the US government in the broad sense. It includes both agencies of the US that carry the full faith and credit of the US government and others.</a:t>
            </a:r>
          </a:p>
          <a:p>
            <a:pPr marL="238917" indent="-238917" eaLnBrk="1" hangingPunct="1"/>
            <a:r>
              <a:rPr lang="en-US" altLang="zh-CN" b="1" dirty="0"/>
              <a:t>HNWI </a:t>
            </a:r>
            <a:r>
              <a:rPr lang="en-US" altLang="zh-CN" dirty="0"/>
              <a:t>= High Net Worth Individuals (important investor segment in the Eurobond markets)</a:t>
            </a:r>
          </a:p>
          <a:p>
            <a:pPr marL="238917" indent="-238917" eaLnBrk="1" hangingPunct="1"/>
            <a:r>
              <a:rPr lang="en-US" altLang="zh-CN" dirty="0"/>
              <a:t>Investors tend to be classified according to their investment strategies. For example, some investors are passive, tending to run indexed portfolios in which the investors portfolio is indexed to a broad index market e.g. Lehman’s fixed Income Index. Other investors follow active portfolio policies.</a:t>
            </a:r>
          </a:p>
          <a:p>
            <a:pPr marL="238917" indent="-238917" eaLnBrk="1" hangingPunct="1"/>
            <a:r>
              <a:rPr lang="en-US" altLang="zh-CN" b="1" dirty="0"/>
              <a:t>Supra</a:t>
            </a:r>
            <a:r>
              <a:rPr lang="en-US" altLang="zh-CN" dirty="0"/>
              <a:t> = </a:t>
            </a:r>
            <a:r>
              <a:rPr lang="en-US" altLang="zh-CN" dirty="0" err="1"/>
              <a:t>supranationals</a:t>
            </a:r>
            <a:r>
              <a:rPr lang="en-US" altLang="zh-CN" dirty="0"/>
              <a:t>. A supranational is an institution formed by 2 or more central governments through international treaties. Example: World Bank, ADB</a:t>
            </a:r>
          </a:p>
          <a:p>
            <a:pPr marL="238917" indent="-238917" eaLnBrk="1" hangingPunct="1"/>
            <a:r>
              <a:rPr lang="en-US" altLang="zh-CN" dirty="0"/>
              <a:t>Captive finance companies of large corporations are active players in the markets as issuers and/or investors.</a:t>
            </a:r>
          </a:p>
          <a:p>
            <a:pPr marL="238917" indent="-238917" eaLnBrk="1" hangingPunct="1"/>
            <a:endParaRPr lang="en-US" altLang="zh-CN" dirty="0"/>
          </a:p>
        </p:txBody>
      </p:sp>
    </p:spTree>
    <p:extLst>
      <p:ext uri="{BB962C8B-B14F-4D97-AF65-F5344CB8AC3E}">
        <p14:creationId xmlns:p14="http://schemas.microsoft.com/office/powerpoint/2010/main" val="3781376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FF8EBA3A-FCA7-4168-BCC2-00CD711C2DFC}" type="slidenum">
              <a:rPr lang="en-US" altLang="zh-TW"/>
              <a:pPr/>
              <a:t>67</a:t>
            </a:fld>
            <a:endParaRPr lang="en-US" altLang="zh-TW"/>
          </a:p>
        </p:txBody>
      </p:sp>
      <p:sp>
        <p:nvSpPr>
          <p:cNvPr id="120835"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4438C110-FF12-4525-A5C8-F7F0B910A24C}" type="slidenum">
              <a:rPr lang="en-US" altLang="zh-CN" sz="1300"/>
              <a:pPr algn="r"/>
              <a:t>67</a:t>
            </a:fld>
            <a:endParaRPr lang="en-US" altLang="zh-CN" sz="1300" dirty="0"/>
          </a:p>
        </p:txBody>
      </p:sp>
      <p:sp>
        <p:nvSpPr>
          <p:cNvPr id="120836" name="Rectangle 2"/>
          <p:cNvSpPr>
            <a:spLocks noGrp="1" noRot="1" noChangeAspect="1" noChangeArrowheads="1" noTextEdit="1"/>
          </p:cNvSpPr>
          <p:nvPr>
            <p:ph type="sldImg"/>
          </p:nvPr>
        </p:nvSpPr>
        <p:spPr>
          <a:xfrm>
            <a:off x="2733675" y="525463"/>
            <a:ext cx="3856038" cy="2894012"/>
          </a:xfrm>
          <a:ln/>
        </p:spPr>
      </p:sp>
      <p:sp>
        <p:nvSpPr>
          <p:cNvPr id="120837" name="Rectangle 3"/>
          <p:cNvSpPr>
            <a:spLocks noGrp="1" noChangeArrowheads="1"/>
          </p:cNvSpPr>
          <p:nvPr>
            <p:ph type="body" idx="1"/>
          </p:nvPr>
        </p:nvSpPr>
        <p:spPr>
          <a:noFill/>
          <a:ln/>
        </p:spPr>
        <p:txBody>
          <a:bodyPr lIns="95557" tIns="47780" rIns="95557" bIns="47780"/>
          <a:lstStyle/>
          <a:p>
            <a:pPr eaLnBrk="1" hangingPunct="1">
              <a:lnSpc>
                <a:spcPct val="80000"/>
              </a:lnSpc>
            </a:pPr>
            <a:r>
              <a:rPr lang="en-US" altLang="zh-CN" sz="1000" b="1" u="sng" dirty="0"/>
              <a:t>Investment Bankers:</a:t>
            </a:r>
          </a:p>
          <a:p>
            <a:pPr eaLnBrk="1" hangingPunct="1">
              <a:lnSpc>
                <a:spcPct val="80000"/>
              </a:lnSpc>
              <a:buFontTx/>
              <a:buChar char="-"/>
            </a:pPr>
            <a:r>
              <a:rPr lang="en-US" altLang="zh-CN" sz="1000" dirty="0"/>
              <a:t>Offer advice</a:t>
            </a:r>
          </a:p>
          <a:p>
            <a:pPr eaLnBrk="1" hangingPunct="1">
              <a:lnSpc>
                <a:spcPct val="80000"/>
              </a:lnSpc>
              <a:buFontTx/>
              <a:buChar char="-"/>
            </a:pPr>
            <a:r>
              <a:rPr lang="en-US" altLang="zh-CN" sz="1000" dirty="0"/>
              <a:t>Help prepare documentation</a:t>
            </a:r>
          </a:p>
          <a:p>
            <a:pPr eaLnBrk="1" hangingPunct="1">
              <a:lnSpc>
                <a:spcPct val="80000"/>
              </a:lnSpc>
              <a:buFontTx/>
              <a:buChar char="-"/>
            </a:pPr>
            <a:r>
              <a:rPr lang="en-US" altLang="zh-CN" sz="1000" dirty="0"/>
              <a:t>Agree pricing</a:t>
            </a:r>
          </a:p>
          <a:p>
            <a:pPr eaLnBrk="1" hangingPunct="1">
              <a:lnSpc>
                <a:spcPct val="80000"/>
              </a:lnSpc>
              <a:buFontTx/>
              <a:buChar char="-"/>
            </a:pPr>
            <a:r>
              <a:rPr lang="en-US" altLang="zh-CN" sz="1000" dirty="0"/>
              <a:t>Underwrite securities</a:t>
            </a:r>
          </a:p>
          <a:p>
            <a:pPr eaLnBrk="1" hangingPunct="1">
              <a:lnSpc>
                <a:spcPct val="80000"/>
              </a:lnSpc>
            </a:pPr>
            <a:r>
              <a:rPr lang="en-US" altLang="zh-CN" sz="1000" b="1" u="sng" dirty="0"/>
              <a:t>Underwriters:</a:t>
            </a:r>
          </a:p>
          <a:p>
            <a:pPr eaLnBrk="1" hangingPunct="1">
              <a:lnSpc>
                <a:spcPct val="80000"/>
              </a:lnSpc>
              <a:buFontTx/>
              <a:buChar char="-"/>
            </a:pPr>
            <a:r>
              <a:rPr lang="en-US" altLang="zh-CN" sz="1000" dirty="0"/>
              <a:t>purchase bonds and resell them at an agreed mark-up</a:t>
            </a:r>
          </a:p>
          <a:p>
            <a:pPr eaLnBrk="1" hangingPunct="1">
              <a:lnSpc>
                <a:spcPct val="80000"/>
              </a:lnSpc>
              <a:buFontTx/>
              <a:buChar char="-"/>
            </a:pPr>
            <a:r>
              <a:rPr lang="en-US" altLang="zh-CN" sz="1000" dirty="0"/>
              <a:t>Provide a form of insurance by guaranteeing the price</a:t>
            </a:r>
          </a:p>
          <a:p>
            <a:pPr eaLnBrk="1" hangingPunct="1">
              <a:lnSpc>
                <a:spcPct val="80000"/>
              </a:lnSpc>
              <a:buFontTx/>
              <a:buChar char="-"/>
            </a:pPr>
            <a:r>
              <a:rPr lang="en-US" altLang="zh-CN" sz="1000" dirty="0"/>
              <a:t>Are middlemen who typically buy securities from the issuer and resell to the market</a:t>
            </a:r>
          </a:p>
          <a:p>
            <a:pPr eaLnBrk="1" hangingPunct="1">
              <a:lnSpc>
                <a:spcPct val="80000"/>
              </a:lnSpc>
              <a:buFontTx/>
              <a:buChar char="-"/>
            </a:pPr>
            <a:r>
              <a:rPr lang="en-US" altLang="zh-CN" sz="1000" dirty="0"/>
              <a:t>Sometimes actually don’t underwrite but just market the securities</a:t>
            </a:r>
          </a:p>
          <a:p>
            <a:pPr eaLnBrk="1" hangingPunct="1">
              <a:lnSpc>
                <a:spcPct val="80000"/>
              </a:lnSpc>
            </a:pPr>
            <a:r>
              <a:rPr lang="en-US" altLang="zh-CN" sz="1000" dirty="0"/>
              <a:t>Note that when Glass-</a:t>
            </a:r>
            <a:r>
              <a:rPr lang="en-US" altLang="zh-CN" sz="1000" dirty="0" err="1"/>
              <a:t>Steagall</a:t>
            </a:r>
            <a:r>
              <a:rPr lang="en-US" altLang="zh-CN" sz="1000" dirty="0"/>
              <a:t> Act was enforced (before it started to crumble in the 80s), commercial banks in the US were prohibited from underwriting securities.</a:t>
            </a:r>
          </a:p>
          <a:p>
            <a:pPr eaLnBrk="1" hangingPunct="1">
              <a:lnSpc>
                <a:spcPct val="80000"/>
              </a:lnSpc>
            </a:pPr>
            <a:r>
              <a:rPr lang="en-US" altLang="zh-CN" sz="1000" b="1" u="sng" dirty="0"/>
              <a:t>Traders/Market Makers/Dealers:</a:t>
            </a:r>
          </a:p>
          <a:p>
            <a:pPr eaLnBrk="1" hangingPunct="1">
              <a:lnSpc>
                <a:spcPct val="80000"/>
              </a:lnSpc>
              <a:buFontTx/>
              <a:buChar char="-"/>
            </a:pPr>
            <a:r>
              <a:rPr lang="en-US" altLang="zh-CN" sz="1000" dirty="0"/>
              <a:t>“make” markets by offering to buy/sell bonds</a:t>
            </a:r>
          </a:p>
          <a:p>
            <a:pPr eaLnBrk="1" hangingPunct="1">
              <a:lnSpc>
                <a:spcPct val="80000"/>
              </a:lnSpc>
              <a:buFontTx/>
              <a:buChar char="-"/>
            </a:pPr>
            <a:r>
              <a:rPr lang="en-US" altLang="zh-CN" sz="1000" dirty="0"/>
              <a:t>Includes primary dealers for government securities</a:t>
            </a:r>
          </a:p>
          <a:p>
            <a:pPr eaLnBrk="1" hangingPunct="1">
              <a:lnSpc>
                <a:spcPct val="80000"/>
              </a:lnSpc>
            </a:pPr>
            <a:r>
              <a:rPr lang="en-US" altLang="zh-CN" sz="1000" dirty="0"/>
              <a:t>In the US, national and regional securities dealers maintain the OTC market.</a:t>
            </a:r>
          </a:p>
          <a:p>
            <a:pPr eaLnBrk="1" hangingPunct="1">
              <a:lnSpc>
                <a:spcPct val="80000"/>
              </a:lnSpc>
            </a:pPr>
            <a:r>
              <a:rPr lang="en-US" altLang="zh-CN" sz="1000" b="1" u="sng" dirty="0"/>
              <a:t>Brokers: (also called interdealer brokers)</a:t>
            </a:r>
          </a:p>
          <a:p>
            <a:pPr eaLnBrk="1" hangingPunct="1">
              <a:lnSpc>
                <a:spcPct val="80000"/>
              </a:lnSpc>
              <a:buFontTx/>
              <a:buChar char="-"/>
            </a:pPr>
            <a:r>
              <a:rPr lang="en-US" altLang="zh-CN" sz="1000" dirty="0"/>
              <a:t>don’t take positions</a:t>
            </a:r>
          </a:p>
          <a:p>
            <a:pPr eaLnBrk="1" hangingPunct="1">
              <a:lnSpc>
                <a:spcPct val="80000"/>
              </a:lnSpc>
              <a:buFontTx/>
              <a:buChar char="-"/>
            </a:pPr>
            <a:r>
              <a:rPr lang="en-US" altLang="zh-CN" sz="1000" dirty="0"/>
              <a:t>Charge a fee/commission for putting parties together</a:t>
            </a:r>
          </a:p>
          <a:p>
            <a:pPr eaLnBrk="1" hangingPunct="1">
              <a:lnSpc>
                <a:spcPct val="80000"/>
              </a:lnSpc>
              <a:buFontTx/>
              <a:buChar char="-"/>
            </a:pPr>
            <a:r>
              <a:rPr lang="en-US" altLang="zh-CN" sz="1000" dirty="0"/>
              <a:t>Aggregate information about the bids and offers posted by various dealers and disseminate that information on computer screens without revealing the identity of the dealers. Dealers pay </a:t>
            </a:r>
            <a:r>
              <a:rPr lang="en-US" altLang="zh-CN" sz="1000" dirty="0" err="1"/>
              <a:t>interedealer</a:t>
            </a:r>
            <a:r>
              <a:rPr lang="en-US" altLang="zh-CN" sz="1000" dirty="0"/>
              <a:t> brokers commissions for their services.</a:t>
            </a:r>
          </a:p>
          <a:p>
            <a:pPr eaLnBrk="1" hangingPunct="1">
              <a:lnSpc>
                <a:spcPct val="80000"/>
              </a:lnSpc>
            </a:pPr>
            <a:r>
              <a:rPr lang="en-US" altLang="zh-CN" sz="1000" b="1" u="sng" dirty="0"/>
              <a:t>Regulators:</a:t>
            </a:r>
          </a:p>
          <a:p>
            <a:pPr eaLnBrk="1" hangingPunct="1">
              <a:lnSpc>
                <a:spcPct val="80000"/>
              </a:lnSpc>
              <a:buFontTx/>
              <a:buChar char="-"/>
            </a:pPr>
            <a:r>
              <a:rPr lang="en-US" altLang="zh-CN" sz="1000" dirty="0"/>
              <a:t>In the US the securities industry is regulated at the national level by the SEC and NASD, and at the state level by local regulators</a:t>
            </a:r>
          </a:p>
          <a:p>
            <a:pPr eaLnBrk="1" hangingPunct="1">
              <a:lnSpc>
                <a:spcPct val="80000"/>
              </a:lnSpc>
              <a:buFontTx/>
              <a:buChar char="-"/>
            </a:pPr>
            <a:r>
              <a:rPr lang="en-US" altLang="zh-CN" sz="1000" dirty="0"/>
              <a:t>The US SEC is a Federal Agency that oversees the securities regulation in the US. The SEC:</a:t>
            </a:r>
          </a:p>
          <a:p>
            <a:pPr lvl="1" eaLnBrk="1" hangingPunct="1">
              <a:lnSpc>
                <a:spcPct val="80000"/>
              </a:lnSpc>
              <a:buFontTx/>
              <a:buChar char="-"/>
            </a:pPr>
            <a:r>
              <a:rPr lang="en-US" altLang="zh-CN" sz="1000" i="1" dirty="0"/>
              <a:t>Licenses </a:t>
            </a:r>
            <a:r>
              <a:rPr lang="en-US" altLang="zh-CN" sz="1000" dirty="0"/>
              <a:t>brokers, broker-dealers, mutual funds managers</a:t>
            </a:r>
          </a:p>
          <a:p>
            <a:pPr lvl="1" eaLnBrk="1" hangingPunct="1">
              <a:lnSpc>
                <a:spcPct val="80000"/>
              </a:lnSpc>
              <a:buFontTx/>
              <a:buChar char="-"/>
            </a:pPr>
            <a:r>
              <a:rPr lang="en-US" altLang="zh-CN" sz="1000" i="1" dirty="0"/>
              <a:t>Administers</a:t>
            </a:r>
            <a:r>
              <a:rPr lang="en-US" altLang="zh-CN" sz="1000" dirty="0"/>
              <a:t> registration of securities for public trading</a:t>
            </a:r>
          </a:p>
          <a:p>
            <a:pPr lvl="1" eaLnBrk="1" hangingPunct="1">
              <a:lnSpc>
                <a:spcPct val="80000"/>
              </a:lnSpc>
              <a:buFontTx/>
              <a:buChar char="-"/>
            </a:pPr>
            <a:r>
              <a:rPr lang="en-US" altLang="zh-CN" sz="1000" i="1" dirty="0"/>
              <a:t>Monitors</a:t>
            </a:r>
            <a:r>
              <a:rPr lang="en-US" altLang="zh-CN" sz="1000" dirty="0"/>
              <a:t> Federal securities law compliance</a:t>
            </a:r>
          </a:p>
          <a:p>
            <a:pPr eaLnBrk="1" hangingPunct="1">
              <a:lnSpc>
                <a:spcPct val="80000"/>
              </a:lnSpc>
            </a:pPr>
            <a:r>
              <a:rPr lang="en-US" altLang="zh-CN" sz="1000" b="1" dirty="0"/>
              <a:t>Service Providers</a:t>
            </a:r>
            <a:r>
              <a:rPr lang="en-US" altLang="zh-CN" sz="1000" dirty="0"/>
              <a:t> include:</a:t>
            </a:r>
          </a:p>
          <a:p>
            <a:pPr lvl="2" eaLnBrk="1" hangingPunct="1">
              <a:lnSpc>
                <a:spcPct val="80000"/>
              </a:lnSpc>
            </a:pPr>
            <a:r>
              <a:rPr lang="en-US" altLang="zh-CN" sz="1000" dirty="0"/>
              <a:t>Lawyers</a:t>
            </a:r>
          </a:p>
          <a:p>
            <a:pPr lvl="2" eaLnBrk="1" hangingPunct="1">
              <a:lnSpc>
                <a:spcPct val="80000"/>
              </a:lnSpc>
            </a:pPr>
            <a:r>
              <a:rPr lang="en-US" altLang="zh-CN" sz="1000" dirty="0"/>
              <a:t>Accountants</a:t>
            </a:r>
          </a:p>
          <a:p>
            <a:pPr lvl="2" eaLnBrk="1" hangingPunct="1">
              <a:lnSpc>
                <a:spcPct val="80000"/>
              </a:lnSpc>
            </a:pPr>
            <a:r>
              <a:rPr lang="en-US" altLang="zh-CN" sz="1000" dirty="0"/>
              <a:t>Auditors</a:t>
            </a:r>
          </a:p>
          <a:p>
            <a:pPr lvl="2" eaLnBrk="1" hangingPunct="1">
              <a:lnSpc>
                <a:spcPct val="80000"/>
              </a:lnSpc>
            </a:pPr>
            <a:r>
              <a:rPr lang="en-US" altLang="zh-CN" sz="1000" dirty="0"/>
              <a:t>Rating Agencies</a:t>
            </a:r>
          </a:p>
          <a:p>
            <a:pPr lvl="2" eaLnBrk="1" hangingPunct="1">
              <a:lnSpc>
                <a:spcPct val="80000"/>
              </a:lnSpc>
            </a:pPr>
            <a:r>
              <a:rPr lang="en-US" altLang="zh-CN" sz="1000" dirty="0"/>
              <a:t>Information Providers (Reuters, Bloomberg, Thomson Financial)</a:t>
            </a:r>
          </a:p>
          <a:p>
            <a:pPr lvl="2" eaLnBrk="1" hangingPunct="1">
              <a:lnSpc>
                <a:spcPct val="80000"/>
              </a:lnSpc>
            </a:pPr>
            <a:r>
              <a:rPr lang="en-US" altLang="zh-CN" sz="1000" dirty="0"/>
              <a:t>Printers</a:t>
            </a:r>
          </a:p>
          <a:p>
            <a:pPr lvl="2" eaLnBrk="1" hangingPunct="1">
              <a:lnSpc>
                <a:spcPct val="80000"/>
              </a:lnSpc>
            </a:pPr>
            <a:r>
              <a:rPr lang="en-US" altLang="zh-CN" sz="1000" dirty="0"/>
              <a:t>Media &amp; PR</a:t>
            </a:r>
          </a:p>
          <a:p>
            <a:pPr eaLnBrk="1" hangingPunct="1">
              <a:lnSpc>
                <a:spcPct val="80000"/>
              </a:lnSpc>
            </a:pPr>
            <a:endParaRPr lang="en-US" altLang="zh-CN" sz="1000" dirty="0"/>
          </a:p>
          <a:p>
            <a:pPr eaLnBrk="1" hangingPunct="1">
              <a:lnSpc>
                <a:spcPct val="80000"/>
              </a:lnSpc>
            </a:pPr>
            <a:endParaRPr lang="en-US" altLang="zh-CN" sz="800" dirty="0"/>
          </a:p>
        </p:txBody>
      </p:sp>
    </p:spTree>
    <p:extLst>
      <p:ext uri="{BB962C8B-B14F-4D97-AF65-F5344CB8AC3E}">
        <p14:creationId xmlns:p14="http://schemas.microsoft.com/office/powerpoint/2010/main" val="2027722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619860C7-F349-4831-BD2B-EF50E944819E}" type="slidenum">
              <a:rPr lang="en-US" altLang="zh-TW"/>
              <a:pPr/>
              <a:t>68</a:t>
            </a:fld>
            <a:endParaRPr lang="en-US" altLang="zh-TW"/>
          </a:p>
        </p:txBody>
      </p:sp>
      <p:sp>
        <p:nvSpPr>
          <p:cNvPr id="121859"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6C8EACFB-5255-4120-9B03-E45053626254}" type="slidenum">
              <a:rPr lang="en-US" altLang="zh-CN" sz="1300"/>
              <a:pPr algn="r"/>
              <a:t>68</a:t>
            </a:fld>
            <a:endParaRPr lang="en-US" altLang="zh-CN" sz="1300" dirty="0"/>
          </a:p>
        </p:txBody>
      </p:sp>
      <p:sp>
        <p:nvSpPr>
          <p:cNvPr id="121860" name="Rectangle 2"/>
          <p:cNvSpPr>
            <a:spLocks noGrp="1" noRot="1" noChangeAspect="1" noChangeArrowheads="1" noTextEdit="1"/>
          </p:cNvSpPr>
          <p:nvPr>
            <p:ph type="sldImg"/>
          </p:nvPr>
        </p:nvSpPr>
        <p:spPr>
          <a:xfrm>
            <a:off x="2090738" y="525463"/>
            <a:ext cx="5141912" cy="2894012"/>
          </a:xfrm>
          <a:ln/>
        </p:spPr>
      </p:sp>
      <p:sp>
        <p:nvSpPr>
          <p:cNvPr id="121861" name="Rectangle 3"/>
          <p:cNvSpPr>
            <a:spLocks noGrp="1" noChangeArrowheads="1"/>
          </p:cNvSpPr>
          <p:nvPr>
            <p:ph type="body" idx="1"/>
          </p:nvPr>
        </p:nvSpPr>
        <p:spPr>
          <a:noFill/>
          <a:ln/>
        </p:spPr>
        <p:txBody>
          <a:bodyPr lIns="95557" tIns="47780" rIns="95557" bIns="47780"/>
          <a:lstStyle/>
          <a:p>
            <a:pPr marL="238917" indent="-238917" eaLnBrk="1" hangingPunct="1"/>
            <a:r>
              <a:rPr lang="en-US" altLang="zh-CN" sz="1100" dirty="0"/>
              <a:t>An incentive is simply a means of urging people to do more of a good thing and less of a bad thing. There are 3 basic flavors of incentives: economic, social and moral. Very often a single incentive scheme will include all three varieties.</a:t>
            </a:r>
          </a:p>
          <a:p>
            <a:pPr marL="238917" indent="-238917" eaLnBrk="1" hangingPunct="1"/>
            <a:r>
              <a:rPr lang="en-US" altLang="zh-CN" sz="1100" u="sng" dirty="0"/>
              <a:t>Issuers:</a:t>
            </a:r>
          </a:p>
          <a:p>
            <a:pPr marL="238917" indent="-238917" eaLnBrk="1" hangingPunct="1">
              <a:buFontTx/>
              <a:buAutoNum type="arabicParenR"/>
            </a:pPr>
            <a:r>
              <a:rPr lang="en-US" altLang="zh-CN" sz="1100" dirty="0"/>
              <a:t>To sell securities at a fair price</a:t>
            </a:r>
          </a:p>
          <a:p>
            <a:pPr marL="238917" indent="-238917" eaLnBrk="1" hangingPunct="1">
              <a:buFontTx/>
              <a:buAutoNum type="arabicParenR"/>
            </a:pPr>
            <a:r>
              <a:rPr lang="en-US" altLang="zh-CN" sz="1100" dirty="0"/>
              <a:t>To have orderly and liquid secondary market in their securities</a:t>
            </a:r>
          </a:p>
          <a:p>
            <a:pPr marL="238917" indent="-238917" eaLnBrk="1" hangingPunct="1">
              <a:buFontTx/>
              <a:buAutoNum type="arabicParenR"/>
            </a:pPr>
            <a:r>
              <a:rPr lang="en-US" altLang="zh-CN" sz="1100" dirty="0"/>
              <a:t>To be able to reverse and modify earlier issuance decisions in response to market conditions efficiently</a:t>
            </a:r>
          </a:p>
          <a:p>
            <a:pPr marL="238917" indent="-238917" eaLnBrk="1" hangingPunct="1">
              <a:buFontTx/>
              <a:buAutoNum type="arabicParenR"/>
            </a:pPr>
            <a:r>
              <a:rPr lang="en-US" altLang="zh-CN" sz="1100" dirty="0"/>
              <a:t>To design and issue debts securities that best suit their requirements</a:t>
            </a:r>
          </a:p>
          <a:p>
            <a:pPr marL="238917" indent="-238917" eaLnBrk="1" hangingPunct="1"/>
            <a:r>
              <a:rPr lang="en-US" altLang="zh-CN" sz="1100" u="sng" dirty="0"/>
              <a:t>Investors:</a:t>
            </a:r>
          </a:p>
          <a:p>
            <a:pPr marL="238917" indent="-238917" eaLnBrk="1" hangingPunct="1">
              <a:buFontTx/>
              <a:buAutoNum type="arabicParenR"/>
            </a:pPr>
            <a:r>
              <a:rPr lang="en-US" altLang="zh-CN" sz="1100" dirty="0"/>
              <a:t>To buy securities of different risk-return profiles at a fair price</a:t>
            </a:r>
          </a:p>
          <a:p>
            <a:pPr marL="238917" indent="-238917" eaLnBrk="1" hangingPunct="1">
              <a:buFontTx/>
              <a:buAutoNum type="arabicParenR"/>
            </a:pPr>
            <a:r>
              <a:rPr lang="en-US" altLang="zh-CN" sz="1100" dirty="0"/>
              <a:t>To obtain diversification at a low cost</a:t>
            </a:r>
          </a:p>
          <a:p>
            <a:pPr marL="238917" indent="-238917" eaLnBrk="1" hangingPunct="1">
              <a:buFontTx/>
              <a:buAutoNum type="arabicParenR"/>
            </a:pPr>
            <a:r>
              <a:rPr lang="en-US" altLang="zh-CN" sz="1100" dirty="0"/>
              <a:t>To reverse previous decisions at a low cost</a:t>
            </a:r>
          </a:p>
          <a:p>
            <a:pPr marL="238917" indent="-238917" eaLnBrk="1" hangingPunct="1">
              <a:buFontTx/>
              <a:buAutoNum type="arabicParenR"/>
            </a:pPr>
            <a:r>
              <a:rPr lang="en-US" altLang="zh-CN" sz="1100" dirty="0"/>
              <a:t>To have access to risk management services</a:t>
            </a:r>
          </a:p>
          <a:p>
            <a:pPr marL="238917" indent="-238917" eaLnBrk="1" hangingPunct="1">
              <a:buFontTx/>
              <a:buAutoNum type="arabicParenR"/>
            </a:pPr>
            <a:r>
              <a:rPr lang="en-US" altLang="zh-CN" sz="1100" dirty="0"/>
              <a:t>To get information at a low cost</a:t>
            </a:r>
          </a:p>
          <a:p>
            <a:pPr marL="238917" indent="-238917" eaLnBrk="1" hangingPunct="1"/>
            <a:r>
              <a:rPr lang="en-US" altLang="zh-CN" sz="1100" u="sng" dirty="0"/>
              <a:t>Intermediaries:</a:t>
            </a:r>
          </a:p>
          <a:p>
            <a:pPr marL="238917" indent="-238917" eaLnBrk="1" hangingPunct="1">
              <a:buFontTx/>
              <a:buAutoNum type="arabicParenR"/>
            </a:pPr>
            <a:r>
              <a:rPr lang="en-US" altLang="zh-CN" sz="1100" dirty="0"/>
              <a:t>To provide primary market making services such as bidding in the auction, underwriting, and distribution</a:t>
            </a:r>
          </a:p>
          <a:p>
            <a:pPr marL="238917" indent="-238917" eaLnBrk="1" hangingPunct="1">
              <a:buFontTx/>
              <a:buAutoNum type="arabicParenR"/>
            </a:pPr>
            <a:r>
              <a:rPr lang="en-US" altLang="zh-CN" sz="1100" dirty="0"/>
              <a:t>To provide orderly market making in the secondary market</a:t>
            </a:r>
          </a:p>
          <a:p>
            <a:pPr marL="238917" indent="-238917" eaLnBrk="1" hangingPunct="1">
              <a:buFontTx/>
              <a:buAutoNum type="arabicParenR"/>
            </a:pPr>
            <a:r>
              <a:rPr lang="en-US" altLang="zh-CN" sz="1100" dirty="0"/>
              <a:t>To provide risk management and asset liability management services</a:t>
            </a:r>
          </a:p>
          <a:p>
            <a:pPr marL="238917" indent="-238917" eaLnBrk="1" hangingPunct="1">
              <a:buFontTx/>
              <a:buAutoNum type="arabicParenR"/>
            </a:pPr>
            <a:r>
              <a:rPr lang="en-US" altLang="zh-CN" sz="1100" dirty="0"/>
              <a:t>To provide prop trading activities</a:t>
            </a:r>
          </a:p>
          <a:p>
            <a:pPr marL="238917" indent="-238917" eaLnBrk="1" hangingPunct="1">
              <a:lnSpc>
                <a:spcPct val="90000"/>
              </a:lnSpc>
            </a:pPr>
            <a:endParaRPr lang="en-US" altLang="zh-CN" sz="1100" dirty="0"/>
          </a:p>
        </p:txBody>
      </p:sp>
    </p:spTree>
    <p:extLst>
      <p:ext uri="{BB962C8B-B14F-4D97-AF65-F5344CB8AC3E}">
        <p14:creationId xmlns:p14="http://schemas.microsoft.com/office/powerpoint/2010/main" val="72102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1912"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14</a:t>
            </a:fld>
            <a:endParaRPr lang="en-US" altLang="zh-TW"/>
          </a:p>
        </p:txBody>
      </p:sp>
    </p:spTree>
    <p:extLst>
      <p:ext uri="{BB962C8B-B14F-4D97-AF65-F5344CB8AC3E}">
        <p14:creationId xmlns:p14="http://schemas.microsoft.com/office/powerpoint/2010/main" val="2887893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E6860AA-ACEE-4621-8A09-405EAB7F30A2}" type="slidenum">
              <a:rPr lang="en-US" altLang="zh-TW"/>
              <a:pPr/>
              <a:t>70</a:t>
            </a:fld>
            <a:endParaRPr lang="en-US" altLang="zh-TW"/>
          </a:p>
        </p:txBody>
      </p:sp>
      <p:sp>
        <p:nvSpPr>
          <p:cNvPr id="122883"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EE0B839B-F5C2-4526-8E88-07594043B538}" type="slidenum">
              <a:rPr lang="en-US" altLang="zh-CN" sz="1300"/>
              <a:pPr algn="r"/>
              <a:t>70</a:t>
            </a:fld>
            <a:endParaRPr lang="en-US" altLang="zh-CN" sz="1300" dirty="0"/>
          </a:p>
        </p:txBody>
      </p:sp>
      <p:sp>
        <p:nvSpPr>
          <p:cNvPr id="122884" name="Rectangle 2"/>
          <p:cNvSpPr>
            <a:spLocks noGrp="1" noRot="1" noChangeAspect="1" noChangeArrowheads="1" noTextEdit="1"/>
          </p:cNvSpPr>
          <p:nvPr>
            <p:ph type="sldImg"/>
          </p:nvPr>
        </p:nvSpPr>
        <p:spPr>
          <a:xfrm>
            <a:off x="2733675" y="525463"/>
            <a:ext cx="3856038" cy="2894012"/>
          </a:xfrm>
          <a:ln/>
        </p:spPr>
      </p:sp>
      <p:sp>
        <p:nvSpPr>
          <p:cNvPr id="122885" name="Rectangle 3"/>
          <p:cNvSpPr>
            <a:spLocks noGrp="1" noChangeArrowheads="1"/>
          </p:cNvSpPr>
          <p:nvPr>
            <p:ph type="body" idx="1"/>
          </p:nvPr>
        </p:nvSpPr>
        <p:spPr>
          <a:noFill/>
          <a:ln/>
        </p:spPr>
        <p:txBody>
          <a:bodyPr lIns="95557" tIns="47780" rIns="95557" bIns="47780"/>
          <a:lstStyle/>
          <a:p>
            <a:pPr marL="199097" indent="-199097" eaLnBrk="1" hangingPunct="1">
              <a:lnSpc>
                <a:spcPct val="80000"/>
              </a:lnSpc>
            </a:pPr>
            <a:r>
              <a:rPr lang="en-US" altLang="zh-CN" sz="800" dirty="0"/>
              <a:t>There are many types of classification of financial markets: the most common ones are:</a:t>
            </a:r>
          </a:p>
          <a:p>
            <a:pPr marL="199097" indent="-199097" eaLnBrk="1" hangingPunct="1">
              <a:lnSpc>
                <a:spcPct val="80000"/>
              </a:lnSpc>
              <a:buFontTx/>
              <a:buAutoNum type="arabicParenR"/>
            </a:pPr>
            <a:r>
              <a:rPr lang="en-US" altLang="zh-CN" sz="800" dirty="0"/>
              <a:t>By sequence (primary v. secondary)</a:t>
            </a:r>
          </a:p>
          <a:p>
            <a:pPr marL="199097" indent="-199097" eaLnBrk="1" hangingPunct="1">
              <a:lnSpc>
                <a:spcPct val="80000"/>
              </a:lnSpc>
              <a:buFontTx/>
              <a:buAutoNum type="arabicParenR"/>
            </a:pPr>
            <a:r>
              <a:rPr lang="en-US" altLang="zh-CN" sz="800" dirty="0"/>
              <a:t>By type of claim (debt v. equity)</a:t>
            </a:r>
          </a:p>
          <a:p>
            <a:pPr marL="199097" indent="-199097" eaLnBrk="1" hangingPunct="1">
              <a:lnSpc>
                <a:spcPct val="80000"/>
              </a:lnSpc>
              <a:buFontTx/>
              <a:buAutoNum type="arabicParenR"/>
            </a:pPr>
            <a:r>
              <a:rPr lang="en-US" altLang="zh-CN" sz="800" dirty="0"/>
              <a:t>By </a:t>
            </a:r>
            <a:r>
              <a:rPr lang="en-US" altLang="zh-CN" sz="800" dirty="0" err="1"/>
              <a:t>localisation</a:t>
            </a:r>
            <a:r>
              <a:rPr lang="en-US" altLang="zh-CN" sz="800" dirty="0"/>
              <a:t> of issuer (internal v. external)</a:t>
            </a:r>
          </a:p>
          <a:p>
            <a:pPr marL="199097" indent="-199097" eaLnBrk="1" hangingPunct="1">
              <a:lnSpc>
                <a:spcPct val="80000"/>
              </a:lnSpc>
              <a:buFontTx/>
              <a:buAutoNum type="arabicParenR"/>
            </a:pPr>
            <a:r>
              <a:rPr lang="en-US" altLang="zh-CN" sz="800" dirty="0"/>
              <a:t>By process &amp; location of players (exchange v. OTC)</a:t>
            </a:r>
          </a:p>
          <a:p>
            <a:pPr marL="199097" indent="-199097" eaLnBrk="1" hangingPunct="1">
              <a:lnSpc>
                <a:spcPct val="80000"/>
              </a:lnSpc>
              <a:buFontTx/>
              <a:buAutoNum type="arabicParenR"/>
            </a:pPr>
            <a:r>
              <a:rPr lang="en-US" altLang="zh-CN" sz="800" dirty="0"/>
              <a:t>By maturity of the instruments (money market v. capital markets)</a:t>
            </a:r>
          </a:p>
          <a:p>
            <a:pPr marL="199097" indent="-199097" eaLnBrk="1" hangingPunct="1">
              <a:lnSpc>
                <a:spcPct val="80000"/>
              </a:lnSpc>
            </a:pPr>
            <a:r>
              <a:rPr lang="en-US" altLang="zh-CN" sz="800" dirty="0"/>
              <a:t>Here are </a:t>
            </a:r>
            <a:r>
              <a:rPr lang="en-US" altLang="zh-CN" sz="800" b="1" dirty="0"/>
              <a:t>some</a:t>
            </a:r>
            <a:r>
              <a:rPr lang="en-US" altLang="zh-CN" sz="800" dirty="0"/>
              <a:t> of the  most common classifications of financial markets, but there are others. </a:t>
            </a:r>
          </a:p>
          <a:p>
            <a:pPr marL="199097" indent="-199097" eaLnBrk="1" hangingPunct="1">
              <a:lnSpc>
                <a:spcPct val="80000"/>
              </a:lnSpc>
            </a:pPr>
            <a:r>
              <a:rPr lang="en-US" altLang="zh-CN" sz="800" b="1" dirty="0"/>
              <a:t>Q to Ss:</a:t>
            </a:r>
            <a:r>
              <a:rPr lang="en-US" altLang="zh-CN" sz="800" dirty="0"/>
              <a:t> any ideas? </a:t>
            </a:r>
            <a:r>
              <a:rPr lang="en-US" altLang="zh-CN" sz="800" u="sng" dirty="0"/>
              <a:t>A:</a:t>
            </a:r>
            <a:r>
              <a:rPr lang="en-US" altLang="zh-CN" sz="800" dirty="0"/>
              <a:t> Example: public and private markets – public being a market where products are sold to the general public, e.g. public debt capital market. Generally in public markets the securities are registered with the regulator; cash v. derivatives).</a:t>
            </a:r>
          </a:p>
          <a:p>
            <a:pPr marL="199097" indent="-199097" eaLnBrk="1" hangingPunct="1">
              <a:lnSpc>
                <a:spcPct val="80000"/>
              </a:lnSpc>
            </a:pPr>
            <a:r>
              <a:rPr lang="en-US" altLang="zh-CN" sz="800" dirty="0"/>
              <a:t>All the markets do not necessarily fit in all of the classifications, for example the loan markets is not considered part of the Capital Markets but is still a very large component of debt markets. </a:t>
            </a:r>
          </a:p>
          <a:p>
            <a:pPr marL="199097" indent="-199097" eaLnBrk="1" hangingPunct="1">
              <a:lnSpc>
                <a:spcPct val="80000"/>
              </a:lnSpc>
            </a:pPr>
            <a:r>
              <a:rPr lang="en-US" altLang="zh-CN" sz="800" dirty="0"/>
              <a:t>The</a:t>
            </a:r>
            <a:r>
              <a:rPr lang="en-US" altLang="zh-CN" sz="800" b="1" dirty="0"/>
              <a:t> interbank </a:t>
            </a:r>
            <a:r>
              <a:rPr lang="en-US" altLang="zh-CN" sz="800" dirty="0"/>
              <a:t>market is generally considered by the players in the market as part of the money markets but most books (specially academic books) don’t take them into account. In fact much of academia tends to concentrate rather exclusively on the securities markets, which actually only represent a very small fraction (albeit the most visible) of the ways of raising finance.</a:t>
            </a:r>
          </a:p>
          <a:p>
            <a:pPr marL="199097" indent="-199097" eaLnBrk="1" hangingPunct="1">
              <a:lnSpc>
                <a:spcPct val="80000"/>
              </a:lnSpc>
            </a:pPr>
            <a:r>
              <a:rPr lang="en-US" altLang="zh-CN" sz="800" b="1" u="sng" dirty="0"/>
              <a:t>Money &amp; Capital Markets: </a:t>
            </a:r>
          </a:p>
          <a:p>
            <a:pPr marL="199097" indent="-199097" eaLnBrk="1" hangingPunct="1">
              <a:lnSpc>
                <a:spcPct val="80000"/>
              </a:lnSpc>
            </a:pPr>
            <a:r>
              <a:rPr lang="en-US" altLang="zh-CN" sz="800" b="1" dirty="0"/>
              <a:t>Q to SS: </a:t>
            </a:r>
            <a:r>
              <a:rPr lang="en-US" altLang="zh-CN" sz="800" dirty="0"/>
              <a:t>anyone knows the difference?</a:t>
            </a:r>
          </a:p>
          <a:p>
            <a:pPr marL="199097" indent="-199097" eaLnBrk="1" hangingPunct="1">
              <a:lnSpc>
                <a:spcPct val="80000"/>
              </a:lnSpc>
            </a:pPr>
            <a:r>
              <a:rPr lang="en-US" altLang="zh-CN" sz="800" b="1" u="sng" dirty="0"/>
              <a:t>A:</a:t>
            </a:r>
            <a:r>
              <a:rPr lang="en-US" altLang="zh-CN" sz="800" b="1" dirty="0"/>
              <a:t> classification a/c to maturity</a:t>
            </a:r>
          </a:p>
          <a:p>
            <a:pPr marL="1154764" lvl="2" indent="-199097" eaLnBrk="1" hangingPunct="1">
              <a:lnSpc>
                <a:spcPct val="80000"/>
              </a:lnSpc>
            </a:pPr>
            <a:r>
              <a:rPr lang="en-US" altLang="zh-CN" sz="1000" dirty="0"/>
              <a:t>Money Markets &lt; 1 year</a:t>
            </a:r>
          </a:p>
          <a:p>
            <a:pPr marL="1154764" lvl="2" indent="-199097" eaLnBrk="1" hangingPunct="1">
              <a:lnSpc>
                <a:spcPct val="80000"/>
              </a:lnSpc>
            </a:pPr>
            <a:r>
              <a:rPr lang="en-US" altLang="zh-CN" sz="1000" dirty="0"/>
              <a:t>Capital Markets &gt; 1 year</a:t>
            </a:r>
          </a:p>
          <a:p>
            <a:pPr marL="199097" indent="-199097" eaLnBrk="1" hangingPunct="1">
              <a:lnSpc>
                <a:spcPct val="80000"/>
              </a:lnSpc>
            </a:pPr>
            <a:r>
              <a:rPr lang="en-US" altLang="zh-CN" sz="1000" dirty="0"/>
              <a:t>Sometimes MM is included in DCM (debt capital markets (</a:t>
            </a:r>
            <a:r>
              <a:rPr lang="en-US" altLang="zh-CN" sz="1000" dirty="0" err="1"/>
              <a:t>cf</a:t>
            </a:r>
            <a:r>
              <a:rPr lang="en-US" altLang="zh-CN" sz="1000" dirty="0"/>
              <a:t> intro </a:t>
            </a:r>
            <a:r>
              <a:rPr lang="en-US" altLang="zh-CN" sz="1000" dirty="0" err="1"/>
              <a:t>Choudry</a:t>
            </a:r>
            <a:r>
              <a:rPr lang="en-US" altLang="zh-CN" sz="1000" dirty="0"/>
              <a:t>)), generally if MM is defined as excluding the interbank market.</a:t>
            </a:r>
          </a:p>
          <a:p>
            <a:pPr marL="199097" indent="-199097" eaLnBrk="1" hangingPunct="1">
              <a:lnSpc>
                <a:spcPct val="80000"/>
              </a:lnSpc>
            </a:pPr>
            <a:r>
              <a:rPr lang="en-US" altLang="zh-CN" sz="800" b="1" u="sng" dirty="0"/>
              <a:t>Cash v. Derivatives Markets</a:t>
            </a:r>
            <a:r>
              <a:rPr lang="en-US" altLang="zh-CN" sz="800" u="sng" dirty="0"/>
              <a:t>:</a:t>
            </a:r>
            <a:r>
              <a:rPr lang="en-US" altLang="zh-CN" sz="800" dirty="0"/>
              <a:t> </a:t>
            </a:r>
          </a:p>
          <a:p>
            <a:pPr marL="199097" indent="-199097" eaLnBrk="1" hangingPunct="1">
              <a:lnSpc>
                <a:spcPct val="80000"/>
              </a:lnSpc>
            </a:pPr>
            <a:r>
              <a:rPr lang="en-US" altLang="zh-CN" sz="800" b="1" dirty="0"/>
              <a:t>Q to Ss:</a:t>
            </a:r>
            <a:r>
              <a:rPr lang="en-US" altLang="zh-CN" sz="800" dirty="0"/>
              <a:t> can anyone think of some examples? </a:t>
            </a:r>
          </a:p>
          <a:p>
            <a:pPr marL="199097" indent="-199097" eaLnBrk="1" hangingPunct="1">
              <a:lnSpc>
                <a:spcPct val="80000"/>
              </a:lnSpc>
              <a:buFontTx/>
              <a:buAutoNum type="alphaUcParenR"/>
            </a:pPr>
            <a:r>
              <a:rPr lang="en-US" altLang="zh-CN" sz="800" dirty="0"/>
              <a:t> cash market </a:t>
            </a:r>
            <a:r>
              <a:rPr lang="en-US" altLang="zh-CN" sz="800" u="sng" dirty="0"/>
              <a:t>in FX</a:t>
            </a:r>
            <a:r>
              <a:rPr lang="en-US" altLang="zh-CN" sz="800" dirty="0"/>
              <a:t> is FX rate; derivatives in FX is forward market; </a:t>
            </a:r>
          </a:p>
          <a:p>
            <a:pPr marL="199097" indent="-199097" eaLnBrk="1" hangingPunct="1">
              <a:lnSpc>
                <a:spcPct val="80000"/>
              </a:lnSpc>
              <a:buFontTx/>
              <a:buAutoNum type="alphaUcParenR"/>
            </a:pPr>
            <a:r>
              <a:rPr lang="en-US" altLang="zh-CN" sz="800" dirty="0"/>
              <a:t> in </a:t>
            </a:r>
            <a:r>
              <a:rPr lang="en-US" altLang="zh-CN" sz="800" u="sng" dirty="0"/>
              <a:t>equity market</a:t>
            </a:r>
            <a:r>
              <a:rPr lang="en-US" altLang="zh-CN" sz="800" dirty="0"/>
              <a:t> cash market is trading shares; derivatives markets is the futures and options markets; </a:t>
            </a:r>
          </a:p>
          <a:p>
            <a:pPr marL="199097" indent="-199097" eaLnBrk="1" hangingPunct="1">
              <a:lnSpc>
                <a:spcPct val="80000"/>
              </a:lnSpc>
              <a:buFontTx/>
              <a:buAutoNum type="alphaUcParenR"/>
            </a:pPr>
            <a:r>
              <a:rPr lang="en-US" altLang="zh-CN" sz="800" u="sng" dirty="0"/>
              <a:t> in MM</a:t>
            </a:r>
            <a:r>
              <a:rPr lang="en-US" altLang="zh-CN" sz="800" dirty="0"/>
              <a:t> the cash market is the short term debt instruments like CP and CDs, the derivatives market is LIBOR forwards and futures)</a:t>
            </a:r>
          </a:p>
          <a:p>
            <a:pPr marL="199097" indent="-199097" eaLnBrk="1" hangingPunct="1">
              <a:lnSpc>
                <a:spcPct val="80000"/>
              </a:lnSpc>
            </a:pPr>
            <a:r>
              <a:rPr lang="en-US" altLang="zh-CN" sz="800" dirty="0"/>
              <a:t>ECB Classification of financial markets</a:t>
            </a:r>
          </a:p>
          <a:p>
            <a:pPr marL="199097" indent="-199097" eaLnBrk="1" hangingPunct="1">
              <a:lnSpc>
                <a:spcPct val="80000"/>
              </a:lnSpc>
            </a:pPr>
            <a:r>
              <a:rPr lang="en-US" altLang="zh-CN" sz="800" dirty="0"/>
              <a:t>Interest Rate</a:t>
            </a:r>
          </a:p>
          <a:p>
            <a:pPr marL="199097" indent="-199097" eaLnBrk="1" hangingPunct="1">
              <a:lnSpc>
                <a:spcPct val="80000"/>
              </a:lnSpc>
            </a:pPr>
            <a:r>
              <a:rPr lang="en-US" altLang="zh-CN" sz="800" dirty="0"/>
              <a:t>Equity </a:t>
            </a:r>
          </a:p>
          <a:p>
            <a:pPr marL="199097" indent="-199097" eaLnBrk="1" hangingPunct="1">
              <a:lnSpc>
                <a:spcPct val="80000"/>
              </a:lnSpc>
            </a:pPr>
            <a:r>
              <a:rPr lang="en-US" altLang="zh-CN" sz="800" dirty="0"/>
              <a:t>Foreign Exchange </a:t>
            </a:r>
          </a:p>
          <a:p>
            <a:pPr marL="199097" indent="-199097" eaLnBrk="1" hangingPunct="1">
              <a:lnSpc>
                <a:spcPct val="80000"/>
              </a:lnSpc>
            </a:pPr>
            <a:r>
              <a:rPr lang="en-US" altLang="zh-CN" sz="800" dirty="0"/>
              <a:t>Investment and Money Market Funds shares/units</a:t>
            </a:r>
          </a:p>
          <a:p>
            <a:pPr marL="199097" indent="-199097" eaLnBrk="1" hangingPunct="1">
              <a:lnSpc>
                <a:spcPct val="80000"/>
              </a:lnSpc>
            </a:pPr>
            <a:r>
              <a:rPr lang="en-US" altLang="zh-CN" sz="800" dirty="0"/>
              <a:t>Other Financial Markets</a:t>
            </a:r>
          </a:p>
          <a:p>
            <a:pPr marL="199097" indent="-199097" eaLnBrk="1" hangingPunct="1">
              <a:lnSpc>
                <a:spcPct val="80000"/>
              </a:lnSpc>
            </a:pPr>
            <a:endParaRPr lang="en-US" altLang="zh-CN" sz="800" dirty="0"/>
          </a:p>
        </p:txBody>
      </p:sp>
    </p:spTree>
    <p:extLst>
      <p:ext uri="{BB962C8B-B14F-4D97-AF65-F5344CB8AC3E}">
        <p14:creationId xmlns:p14="http://schemas.microsoft.com/office/powerpoint/2010/main" val="3800163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EF85E67F-7DA0-40B8-85BE-EDFF866ABA3E}" type="slidenum">
              <a:rPr lang="en-US" altLang="zh-TW"/>
              <a:pPr/>
              <a:t>71</a:t>
            </a:fld>
            <a:endParaRPr lang="en-US" altLang="zh-TW"/>
          </a:p>
        </p:txBody>
      </p:sp>
      <p:sp>
        <p:nvSpPr>
          <p:cNvPr id="132099"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5DF1E860-A373-43CB-AA26-865D74F90AAB}" type="slidenum">
              <a:rPr lang="en-US" altLang="zh-CN" sz="1300"/>
              <a:pPr algn="r"/>
              <a:t>71</a:t>
            </a:fld>
            <a:endParaRPr lang="en-US" altLang="zh-CN" sz="1300" dirty="0"/>
          </a:p>
        </p:txBody>
      </p:sp>
      <p:sp>
        <p:nvSpPr>
          <p:cNvPr id="132100" name="Rectangle 2"/>
          <p:cNvSpPr>
            <a:spLocks noGrp="1" noRot="1" noChangeAspect="1" noChangeArrowheads="1" noTextEdit="1"/>
          </p:cNvSpPr>
          <p:nvPr>
            <p:ph type="sldImg"/>
          </p:nvPr>
        </p:nvSpPr>
        <p:spPr>
          <a:xfrm>
            <a:off x="2733675" y="525463"/>
            <a:ext cx="3856038" cy="2894012"/>
          </a:xfrm>
          <a:ln/>
        </p:spPr>
      </p:sp>
      <p:sp>
        <p:nvSpPr>
          <p:cNvPr id="132101" name="Rectangle 3"/>
          <p:cNvSpPr>
            <a:spLocks noGrp="1" noChangeArrowheads="1"/>
          </p:cNvSpPr>
          <p:nvPr>
            <p:ph type="body" idx="1"/>
          </p:nvPr>
        </p:nvSpPr>
        <p:spPr>
          <a:noFill/>
          <a:ln/>
        </p:spPr>
        <p:txBody>
          <a:bodyPr lIns="95557" tIns="47780" rIns="95557" bIns="47780"/>
          <a:lstStyle/>
          <a:p>
            <a:pPr eaLnBrk="1" hangingPunct="1"/>
            <a:r>
              <a:rPr lang="en-US" altLang="zh-CN"/>
              <a:t>The primary market is where companies raise money (known as capital) by issuing shares or bonds, Companies often raise capital via an IPO, In a similar way, the government raises money in the primary market by offering its gilts (government bonds) to investors, commonly by auction.</a:t>
            </a:r>
          </a:p>
          <a:p>
            <a:pPr eaLnBrk="1" hangingPunct="1"/>
            <a:r>
              <a:rPr lang="en-US" altLang="zh-CN"/>
              <a:t>The key reason that investors are willing to buy securities in the primary market is that they know that they will be easy to sell on later  in what is known as the secondary market. Without an active or liquid secondary market investors would be reluctant to invest. Illiquid securities are securities that are difficult to sell quickly and are therefore less attractive investments.</a:t>
            </a:r>
          </a:p>
        </p:txBody>
      </p:sp>
    </p:spTree>
    <p:extLst>
      <p:ext uri="{BB962C8B-B14F-4D97-AF65-F5344CB8AC3E}">
        <p14:creationId xmlns:p14="http://schemas.microsoft.com/office/powerpoint/2010/main" val="73659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029C7199-CA04-4BD7-BA04-93CA2A804A15}" type="slidenum">
              <a:rPr lang="en-US" altLang="zh-TW"/>
              <a:pPr/>
              <a:t>72</a:t>
            </a:fld>
            <a:endParaRPr lang="en-US" altLang="zh-TW"/>
          </a:p>
        </p:txBody>
      </p:sp>
      <p:sp>
        <p:nvSpPr>
          <p:cNvPr id="133123"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7ACCBFBA-181A-459B-AF17-4A996FFF95EE}" type="slidenum">
              <a:rPr lang="en-US" altLang="zh-CN" sz="1300"/>
              <a:pPr algn="r"/>
              <a:t>72</a:t>
            </a:fld>
            <a:endParaRPr lang="en-US" altLang="zh-CN" sz="1300" dirty="0"/>
          </a:p>
        </p:txBody>
      </p:sp>
      <p:sp>
        <p:nvSpPr>
          <p:cNvPr id="133124" name="Rectangle 2"/>
          <p:cNvSpPr>
            <a:spLocks noGrp="1" noRot="1" noChangeAspect="1" noChangeArrowheads="1" noTextEdit="1"/>
          </p:cNvSpPr>
          <p:nvPr>
            <p:ph type="sldImg"/>
          </p:nvPr>
        </p:nvSpPr>
        <p:spPr>
          <a:xfrm>
            <a:off x="2733675" y="525463"/>
            <a:ext cx="3856038" cy="2894012"/>
          </a:xfrm>
          <a:ln/>
        </p:spPr>
      </p:sp>
      <p:sp>
        <p:nvSpPr>
          <p:cNvPr id="133125" name="Rectangle 3"/>
          <p:cNvSpPr>
            <a:spLocks noGrp="1" noChangeArrowheads="1"/>
          </p:cNvSpPr>
          <p:nvPr>
            <p:ph type="body" idx="1"/>
          </p:nvPr>
        </p:nvSpPr>
        <p:spPr>
          <a:xfrm>
            <a:off x="1239523" y="3329941"/>
            <a:ext cx="6817359" cy="3154681"/>
          </a:xfrm>
          <a:noFill/>
          <a:ln/>
        </p:spPr>
        <p:txBody>
          <a:bodyPr lIns="95557" tIns="47780" rIns="95557" bIns="47780"/>
          <a:lstStyle/>
          <a:p>
            <a:pPr eaLnBrk="1" hangingPunct="1"/>
            <a:r>
              <a:rPr lang="en-US" altLang="zh-CN" sz="1100" b="1" u="sng" dirty="0"/>
              <a:t>Primary &amp; secondary markets: </a:t>
            </a:r>
          </a:p>
          <a:p>
            <a:pPr eaLnBrk="1" hangingPunct="1"/>
            <a:r>
              <a:rPr lang="en-US" altLang="zh-CN" sz="1100" b="1" dirty="0"/>
              <a:t>Q to Ss: </a:t>
            </a:r>
            <a:r>
              <a:rPr lang="en-US" altLang="zh-CN" sz="1100" dirty="0"/>
              <a:t>anyone can give me a definition?</a:t>
            </a:r>
          </a:p>
          <a:p>
            <a:pPr eaLnBrk="1" hangingPunct="1"/>
            <a:r>
              <a:rPr lang="en-US" altLang="zh-CN" sz="1100" u="sng" dirty="0"/>
              <a:t>A:</a:t>
            </a:r>
            <a:r>
              <a:rPr lang="en-US" altLang="zh-CN" sz="1100" dirty="0"/>
              <a:t> </a:t>
            </a:r>
            <a:r>
              <a:rPr lang="en-US" altLang="zh-CN" sz="1100" b="1" dirty="0"/>
              <a:t>classification a/c to sequence </a:t>
            </a:r>
            <a:r>
              <a:rPr lang="en-US" altLang="zh-CN" sz="1100" b="1" u="sng" dirty="0"/>
              <a:t>(go to Chart 1) </a:t>
            </a:r>
            <a:endParaRPr lang="en-US" altLang="zh-CN" sz="1100" b="1" dirty="0"/>
          </a:p>
          <a:p>
            <a:pPr lvl="2" eaLnBrk="1" hangingPunct="1"/>
            <a:r>
              <a:rPr lang="en-US" altLang="zh-CN" sz="1100" dirty="0"/>
              <a:t>Primary: New security issues sold to initial buyers</a:t>
            </a:r>
          </a:p>
          <a:p>
            <a:pPr lvl="2" eaLnBrk="1" hangingPunct="1"/>
            <a:r>
              <a:rPr lang="en-US" altLang="zh-CN" sz="1100" dirty="0"/>
              <a:t>Secondary: Securities previously issued are bought and sold</a:t>
            </a:r>
          </a:p>
          <a:p>
            <a:pPr lvl="2" eaLnBrk="1" hangingPunct="1"/>
            <a:r>
              <a:rPr lang="en-US" altLang="zh-CN" sz="1100" dirty="0"/>
              <a:t>This distinction applies to both debt and equity markets as well as loan markets.</a:t>
            </a:r>
          </a:p>
          <a:p>
            <a:pPr eaLnBrk="1" hangingPunct="1"/>
            <a:r>
              <a:rPr lang="en-US" altLang="zh-CN" sz="1100" dirty="0"/>
              <a:t>Primary markets: where issuers initially sell securities</a:t>
            </a:r>
          </a:p>
          <a:p>
            <a:pPr eaLnBrk="1" hangingPunct="1"/>
            <a:r>
              <a:rPr lang="en-US" altLang="zh-CN" sz="1100" dirty="0"/>
              <a:t>Secondary markets : after debt or equity securities have been initially sold, they are traded in the secondary market. </a:t>
            </a:r>
          </a:p>
          <a:p>
            <a:pPr eaLnBrk="1" hangingPunct="1"/>
            <a:r>
              <a:rPr lang="en-US" altLang="zh-CN" sz="1100" dirty="0"/>
              <a:t>The secondary markets can be auction markets (exchanges) or dealer markets (OTC).</a:t>
            </a:r>
          </a:p>
          <a:p>
            <a:pPr eaLnBrk="1" hangingPunct="1"/>
            <a:r>
              <a:rPr lang="en-US" altLang="zh-CN" sz="1100" b="1" dirty="0">
                <a:solidFill>
                  <a:srgbClr val="FF0000"/>
                </a:solidFill>
              </a:rPr>
              <a:t>Primary</a:t>
            </a:r>
            <a:r>
              <a:rPr lang="en-US" altLang="zh-CN" sz="1100" b="1" dirty="0"/>
              <a:t> Markets</a:t>
            </a:r>
          </a:p>
          <a:p>
            <a:pPr lvl="1" eaLnBrk="1" hangingPunct="1"/>
            <a:r>
              <a:rPr lang="en-US" altLang="zh-CN" sz="1100" dirty="0"/>
              <a:t>markets for issue of new securities to raise money for consumption or investment purposes</a:t>
            </a:r>
          </a:p>
          <a:p>
            <a:pPr lvl="1" eaLnBrk="1" hangingPunct="1"/>
            <a:r>
              <a:rPr lang="en-US" altLang="zh-CN" sz="1100" dirty="0"/>
              <a:t>Include issue of both primary and indirect securities</a:t>
            </a:r>
          </a:p>
          <a:p>
            <a:pPr lvl="1" eaLnBrk="1" hangingPunct="1"/>
            <a:r>
              <a:rPr lang="en-US" altLang="zh-CN" sz="1100" dirty="0"/>
              <a:t>Markets in non-negotiable instruments are entirely primary markets</a:t>
            </a:r>
          </a:p>
          <a:p>
            <a:pPr eaLnBrk="1" hangingPunct="1"/>
            <a:r>
              <a:rPr lang="en-US" altLang="zh-CN" sz="1100" b="1" dirty="0">
                <a:solidFill>
                  <a:schemeClr val="accent2"/>
                </a:solidFill>
              </a:rPr>
              <a:t>Secondary </a:t>
            </a:r>
            <a:r>
              <a:rPr lang="en-US" altLang="zh-CN" sz="1100" b="1" dirty="0"/>
              <a:t>Markets</a:t>
            </a:r>
          </a:p>
          <a:p>
            <a:pPr lvl="1" eaLnBrk="1" hangingPunct="1"/>
            <a:r>
              <a:rPr lang="en-US" altLang="zh-CN" sz="1100" dirty="0"/>
              <a:t>Markets in which previously issued financial claims are traded</a:t>
            </a:r>
          </a:p>
          <a:p>
            <a:pPr lvl="1" eaLnBrk="1" hangingPunct="1"/>
            <a:r>
              <a:rPr lang="en-US" altLang="zh-CN" sz="1100" dirty="0"/>
              <a:t>Differ in terms of breadth/depth/liquidity</a:t>
            </a:r>
          </a:p>
          <a:p>
            <a:pPr lvl="1" eaLnBrk="1" hangingPunct="1"/>
            <a:r>
              <a:rPr lang="en-US" altLang="zh-CN" sz="1100" dirty="0"/>
              <a:t>Important</a:t>
            </a:r>
          </a:p>
          <a:p>
            <a:pPr eaLnBrk="1" hangingPunct="1"/>
            <a:r>
              <a:rPr lang="en-US" altLang="zh-CN" sz="1100" b="1" u="sng" dirty="0"/>
              <a:t>Functions of secondary markets:</a:t>
            </a:r>
          </a:p>
          <a:p>
            <a:pPr eaLnBrk="1" hangingPunct="1"/>
            <a:r>
              <a:rPr lang="en-US" altLang="zh-CN" sz="1100" dirty="0"/>
              <a:t>Assist primary markets by providing investors with reversibility/marketability/liquidity</a:t>
            </a:r>
          </a:p>
          <a:p>
            <a:pPr eaLnBrk="1" hangingPunct="1"/>
            <a:r>
              <a:rPr lang="en-US" altLang="zh-CN" sz="1100" dirty="0"/>
              <a:t>Provides the basis for price determination on new issues</a:t>
            </a:r>
          </a:p>
          <a:p>
            <a:pPr eaLnBrk="1" hangingPunct="1"/>
            <a:r>
              <a:rPr lang="en-US" altLang="zh-CN" sz="1100" dirty="0"/>
              <a:t>Registers market conditions rapidly</a:t>
            </a:r>
          </a:p>
          <a:p>
            <a:pPr eaLnBrk="1" hangingPunct="1"/>
            <a:r>
              <a:rPr lang="en-US" altLang="zh-CN" sz="1100" dirty="0"/>
              <a:t>Enables investors to adjust portfolios (size, risk, return, liquidity and maturity)</a:t>
            </a:r>
          </a:p>
          <a:p>
            <a:pPr eaLnBrk="1" hangingPunct="1"/>
            <a:r>
              <a:rPr lang="en-US" altLang="zh-CN" sz="1100" dirty="0"/>
              <a:t>Enables central bank to influence liquidity in financial markets through open-market operations</a:t>
            </a:r>
          </a:p>
          <a:p>
            <a:pPr eaLnBrk="1" hangingPunct="1"/>
            <a:endParaRPr lang="en-US" altLang="zh-CN" dirty="0"/>
          </a:p>
          <a:p>
            <a:pPr eaLnBrk="1" hangingPunct="1"/>
            <a:endParaRPr lang="en-US" altLang="zh-CN" sz="1100" dirty="0"/>
          </a:p>
        </p:txBody>
      </p:sp>
    </p:spTree>
    <p:extLst>
      <p:ext uri="{BB962C8B-B14F-4D97-AF65-F5344CB8AC3E}">
        <p14:creationId xmlns:p14="http://schemas.microsoft.com/office/powerpoint/2010/main" val="1194754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90F92C44-9E46-47DB-A3F6-E283EE2BB499}" type="slidenum">
              <a:rPr lang="en-US" altLang="zh-TW"/>
              <a:pPr/>
              <a:t>74</a:t>
            </a:fld>
            <a:endParaRPr lang="en-US" altLang="zh-TW"/>
          </a:p>
        </p:txBody>
      </p:sp>
      <p:sp>
        <p:nvSpPr>
          <p:cNvPr id="124931"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14D57ED9-F458-4172-A1BA-0AF143C52F8A}" type="slidenum">
              <a:rPr lang="en-US" altLang="zh-CN" sz="1300"/>
              <a:pPr algn="r"/>
              <a:t>74</a:t>
            </a:fld>
            <a:endParaRPr lang="en-US" altLang="zh-CN" sz="1300" dirty="0"/>
          </a:p>
        </p:txBody>
      </p:sp>
      <p:sp>
        <p:nvSpPr>
          <p:cNvPr id="124932" name="Rectangle 2"/>
          <p:cNvSpPr>
            <a:spLocks noGrp="1" noRot="1" noChangeAspect="1" noChangeArrowheads="1" noTextEdit="1"/>
          </p:cNvSpPr>
          <p:nvPr>
            <p:ph type="sldImg"/>
          </p:nvPr>
        </p:nvSpPr>
        <p:spPr>
          <a:xfrm>
            <a:off x="2733675" y="525463"/>
            <a:ext cx="3856038" cy="2894012"/>
          </a:xfrm>
          <a:ln/>
        </p:spPr>
      </p:sp>
      <p:sp>
        <p:nvSpPr>
          <p:cNvPr id="124933" name="Rectangle 3"/>
          <p:cNvSpPr>
            <a:spLocks noGrp="1" noChangeArrowheads="1"/>
          </p:cNvSpPr>
          <p:nvPr>
            <p:ph type="body" idx="1"/>
          </p:nvPr>
        </p:nvSpPr>
        <p:spPr>
          <a:noFill/>
          <a:ln/>
        </p:spPr>
        <p:txBody>
          <a:bodyPr lIns="95557" tIns="47780" rIns="95557" bIns="47780"/>
          <a:lstStyle/>
          <a:p>
            <a:pPr eaLnBrk="1" hangingPunct="1"/>
            <a:r>
              <a:rPr lang="en-US" altLang="zh-CN" sz="1100" b="1" u="sng" dirty="0"/>
              <a:t>A:</a:t>
            </a:r>
            <a:r>
              <a:rPr lang="en-US" altLang="zh-CN" sz="1100" b="1" dirty="0"/>
              <a:t> Equities</a:t>
            </a:r>
            <a:r>
              <a:rPr lang="en-US" altLang="zh-CN" sz="1100" dirty="0"/>
              <a:t> represent ownership shares in a business firm and as such are claims against the firm’s profits and against proceeds from the sale of its assets (P. Rose, Money &amp; Capital Markets Ch2). Holders of equity shares are called </a:t>
            </a:r>
            <a:r>
              <a:rPr lang="en-US" altLang="zh-CN" sz="1100" i="1" dirty="0"/>
              <a:t>shareholders </a:t>
            </a:r>
            <a:r>
              <a:rPr lang="en-US" altLang="zh-CN" sz="1100" dirty="0"/>
              <a:t>or</a:t>
            </a:r>
            <a:r>
              <a:rPr lang="en-US" altLang="zh-CN" sz="1100" i="1" dirty="0"/>
              <a:t> stockholders.</a:t>
            </a:r>
            <a:r>
              <a:rPr lang="en-US" altLang="zh-CN" sz="1100" dirty="0"/>
              <a:t> </a:t>
            </a:r>
            <a:r>
              <a:rPr lang="en-US" altLang="zh-CN" sz="1100" b="1" dirty="0"/>
              <a:t>Shareholder equity</a:t>
            </a:r>
            <a:r>
              <a:rPr lang="en-US" altLang="zh-CN" sz="1100" dirty="0"/>
              <a:t> represents the difference between the value of the assets and the debt (liabilities) of the firm. In this sense it is a </a:t>
            </a:r>
            <a:r>
              <a:rPr lang="en-US" altLang="zh-CN" sz="1100" i="1" dirty="0"/>
              <a:t>residual claim</a:t>
            </a:r>
            <a:r>
              <a:rPr lang="en-US" altLang="zh-CN" sz="1100" dirty="0"/>
              <a:t> on the firm’s assets. The stockholders ‘ claim on the firm’s value at the end of the period is the amount that remains after the debt holders are paid (R/W/J Ch 1) Equity securities represent </a:t>
            </a:r>
            <a:r>
              <a:rPr lang="en-US" altLang="zh-CN" sz="1100" b="1" dirty="0"/>
              <a:t>non contractual claims</a:t>
            </a:r>
            <a:r>
              <a:rPr lang="en-US" altLang="zh-CN" sz="1100" dirty="0"/>
              <a:t> to the </a:t>
            </a:r>
            <a:r>
              <a:rPr lang="en-US" altLang="zh-CN" sz="1100" b="1" dirty="0"/>
              <a:t>residual cash</a:t>
            </a:r>
            <a:r>
              <a:rPr lang="en-US" altLang="zh-CN" sz="1100" dirty="0"/>
              <a:t> flow of the firm (R/W/J Ch 1). The Equities are generally subdivided into </a:t>
            </a:r>
            <a:r>
              <a:rPr lang="en-US" altLang="zh-CN" sz="1100" b="1" dirty="0"/>
              <a:t>common stock</a:t>
            </a:r>
            <a:r>
              <a:rPr lang="en-US" altLang="zh-CN" sz="1100" dirty="0"/>
              <a:t> (which entitles the holder to vote for the members of a firm’s board of directors and therefore determine company policy) and </a:t>
            </a:r>
            <a:r>
              <a:rPr lang="en-US" altLang="zh-CN" sz="1100" b="1" dirty="0"/>
              <a:t>preferred stock</a:t>
            </a:r>
            <a:r>
              <a:rPr lang="en-US" altLang="zh-CN" sz="1100" dirty="0"/>
              <a:t> (which normally carries no voting privileges but does entitle the holder to a fixed share of the firm’s net earnings ahead of its common stockholders). From the “set-of-contract” perspective (R/W/J ch1) the equity contract can be defined as a </a:t>
            </a:r>
            <a:r>
              <a:rPr lang="en-US" altLang="zh-CN" sz="1100" b="1" dirty="0"/>
              <a:t>principal-agent relationship</a:t>
            </a:r>
            <a:r>
              <a:rPr lang="en-US" altLang="zh-CN" sz="1100" dirty="0"/>
              <a:t>. The members of the management team are the </a:t>
            </a:r>
            <a:r>
              <a:rPr lang="en-US" altLang="zh-CN" sz="1100" i="1" dirty="0"/>
              <a:t>agents</a:t>
            </a:r>
            <a:r>
              <a:rPr lang="en-US" altLang="zh-CN" sz="1100" dirty="0"/>
              <a:t>, and the equity investors (shareholders) are the </a:t>
            </a:r>
            <a:r>
              <a:rPr lang="en-US" altLang="zh-CN" sz="1100" i="1" dirty="0"/>
              <a:t>principals</a:t>
            </a:r>
            <a:r>
              <a:rPr lang="en-US" altLang="zh-CN" sz="1100" dirty="0"/>
              <a:t>. It is assumed that the managers and the shareholders, if left alone, will each attempt to act in his/her own self interest (we will talk more about this </a:t>
            </a:r>
            <a:r>
              <a:rPr lang="en-US" altLang="zh-CN" sz="1100" b="1" dirty="0"/>
              <a:t>principal agent problem</a:t>
            </a:r>
            <a:r>
              <a:rPr lang="en-US" altLang="zh-CN" sz="1100" dirty="0"/>
              <a:t> a bit later under Asymmetric Information).</a:t>
            </a:r>
          </a:p>
          <a:p>
            <a:pPr eaLnBrk="1" hangingPunct="1"/>
            <a:r>
              <a:rPr lang="en-US" altLang="zh-CN" sz="1100" b="1" dirty="0"/>
              <a:t>Debt</a:t>
            </a:r>
            <a:r>
              <a:rPr lang="en-US" altLang="zh-CN" sz="1100" dirty="0"/>
              <a:t> entitles the debt holder (creditor) to a priority claim over the holders of equities to the assets and income of an individual, business firm, or unit of government. Usually that claim is fixed in amount and in time (not always: </a:t>
            </a:r>
            <a:r>
              <a:rPr lang="en-US" altLang="zh-CN" sz="1100" dirty="0" err="1"/>
              <a:t>eg</a:t>
            </a:r>
            <a:r>
              <a:rPr lang="en-US" altLang="zh-CN" sz="1100" dirty="0"/>
              <a:t>, </a:t>
            </a:r>
            <a:r>
              <a:rPr lang="en-US" altLang="zh-CN" sz="1100" dirty="0" err="1"/>
              <a:t>perpetuals</a:t>
            </a:r>
            <a:r>
              <a:rPr lang="en-US" altLang="zh-CN" sz="1100" dirty="0"/>
              <a:t>) and may be backed up by pledges of specific assets as collateral. (P. Rose, Money &amp; Capital Markets Ch2). Debt securities are </a:t>
            </a:r>
            <a:r>
              <a:rPr lang="en-US" altLang="zh-CN" sz="1100" b="1" dirty="0"/>
              <a:t>contractual obligations</a:t>
            </a:r>
            <a:r>
              <a:rPr lang="en-US" altLang="zh-CN" sz="1100" dirty="0"/>
              <a:t> to repay corporate borrowing (R/W/J Ch2)</a:t>
            </a:r>
          </a:p>
          <a:p>
            <a:pPr eaLnBrk="1" hangingPunct="1"/>
            <a:r>
              <a:rPr lang="en-US" altLang="zh-CN" sz="1100" dirty="0"/>
              <a:t>Debt and equities are </a:t>
            </a:r>
            <a:r>
              <a:rPr lang="en-US" altLang="zh-CN" sz="1100" b="1" dirty="0"/>
              <a:t>financial assets</a:t>
            </a:r>
            <a:r>
              <a:rPr lang="en-US" altLang="zh-CN" sz="1100" dirty="0"/>
              <a:t>, e.g.  claims against the income or wealth of a business firm, household, or unit, of government usually represented by a certificate, receipt or other legal document.</a:t>
            </a:r>
          </a:p>
          <a:p>
            <a:pPr eaLnBrk="1" hangingPunct="1"/>
            <a:endParaRPr lang="en-US" altLang="zh-CN" sz="1100" dirty="0"/>
          </a:p>
          <a:p>
            <a:pPr eaLnBrk="1" hangingPunct="1"/>
            <a:endParaRPr lang="en-US" altLang="zh-CN" sz="1100" dirty="0"/>
          </a:p>
        </p:txBody>
      </p:sp>
    </p:spTree>
    <p:extLst>
      <p:ext uri="{BB962C8B-B14F-4D97-AF65-F5344CB8AC3E}">
        <p14:creationId xmlns:p14="http://schemas.microsoft.com/office/powerpoint/2010/main" val="672021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0C727247-A9D4-4E57-902A-200DFE25AB3A}" type="slidenum">
              <a:rPr lang="en-US" altLang="zh-TW"/>
              <a:pPr/>
              <a:t>76</a:t>
            </a:fld>
            <a:endParaRPr lang="en-US" altLang="zh-TW"/>
          </a:p>
        </p:txBody>
      </p:sp>
      <p:sp>
        <p:nvSpPr>
          <p:cNvPr id="131075"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2D19816F-7B3E-4B59-83B8-343103DE7522}" type="slidenum">
              <a:rPr lang="en-US" altLang="zh-CN" sz="1300"/>
              <a:pPr algn="r"/>
              <a:t>76</a:t>
            </a:fld>
            <a:endParaRPr lang="en-US" altLang="zh-CN" sz="1300" dirty="0"/>
          </a:p>
        </p:txBody>
      </p:sp>
      <p:sp>
        <p:nvSpPr>
          <p:cNvPr id="131076" name="Rectangle 2"/>
          <p:cNvSpPr>
            <a:spLocks noGrp="1" noRot="1" noChangeAspect="1" noChangeArrowheads="1" noTextEdit="1"/>
          </p:cNvSpPr>
          <p:nvPr>
            <p:ph type="sldImg"/>
          </p:nvPr>
        </p:nvSpPr>
        <p:spPr>
          <a:xfrm>
            <a:off x="2733675" y="525463"/>
            <a:ext cx="3856038" cy="2894012"/>
          </a:xfrm>
          <a:ln/>
        </p:spPr>
      </p:sp>
      <p:sp>
        <p:nvSpPr>
          <p:cNvPr id="131077" name="Rectangle 3"/>
          <p:cNvSpPr>
            <a:spLocks noGrp="1" noChangeArrowheads="1"/>
          </p:cNvSpPr>
          <p:nvPr>
            <p:ph type="body" idx="1"/>
          </p:nvPr>
        </p:nvSpPr>
        <p:spPr>
          <a:noFill/>
          <a:ln/>
        </p:spPr>
        <p:txBody>
          <a:bodyPr lIns="95557" tIns="47780" rIns="95557" bIns="47780"/>
          <a:lstStyle/>
          <a:p>
            <a:pPr eaLnBrk="1" hangingPunct="1"/>
            <a:r>
              <a:rPr lang="en-US" altLang="zh-CN"/>
              <a:t>Money Markets are short term debt markets I.e. instruments have a maturity of less than one year</a:t>
            </a:r>
          </a:p>
          <a:p>
            <a:pPr eaLnBrk="1" hangingPunct="1"/>
            <a:r>
              <a:rPr lang="en-US" altLang="zh-CN"/>
              <a:t>Loan markets include all forms of bank loans including SAS, project finance, structured trade finance as well as trade finance for the purpose of this presentation (strictly speaking trade finance transactions are not loans)</a:t>
            </a:r>
          </a:p>
          <a:p>
            <a:pPr eaLnBrk="1" hangingPunct="1"/>
            <a:endParaRPr lang="en-US" altLang="zh-CN"/>
          </a:p>
        </p:txBody>
      </p:sp>
    </p:spTree>
    <p:extLst>
      <p:ext uri="{BB962C8B-B14F-4D97-AF65-F5344CB8AC3E}">
        <p14:creationId xmlns:p14="http://schemas.microsoft.com/office/powerpoint/2010/main" val="3192289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49D72BE3-0DCF-4AA3-B436-97E35596241B}" type="slidenum">
              <a:rPr lang="en-US" altLang="zh-TW"/>
              <a:pPr/>
              <a:t>78</a:t>
            </a:fld>
            <a:endParaRPr lang="en-US" altLang="zh-TW"/>
          </a:p>
        </p:txBody>
      </p:sp>
      <p:sp>
        <p:nvSpPr>
          <p:cNvPr id="60419" name="Rectangle 2"/>
          <p:cNvSpPr>
            <a:spLocks noGrp="1" noRot="1" noChangeAspect="1" noChangeArrowheads="1" noTextEdit="1"/>
          </p:cNvSpPr>
          <p:nvPr>
            <p:ph type="sldImg"/>
          </p:nvPr>
        </p:nvSpPr>
        <p:spPr>
          <a:xfrm>
            <a:off x="2733675" y="525463"/>
            <a:ext cx="3856038" cy="2894012"/>
          </a:xfrm>
          <a:ln/>
        </p:spPr>
      </p:sp>
      <p:sp>
        <p:nvSpPr>
          <p:cNvPr id="60420" name="Rectangle 3"/>
          <p:cNvSpPr>
            <a:spLocks noGrp="1" noChangeArrowheads="1"/>
          </p:cNvSpPr>
          <p:nvPr>
            <p:ph type="body" idx="1"/>
          </p:nvPr>
        </p:nvSpPr>
        <p:spPr>
          <a:noFill/>
          <a:ln/>
        </p:spPr>
        <p:txBody>
          <a:bodyPr/>
          <a:lstStyle/>
          <a:p>
            <a:pPr eaLnBrk="1" hangingPunct="1">
              <a:lnSpc>
                <a:spcPct val="80000"/>
              </a:lnSpc>
            </a:pPr>
            <a:r>
              <a:rPr lang="en-US" altLang="zh-TW" dirty="0"/>
              <a:t>The market organization is the institutional arrangement by which buyers of securities are matched with sellers thereof. Form of market organization has significant impact on resulting price processes and bid-offer spreads</a:t>
            </a:r>
          </a:p>
          <a:p>
            <a:pPr eaLnBrk="1" hangingPunct="1">
              <a:lnSpc>
                <a:spcPct val="80000"/>
              </a:lnSpc>
            </a:pPr>
            <a:r>
              <a:rPr lang="en-US" altLang="zh-TW" dirty="0"/>
              <a:t>Properties of market organization: </a:t>
            </a:r>
          </a:p>
          <a:p>
            <a:pPr eaLnBrk="1" hangingPunct="1">
              <a:lnSpc>
                <a:spcPct val="80000"/>
              </a:lnSpc>
            </a:pPr>
            <a:endParaRPr lang="en-US" altLang="zh-TW" dirty="0"/>
          </a:p>
          <a:p>
            <a:pPr eaLnBrk="1" hangingPunct="1">
              <a:lnSpc>
                <a:spcPct val="80000"/>
              </a:lnSpc>
            </a:pPr>
            <a:r>
              <a:rPr lang="en-US" altLang="zh-TW" b="1" dirty="0"/>
              <a:t>Transparency</a:t>
            </a:r>
            <a:r>
              <a:rPr lang="en-US" altLang="zh-TW" dirty="0"/>
              <a:t> =&gt; a well functioning market should be transparent. Transparency is the extent to which info about trades, quotes and other market info e.g. volume of trading and open interest are available to all players in the market. </a:t>
            </a:r>
          </a:p>
          <a:p>
            <a:pPr eaLnBrk="1" hangingPunct="1">
              <a:lnSpc>
                <a:spcPct val="80000"/>
              </a:lnSpc>
            </a:pPr>
            <a:endParaRPr lang="en-US" altLang="zh-TW" dirty="0"/>
          </a:p>
          <a:p>
            <a:pPr eaLnBrk="1" hangingPunct="1">
              <a:lnSpc>
                <a:spcPct val="80000"/>
              </a:lnSpc>
            </a:pPr>
            <a:r>
              <a:rPr lang="en-US" altLang="zh-TW" b="1" dirty="0"/>
              <a:t>Adverse selection</a:t>
            </a:r>
            <a:r>
              <a:rPr lang="en-US" altLang="zh-TW" dirty="0"/>
              <a:t> </a:t>
            </a:r>
          </a:p>
          <a:p>
            <a:pPr marL="169701" indent="-169701" eaLnBrk="1" hangingPunct="1">
              <a:lnSpc>
                <a:spcPct val="80000"/>
              </a:lnSpc>
              <a:buFont typeface="Arial" pitchFamily="34" charset="0"/>
              <a:buChar char="•"/>
            </a:pPr>
            <a:r>
              <a:rPr lang="en-US" altLang="zh-TW" dirty="0"/>
              <a:t>Lemons &amp; plums problem </a:t>
            </a:r>
          </a:p>
          <a:p>
            <a:pPr marL="169701" indent="-169701" eaLnBrk="1" hangingPunct="1">
              <a:lnSpc>
                <a:spcPct val="80000"/>
              </a:lnSpc>
              <a:buFont typeface="Arial" pitchFamily="34" charset="0"/>
              <a:buChar char="•"/>
            </a:pPr>
            <a:r>
              <a:rPr lang="en-US" altLang="zh-TW" dirty="0"/>
              <a:t>The intermediaries charge a wider bid-offer spread to all participants in the market when availability of info is not symmetric and the cost of obtaining additional info significant </a:t>
            </a:r>
          </a:p>
          <a:p>
            <a:pPr marL="169701" indent="-169701" eaLnBrk="1" hangingPunct="1">
              <a:lnSpc>
                <a:spcPct val="80000"/>
              </a:lnSpc>
              <a:buFont typeface="Arial" pitchFamily="34" charset="0"/>
              <a:buChar char="•"/>
            </a:pPr>
            <a:r>
              <a:rPr lang="en-US" altLang="zh-TW" dirty="0"/>
              <a:t>Can be a significant factor in determining the bid-offer spread</a:t>
            </a:r>
          </a:p>
          <a:p>
            <a:pPr marL="169701" indent="-169701" eaLnBrk="1" hangingPunct="1">
              <a:lnSpc>
                <a:spcPct val="80000"/>
              </a:lnSpc>
              <a:buFont typeface="Arial" pitchFamily="34" charset="0"/>
              <a:buChar char="•"/>
            </a:pPr>
            <a:r>
              <a:rPr lang="en-US" altLang="zh-TW" dirty="0"/>
              <a:t>Intermediaries routinely take large positions in securities and absorb the risk of price fluctuation before inventories are sold to customers </a:t>
            </a:r>
          </a:p>
          <a:p>
            <a:pPr marL="169701" indent="-169701" eaLnBrk="1" hangingPunct="1">
              <a:lnSpc>
                <a:spcPct val="80000"/>
              </a:lnSpc>
              <a:buFont typeface="Arial" pitchFamily="34" charset="0"/>
              <a:buChar char="•"/>
            </a:pPr>
            <a:r>
              <a:rPr lang="en-US" altLang="zh-TW" dirty="0"/>
              <a:t>Risk of security in the market + ability to offload that risk in other markets + uncertainty in the cost of financing such inventories all contribute to the </a:t>
            </a:r>
            <a:r>
              <a:rPr lang="en-US" altLang="zh-TW" b="1" dirty="0"/>
              <a:t>bid-offer spread determination</a:t>
            </a:r>
            <a:r>
              <a:rPr lang="en-US" altLang="zh-TW" dirty="0"/>
              <a:t> and to the depth of the markets.</a:t>
            </a:r>
          </a:p>
          <a:p>
            <a:pPr marL="169701" indent="-169701" eaLnBrk="1" hangingPunct="1">
              <a:lnSpc>
                <a:spcPct val="80000"/>
              </a:lnSpc>
              <a:buFont typeface="Arial" pitchFamily="34" charset="0"/>
              <a:buChar char="•"/>
            </a:pPr>
            <a:r>
              <a:rPr lang="en-US" altLang="zh-TW" dirty="0"/>
              <a:t>Informational disclosure requirements, regulatory rules and effectiveness of their enforcement affect price processes and bid-offer spreads</a:t>
            </a:r>
            <a:r>
              <a:rPr lang="en-US" altLang="zh-TW" b="1" u="sng" dirty="0"/>
              <a:t> </a:t>
            </a:r>
          </a:p>
          <a:p>
            <a:pPr eaLnBrk="1" hangingPunct="1">
              <a:lnSpc>
                <a:spcPct val="80000"/>
              </a:lnSpc>
              <a:buFont typeface="Symbol" pitchFamily="18" charset="2"/>
              <a:buNone/>
            </a:pPr>
            <a:endParaRPr lang="en-US" altLang="zh-TW" b="1" u="sng" dirty="0"/>
          </a:p>
          <a:p>
            <a:pPr eaLnBrk="1" hangingPunct="1">
              <a:lnSpc>
                <a:spcPct val="80000"/>
              </a:lnSpc>
              <a:buFont typeface="Symbol" pitchFamily="18" charset="2"/>
              <a:buNone/>
            </a:pPr>
            <a:endParaRPr lang="en-US" altLang="zh-TW" b="1" u="sng" dirty="0"/>
          </a:p>
          <a:p>
            <a:pPr eaLnBrk="1" hangingPunct="1">
              <a:lnSpc>
                <a:spcPct val="80000"/>
              </a:lnSpc>
              <a:buFont typeface="Symbol" pitchFamily="18" charset="2"/>
              <a:buNone/>
            </a:pPr>
            <a:r>
              <a:rPr lang="en-US" altLang="zh-TW" b="1" dirty="0"/>
              <a:t>Exchanges &amp; OTC: </a:t>
            </a:r>
          </a:p>
          <a:p>
            <a:pPr eaLnBrk="1" hangingPunct="1">
              <a:lnSpc>
                <a:spcPct val="80000"/>
              </a:lnSpc>
              <a:buFont typeface="Symbol" pitchFamily="18" charset="2"/>
              <a:buNone/>
            </a:pPr>
            <a:endParaRPr lang="en-US" altLang="zh-TW" b="1" u="sng" dirty="0"/>
          </a:p>
          <a:p>
            <a:pPr eaLnBrk="1" hangingPunct="1">
              <a:lnSpc>
                <a:spcPct val="80000"/>
              </a:lnSpc>
            </a:pPr>
            <a:r>
              <a:rPr lang="en-US" altLang="zh-TW" b="1" dirty="0"/>
              <a:t>Question to Students: What do you think this is? </a:t>
            </a:r>
          </a:p>
          <a:p>
            <a:pPr eaLnBrk="1" hangingPunct="1">
              <a:lnSpc>
                <a:spcPct val="80000"/>
              </a:lnSpc>
            </a:pPr>
            <a:endParaRPr lang="en-US" altLang="zh-TW" b="1" dirty="0"/>
          </a:p>
          <a:p>
            <a:pPr eaLnBrk="1" hangingPunct="1">
              <a:lnSpc>
                <a:spcPct val="80000"/>
              </a:lnSpc>
            </a:pPr>
            <a:r>
              <a:rPr lang="en-US" altLang="zh-TW" b="1" dirty="0"/>
              <a:t>Classification a/c to process and location of players</a:t>
            </a:r>
          </a:p>
          <a:p>
            <a:pPr marL="169701" indent="-169701" eaLnBrk="1" hangingPunct="1">
              <a:lnSpc>
                <a:spcPct val="80000"/>
              </a:lnSpc>
              <a:buFont typeface="Arial" pitchFamily="34" charset="0"/>
              <a:buChar char="•"/>
            </a:pPr>
            <a:r>
              <a:rPr lang="en-US" altLang="zh-TW" dirty="0"/>
              <a:t>Exchanges (e.g., New York Stock Exchange): Trades conducted in central locations</a:t>
            </a:r>
          </a:p>
          <a:p>
            <a:pPr marL="169701" indent="-169701" eaLnBrk="1" hangingPunct="1">
              <a:lnSpc>
                <a:spcPct val="80000"/>
              </a:lnSpc>
              <a:buFont typeface="Arial" pitchFamily="34" charset="0"/>
              <a:buChar char="•"/>
            </a:pPr>
            <a:r>
              <a:rPr lang="en-US" altLang="zh-TW" dirty="0"/>
              <a:t>OTC : Dealers at different locations buy and sell directly to each other</a:t>
            </a:r>
          </a:p>
          <a:p>
            <a:pPr lvl="2" eaLnBrk="1" hangingPunct="1">
              <a:lnSpc>
                <a:spcPct val="80000"/>
              </a:lnSpc>
            </a:pPr>
            <a:endParaRPr lang="en-US" altLang="zh-TW" u="sng" dirty="0"/>
          </a:p>
          <a:p>
            <a:pPr lvl="2" eaLnBrk="1" hangingPunct="1">
              <a:lnSpc>
                <a:spcPct val="80000"/>
              </a:lnSpc>
            </a:pPr>
            <a:endParaRPr lang="en-US" altLang="zh-TW" u="sng" dirty="0"/>
          </a:p>
          <a:p>
            <a:pPr lvl="0" eaLnBrk="1" hangingPunct="1">
              <a:lnSpc>
                <a:spcPct val="80000"/>
              </a:lnSpc>
            </a:pPr>
            <a:r>
              <a:rPr lang="en-US" altLang="zh-TW" b="1" dirty="0"/>
              <a:t>Question to Students</a:t>
            </a:r>
            <a:r>
              <a:rPr lang="en-US" altLang="zh-TW" dirty="0"/>
              <a:t>: </a:t>
            </a:r>
            <a:r>
              <a:rPr lang="en-US" altLang="zh-TW" b="1" dirty="0"/>
              <a:t>Give examples of OTC markets? Of Exchange markets?</a:t>
            </a:r>
          </a:p>
          <a:p>
            <a:pPr lvl="0" eaLnBrk="1" hangingPunct="1">
              <a:lnSpc>
                <a:spcPct val="80000"/>
              </a:lnSpc>
            </a:pPr>
            <a:endParaRPr lang="en-US" altLang="zh-TW" b="1" dirty="0"/>
          </a:p>
          <a:p>
            <a:pPr eaLnBrk="1" hangingPunct="1">
              <a:lnSpc>
                <a:spcPct val="80000"/>
              </a:lnSpc>
            </a:pPr>
            <a:r>
              <a:rPr lang="en-US" altLang="zh-TW" b="1" dirty="0"/>
              <a:t>Direct search</a:t>
            </a:r>
            <a:r>
              <a:rPr lang="en-US" altLang="zh-TW" dirty="0"/>
              <a:t> =&gt; Buyers directly search and identify matching sellers without the benefit of one or more intermediaries, Costs of search, location and negotiation are borne by the individual </a:t>
            </a:r>
            <a:r>
              <a:rPr lang="en-US" altLang="zh-TW" dirty="0" err="1"/>
              <a:t>transactor</a:t>
            </a:r>
            <a:r>
              <a:rPr lang="en-US" altLang="zh-TW" dirty="0"/>
              <a:t>. Direct search typically applies in small markets with few buyers and sellers. The frequency of transactions must be so low that no intermediary would find it economical to provide any service.</a:t>
            </a:r>
          </a:p>
          <a:p>
            <a:pPr eaLnBrk="1" hangingPunct="1">
              <a:lnSpc>
                <a:spcPct val="80000"/>
              </a:lnSpc>
            </a:pPr>
            <a:endParaRPr lang="en-US" altLang="zh-TW" dirty="0"/>
          </a:p>
          <a:p>
            <a:pPr eaLnBrk="1" hangingPunct="1">
              <a:lnSpc>
                <a:spcPct val="80000"/>
              </a:lnSpc>
            </a:pPr>
            <a:r>
              <a:rPr lang="en-US" altLang="zh-TW" b="1" dirty="0"/>
              <a:t>Brokered market</a:t>
            </a:r>
            <a:r>
              <a:rPr lang="en-US" altLang="zh-TW" dirty="0"/>
              <a:t> =&gt; Brokers act as agent to buyer and seller. They intermediate (for a fee) and match buyers and sellers at mutually agreed terms. Trading volume in securities must be heavy and there must be significant economies of scale in the search costs to locate counterparties, so that a direct search is a more costly alternative to buyers and sellers</a:t>
            </a:r>
          </a:p>
        </p:txBody>
      </p:sp>
    </p:spTree>
    <p:extLst>
      <p:ext uri="{BB962C8B-B14F-4D97-AF65-F5344CB8AC3E}">
        <p14:creationId xmlns:p14="http://schemas.microsoft.com/office/powerpoint/2010/main" val="2267343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40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79</a:t>
            </a:fld>
            <a:endParaRPr lang="en-US" altLang="zh-TW"/>
          </a:p>
        </p:txBody>
      </p:sp>
    </p:spTree>
    <p:extLst>
      <p:ext uri="{BB962C8B-B14F-4D97-AF65-F5344CB8AC3E}">
        <p14:creationId xmlns:p14="http://schemas.microsoft.com/office/powerpoint/2010/main" val="539780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FDD4797-7699-400F-AE22-0999F320CD16}" type="slidenum">
              <a:rPr lang="en-US" altLang="zh-TW"/>
              <a:pPr/>
              <a:t>80</a:t>
            </a:fld>
            <a:endParaRPr lang="en-US" altLang="zh-TW"/>
          </a:p>
        </p:txBody>
      </p:sp>
      <p:sp>
        <p:nvSpPr>
          <p:cNvPr id="61443" name="Rectangle 2"/>
          <p:cNvSpPr>
            <a:spLocks noGrp="1" noRot="1" noChangeAspect="1" noChangeArrowheads="1" noTextEdit="1"/>
          </p:cNvSpPr>
          <p:nvPr>
            <p:ph type="sldImg"/>
          </p:nvPr>
        </p:nvSpPr>
        <p:spPr>
          <a:xfrm>
            <a:off x="2733675" y="525463"/>
            <a:ext cx="3856038" cy="2894012"/>
          </a:xfrm>
          <a:ln/>
        </p:spPr>
      </p:sp>
      <p:sp>
        <p:nvSpPr>
          <p:cNvPr id="61444" name="Rectangle 3"/>
          <p:cNvSpPr>
            <a:spLocks noGrp="1" noChangeArrowheads="1"/>
          </p:cNvSpPr>
          <p:nvPr>
            <p:ph type="body" idx="1"/>
          </p:nvPr>
        </p:nvSpPr>
        <p:spPr>
          <a:noFill/>
          <a:ln/>
        </p:spPr>
        <p:txBody>
          <a:bodyPr/>
          <a:lstStyle/>
          <a:p>
            <a:pPr defTabSz="905073" eaLnBrk="1" hangingPunct="1">
              <a:defRPr/>
            </a:pPr>
            <a:r>
              <a:rPr lang="en-US" altLang="zh-TW" b="1" dirty="0"/>
              <a:t>The </a:t>
            </a:r>
            <a:r>
              <a:rPr lang="en-US" altLang="zh-TW" b="1" dirty="0" err="1"/>
              <a:t>Nasdaq</a:t>
            </a:r>
            <a:r>
              <a:rPr lang="en-US" altLang="zh-TW" b="1" dirty="0"/>
              <a:t> vs. The NYSE </a:t>
            </a:r>
          </a:p>
          <a:p>
            <a:pPr defTabSz="905073" eaLnBrk="1" hangingPunct="1">
              <a:defRPr/>
            </a:pPr>
            <a:r>
              <a:rPr lang="en-US" altLang="zh-TW" b="1" dirty="0"/>
              <a:t>(Source: http://i.investopedia.com/inv/pdf/tutorials/electronic_trading.pdf )</a:t>
            </a:r>
          </a:p>
          <a:p>
            <a:pPr eaLnBrk="1" hangingPunct="1"/>
            <a:endParaRPr lang="en-US" altLang="zh-TW" b="1" dirty="0"/>
          </a:p>
          <a:p>
            <a:pPr eaLnBrk="1" hangingPunct="1"/>
            <a:r>
              <a:rPr lang="en-US" altLang="zh-TW" dirty="0"/>
              <a:t>From a glance, the difference between the New York Stock Exchange (NYSE) and </a:t>
            </a:r>
            <a:r>
              <a:rPr lang="en-US" altLang="zh-TW" dirty="0" err="1"/>
              <a:t>Nasdaq</a:t>
            </a:r>
            <a:r>
              <a:rPr lang="en-US" altLang="zh-TW" dirty="0"/>
              <a:t> may not be marked. The NYSE lists household names like Coca-Cola, Wal-Mart, Citicorp, and General Electric, whereas the </a:t>
            </a:r>
            <a:r>
              <a:rPr lang="en-US" altLang="zh-TW" dirty="0" err="1"/>
              <a:t>Nasdaq</a:t>
            </a:r>
            <a:r>
              <a:rPr lang="en-US" altLang="zh-TW" dirty="0"/>
              <a:t> is home to many of the tech giants such as Microsoft, Cisco, Intel, Oracle and Sun Microsystems. Besides the heavy tech weighting, the fundamental difference between the two exchanges is in the way securities are traded. </a:t>
            </a:r>
          </a:p>
          <a:p>
            <a:pPr eaLnBrk="1" hangingPunct="1"/>
            <a:endParaRPr lang="en-US" altLang="zh-TW" dirty="0"/>
          </a:p>
          <a:p>
            <a:pPr eaLnBrk="1" hangingPunct="1"/>
            <a:endParaRPr lang="en-US" altLang="zh-TW" b="1" dirty="0"/>
          </a:p>
          <a:p>
            <a:pPr eaLnBrk="1" hangingPunct="1"/>
            <a:r>
              <a:rPr lang="en-US" altLang="zh-TW" b="1" dirty="0"/>
              <a:t>NYSE </a:t>
            </a:r>
          </a:p>
          <a:p>
            <a:pPr eaLnBrk="1" hangingPunct="1"/>
            <a:endParaRPr lang="en-US" altLang="zh-TW" b="1" dirty="0"/>
          </a:p>
          <a:p>
            <a:pPr eaLnBrk="1" hangingPunct="1"/>
            <a:r>
              <a:rPr lang="en-US" altLang="zh-TW" dirty="0"/>
              <a:t>The NYSE is an </a:t>
            </a:r>
            <a:r>
              <a:rPr lang="en-US" altLang="zh-TW" b="1" dirty="0"/>
              <a:t>auction market</a:t>
            </a:r>
            <a:r>
              <a:rPr lang="en-US" altLang="zh-TW" dirty="0"/>
              <a:t> that uses </a:t>
            </a:r>
            <a:r>
              <a:rPr lang="en-US" altLang="zh-TW" b="1" dirty="0"/>
              <a:t>floor traders</a:t>
            </a:r>
            <a:r>
              <a:rPr lang="en-US" altLang="zh-TW" dirty="0"/>
              <a:t> to make most of its trades. Each stock on the NYSE has a </a:t>
            </a:r>
            <a:r>
              <a:rPr lang="en-US" altLang="zh-TW" b="1" dirty="0"/>
              <a:t>specialist</a:t>
            </a:r>
            <a:r>
              <a:rPr lang="en-US" altLang="zh-TW" dirty="0"/>
              <a:t>; this is a person who oversees and facilitates all of the trades for a particular stock. If you wish to buy a stock that trades on the NYSE, your broker will either call your order to a floor broker, or enter it into the DOT system (which we will discuss later on). </a:t>
            </a:r>
          </a:p>
          <a:p>
            <a:pPr eaLnBrk="1" hangingPunct="1"/>
            <a:endParaRPr lang="en-US" altLang="zh-TW" dirty="0"/>
          </a:p>
          <a:p>
            <a:pPr eaLnBrk="1" hangingPunct="1"/>
            <a:endParaRPr lang="en-US" altLang="zh-TW" b="1" dirty="0"/>
          </a:p>
          <a:p>
            <a:pPr eaLnBrk="1" hangingPunct="1"/>
            <a:r>
              <a:rPr lang="en-US" altLang="zh-TW" b="1" dirty="0" err="1"/>
              <a:t>Nasdaq</a:t>
            </a:r>
            <a:r>
              <a:rPr lang="en-US" altLang="zh-TW" b="1" dirty="0"/>
              <a:t> </a:t>
            </a:r>
          </a:p>
          <a:p>
            <a:pPr eaLnBrk="1" hangingPunct="1"/>
            <a:endParaRPr lang="en-US" altLang="zh-TW" b="1" dirty="0"/>
          </a:p>
          <a:p>
            <a:pPr eaLnBrk="1" hangingPunct="1"/>
            <a:r>
              <a:rPr lang="en-US" altLang="zh-TW" dirty="0"/>
              <a:t>The </a:t>
            </a:r>
            <a:r>
              <a:rPr lang="en-US" altLang="zh-TW" dirty="0" err="1"/>
              <a:t>Nasdaq</a:t>
            </a:r>
            <a:r>
              <a:rPr lang="en-US" altLang="zh-TW" dirty="0"/>
              <a:t>, on the other hand, is </a:t>
            </a:r>
            <a:r>
              <a:rPr lang="en-US" altLang="zh-TW" b="1" dirty="0"/>
              <a:t>not a physical entity</a:t>
            </a:r>
            <a:r>
              <a:rPr lang="en-US" altLang="zh-TW" dirty="0"/>
              <a:t>. The </a:t>
            </a:r>
            <a:r>
              <a:rPr lang="en-US" altLang="zh-TW" dirty="0" err="1"/>
              <a:t>Nasdaq</a:t>
            </a:r>
            <a:r>
              <a:rPr lang="en-US" altLang="zh-TW" dirty="0"/>
              <a:t> might be known for its fancy </a:t>
            </a:r>
            <a:r>
              <a:rPr lang="en-US" altLang="zh-TW" dirty="0" err="1"/>
              <a:t>MarketSite</a:t>
            </a:r>
            <a:r>
              <a:rPr lang="en-US" altLang="zh-TW" dirty="0"/>
              <a:t> Tower and broadcast studio in Times Square, but very little is done there. The </a:t>
            </a:r>
            <a:r>
              <a:rPr lang="en-US" altLang="zh-TW" dirty="0" err="1"/>
              <a:t>Nasdaq</a:t>
            </a:r>
            <a:r>
              <a:rPr lang="en-US" altLang="zh-TW" dirty="0"/>
              <a:t> is an </a:t>
            </a:r>
            <a:r>
              <a:rPr lang="en-US" altLang="zh-TW" b="1" dirty="0"/>
              <a:t>over-the-counter (OTC) market</a:t>
            </a:r>
            <a:r>
              <a:rPr lang="en-US" altLang="zh-TW" dirty="0"/>
              <a:t> and it relies on </a:t>
            </a:r>
            <a:r>
              <a:rPr lang="en-US" altLang="zh-TW" b="1" dirty="0"/>
              <a:t>market makers</a:t>
            </a:r>
            <a:r>
              <a:rPr lang="en-US" altLang="zh-TW" dirty="0"/>
              <a:t> rather than specialists to facilitate trading and liquidity in stocks. For each stock, there is at least one market maker, (large stocks such as Microsoft have several), whose duties we will discuss later on. </a:t>
            </a:r>
            <a:r>
              <a:rPr lang="en-US" altLang="zh-TW" b="1" dirty="0"/>
              <a:t>Rather than being an auction market, the </a:t>
            </a:r>
            <a:r>
              <a:rPr lang="en-US" altLang="zh-TW" b="1" dirty="0" err="1"/>
              <a:t>Nasdaq</a:t>
            </a:r>
            <a:r>
              <a:rPr lang="en-US" altLang="zh-TW" b="1" dirty="0"/>
              <a:t> is a communications network</a:t>
            </a:r>
            <a:r>
              <a:rPr lang="en-US" altLang="zh-TW" dirty="0"/>
              <a:t> between thousands of computers. Instead of brokers calling out orders, market makers place their names on a list of buyers and sellers, which is then distributed by the </a:t>
            </a:r>
            <a:r>
              <a:rPr lang="en-US" altLang="zh-TW" dirty="0" err="1"/>
              <a:t>Nasdaq</a:t>
            </a:r>
            <a:r>
              <a:rPr lang="en-US" altLang="zh-TW" dirty="0"/>
              <a:t> in a split second to thousands of other computers. If you wish to buy a stock that trades on the </a:t>
            </a:r>
            <a:r>
              <a:rPr lang="en-US" altLang="zh-TW" dirty="0" err="1"/>
              <a:t>Nasdaq</a:t>
            </a:r>
            <a:r>
              <a:rPr lang="en-US" altLang="zh-TW" dirty="0"/>
              <a:t>, your broker will either call up a market maker with the information of your trade or enter your order into a </a:t>
            </a:r>
            <a:r>
              <a:rPr lang="en-US" altLang="zh-TW" dirty="0" err="1"/>
              <a:t>Nasdaq</a:t>
            </a:r>
            <a:r>
              <a:rPr lang="en-US" altLang="zh-TW" dirty="0"/>
              <a:t>-sponsored online execution system </a:t>
            </a:r>
          </a:p>
        </p:txBody>
      </p:sp>
    </p:spTree>
    <p:extLst>
      <p:ext uri="{BB962C8B-B14F-4D97-AF65-F5344CB8AC3E}">
        <p14:creationId xmlns:p14="http://schemas.microsoft.com/office/powerpoint/2010/main" val="1564471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DB92F13-7E5C-4533-9DBD-BF11AC17D328}" type="slidenum">
              <a:rPr lang="en-US" altLang="zh-TW"/>
              <a:pPr/>
              <a:t>81</a:t>
            </a:fld>
            <a:endParaRPr lang="en-US" altLang="zh-TW"/>
          </a:p>
        </p:txBody>
      </p:sp>
      <p:sp>
        <p:nvSpPr>
          <p:cNvPr id="62467" name="Rectangle 2"/>
          <p:cNvSpPr>
            <a:spLocks noGrp="1" noRot="1" noChangeAspect="1" noChangeArrowheads="1" noTextEdit="1"/>
          </p:cNvSpPr>
          <p:nvPr>
            <p:ph type="sldImg"/>
          </p:nvPr>
        </p:nvSpPr>
        <p:spPr>
          <a:xfrm>
            <a:off x="2733675" y="525463"/>
            <a:ext cx="3856038" cy="2894012"/>
          </a:xfrm>
          <a:ln/>
        </p:spPr>
      </p:sp>
      <p:sp>
        <p:nvSpPr>
          <p:cNvPr id="62468" name="Rectangle 3"/>
          <p:cNvSpPr>
            <a:spLocks noGrp="1" noChangeArrowheads="1"/>
          </p:cNvSpPr>
          <p:nvPr>
            <p:ph type="body" idx="1"/>
          </p:nvPr>
        </p:nvSpPr>
        <p:spPr>
          <a:noFill/>
          <a:ln/>
        </p:spPr>
        <p:txBody>
          <a:bodyPr/>
          <a:lstStyle/>
          <a:p>
            <a:pPr marL="226268" indent="-226268" eaLnBrk="1" hangingPunct="1">
              <a:buFont typeface="+mj-lt"/>
              <a:buAutoNum type="arabicPeriod"/>
            </a:pPr>
            <a:r>
              <a:rPr lang="en-US" altLang="zh-TW" dirty="0"/>
              <a:t>Shanghai Stock Exchange</a:t>
            </a:r>
          </a:p>
          <a:p>
            <a:pPr marL="226268" indent="-226268" eaLnBrk="1" hangingPunct="1">
              <a:buFont typeface="+mj-lt"/>
              <a:buAutoNum type="arabicPeriod"/>
            </a:pPr>
            <a:r>
              <a:rPr lang="en-US" altLang="zh-TW" dirty="0" err="1"/>
              <a:t>HKEx</a:t>
            </a:r>
            <a:r>
              <a:rPr lang="en-US" altLang="zh-TW" dirty="0"/>
              <a:t> (HK Stock exchange)</a:t>
            </a:r>
          </a:p>
          <a:p>
            <a:pPr marL="226268" indent="-226268" eaLnBrk="1" hangingPunct="1">
              <a:buFont typeface="+mj-lt"/>
              <a:buAutoNum type="arabicPeriod"/>
            </a:pPr>
            <a:r>
              <a:rPr lang="en-US" altLang="zh-TW" dirty="0"/>
              <a:t>SGX (Singapore Stock Exchange (before</a:t>
            </a:r>
            <a:r>
              <a:rPr lang="en-US" altLang="zh-TW" baseline="0" dirty="0"/>
              <a:t> floor trading stopped)</a:t>
            </a:r>
            <a:endParaRPr lang="en-US" altLang="zh-TW" dirty="0"/>
          </a:p>
          <a:p>
            <a:pPr marL="226268" indent="-226268" eaLnBrk="1" hangingPunct="1">
              <a:buFont typeface="+mj-lt"/>
              <a:buAutoNum type="arabicPeriod"/>
            </a:pPr>
            <a:r>
              <a:rPr lang="en-US" altLang="zh-TW" dirty="0"/>
              <a:t>Tokyo stock exchange</a:t>
            </a:r>
          </a:p>
        </p:txBody>
      </p:sp>
    </p:spTree>
    <p:extLst>
      <p:ext uri="{BB962C8B-B14F-4D97-AF65-F5344CB8AC3E}">
        <p14:creationId xmlns:p14="http://schemas.microsoft.com/office/powerpoint/2010/main" val="3478091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EB33B52-28BC-42F7-B21A-C0751971D292}" type="slidenum">
              <a:rPr lang="en-US" altLang="zh-TW"/>
              <a:pPr/>
              <a:t>83</a:t>
            </a:fld>
            <a:endParaRPr lang="en-US" altLang="zh-TW"/>
          </a:p>
        </p:txBody>
      </p:sp>
      <p:sp>
        <p:nvSpPr>
          <p:cNvPr id="63491" name="Rectangle 2"/>
          <p:cNvSpPr>
            <a:spLocks noGrp="1" noRot="1" noChangeAspect="1" noChangeArrowheads="1" noTextEdit="1"/>
          </p:cNvSpPr>
          <p:nvPr>
            <p:ph type="sldImg"/>
          </p:nvPr>
        </p:nvSpPr>
        <p:spPr>
          <a:xfrm>
            <a:off x="2733675" y="525463"/>
            <a:ext cx="3856038" cy="2894012"/>
          </a:xfrm>
          <a:ln/>
        </p:spPr>
      </p:sp>
      <p:sp>
        <p:nvSpPr>
          <p:cNvPr id="63492" name="Rectangle 3"/>
          <p:cNvSpPr>
            <a:spLocks noGrp="1" noChangeArrowheads="1"/>
          </p:cNvSpPr>
          <p:nvPr>
            <p:ph type="body" idx="1"/>
          </p:nvPr>
        </p:nvSpPr>
        <p:spPr>
          <a:noFill/>
          <a:ln/>
        </p:spPr>
        <p:txBody>
          <a:bodyPr/>
          <a:lstStyle/>
          <a:p>
            <a:pPr eaLnBrk="1" hangingPunct="1"/>
            <a:r>
              <a:rPr lang="en-US" altLang="ja-JP" dirty="0"/>
              <a:t>As recently as December 2005, the floor was home to 1,244 equity members — specialists, now called “designated market makers,” and brokers — and 2,087 clerks, according to the exchange. Today there are 442 equity members and 627 clerks. The number of independents has fallen to fewer than a dozen from 50 or more two decades ago. The floor is a victim of technology. Electronic exchanges such as longtime rival </a:t>
            </a:r>
            <a:r>
              <a:rPr lang="en-US" altLang="ja-JP" dirty="0" err="1"/>
              <a:t>Nasdaq</a:t>
            </a:r>
            <a:r>
              <a:rPr lang="en-US" altLang="ja-JP" dirty="0"/>
              <a:t> Stock Market and recent upstart BATS Exchange have siphoned off much of the activity from the floor by creating ultrafast trading networks. The NYSE responded to the pressure in 2006 by acquiring an electronic exchange of its own, Archipelago Holdings; the following year it snapped up Euronext, the multinational European exchange that had itself gone largely electronic, to create holding company NYSE Euronext. Now, of the roughly 6.5 billion shares of U.S.-listed stocks that change hands each day, the NYSE handles only about a third of the total, according to industry estimates. Even for NYSE-listed stocks, the exchange has a market share of just 42 percent, according to its most recent statistics. A substantial percentage of the volume that does make it to the floor, moreover, is executed via a single click on NYSE </a:t>
            </a:r>
            <a:r>
              <a:rPr lang="en-US" altLang="ja-JP" dirty="0" err="1"/>
              <a:t>Arca</a:t>
            </a:r>
            <a:r>
              <a:rPr lang="en-US" altLang="ja-JP" dirty="0"/>
              <a:t> without the need for two human beings — a floor broker and a specialist — to interact. Floor brokers accounted for just 5 percent of overall volume in April, exchange data show. </a:t>
            </a:r>
            <a:br>
              <a:rPr lang="en-US" altLang="ja-JP" dirty="0"/>
            </a:br>
            <a:r>
              <a:rPr lang="en-US" altLang="ja-JP" dirty="0"/>
              <a:t>Source: NYSE technology threatens survival of floor traders, II 06 July09</a:t>
            </a:r>
            <a:br>
              <a:rPr lang="en-US" altLang="ja-JP" dirty="0"/>
            </a:br>
            <a:endParaRPr lang="en-US" altLang="zh-TW" dirty="0"/>
          </a:p>
        </p:txBody>
      </p:sp>
    </p:spTree>
    <p:extLst>
      <p:ext uri="{BB962C8B-B14F-4D97-AF65-F5344CB8AC3E}">
        <p14:creationId xmlns:p14="http://schemas.microsoft.com/office/powerpoint/2010/main" val="1265905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1912" cy="2894012"/>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15</a:t>
            </a:fld>
            <a:endParaRPr lang="en-US" altLang="zh-TW"/>
          </a:p>
        </p:txBody>
      </p:sp>
    </p:spTree>
    <p:extLst>
      <p:ext uri="{BB962C8B-B14F-4D97-AF65-F5344CB8AC3E}">
        <p14:creationId xmlns:p14="http://schemas.microsoft.com/office/powerpoint/2010/main" val="2329216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4012"/>
          </a:xfrm>
        </p:spPr>
      </p:sp>
      <p:sp>
        <p:nvSpPr>
          <p:cNvPr id="3" name="Notes Placeholder 2"/>
          <p:cNvSpPr>
            <a:spLocks noGrp="1"/>
          </p:cNvSpPr>
          <p:nvPr>
            <p:ph type="body" idx="1"/>
          </p:nvPr>
        </p:nvSpPr>
        <p:spPr/>
        <p:txBody>
          <a:bodyPr>
            <a:normAutofit/>
          </a:bodyPr>
          <a:lstStyle/>
          <a:p>
            <a:pPr defTabSz="955667" eaLnBrk="1" fontAlgn="auto" hangingPunct="1">
              <a:spcBef>
                <a:spcPts val="0"/>
              </a:spcBef>
              <a:spcAft>
                <a:spcPts val="0"/>
              </a:spcAft>
              <a:defRPr/>
            </a:pPr>
            <a:r>
              <a:rPr lang="en-US" altLang="zh-TW" dirty="0"/>
              <a:t>Source: FT“</a:t>
            </a:r>
            <a:r>
              <a:rPr lang="zh-TW" altLang="zh-TW" sz="1300" dirty="0"/>
              <a:t>ICE and NYSE Euronext go where other exchanges have struggled</a:t>
            </a:r>
            <a:r>
              <a:rPr lang="en-US" altLang="zh-TW" sz="1300" dirty="0"/>
              <a:t>” 3 October 2013</a:t>
            </a:r>
            <a:endParaRPr lang="zh-TW" altLang="zh-TW" sz="1300" dirty="0"/>
          </a:p>
          <a:p>
            <a:r>
              <a:rPr lang="en-US" altLang="zh-TW" dirty="0"/>
              <a:t>http://www.ft.com/intl/cms/s/0/c6c899fc-2b56-11e3-bfe2-00144feab7de.html?ftcamp=crm/email/2013104/nbe/GlobalBusiness/product#axzz2hC887RHW</a:t>
            </a:r>
          </a:p>
          <a:p>
            <a:endParaRPr lang="zh-TW" altLang="en-US" dirty="0"/>
          </a:p>
        </p:txBody>
      </p:sp>
      <p:sp>
        <p:nvSpPr>
          <p:cNvPr id="4" name="Slide Number Placeholder 3"/>
          <p:cNvSpPr>
            <a:spLocks noGrp="1"/>
          </p:cNvSpPr>
          <p:nvPr>
            <p:ph type="sldNum" sz="quarter" idx="10"/>
          </p:nvPr>
        </p:nvSpPr>
        <p:spPr/>
        <p:txBody>
          <a:bodyPr/>
          <a:lstStyle/>
          <a:p>
            <a:fld id="{75C393D5-5AD4-42E1-8648-14E3C2AC7E17}" type="slidenum">
              <a:rPr lang="zh-TW" altLang="en-US" smtClean="0"/>
              <a:pPr/>
              <a:t>84</a:t>
            </a:fld>
            <a:endParaRPr lang="zh-TW" altLang="en-US"/>
          </a:p>
        </p:txBody>
      </p:sp>
    </p:spTree>
    <p:extLst>
      <p:ext uri="{BB962C8B-B14F-4D97-AF65-F5344CB8AC3E}">
        <p14:creationId xmlns:p14="http://schemas.microsoft.com/office/powerpoint/2010/main" val="1377512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6038" cy="2894012"/>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85</a:t>
            </a:fld>
            <a:endParaRPr lang="en-US" altLang="zh-TW"/>
          </a:p>
        </p:txBody>
      </p:sp>
    </p:spTree>
    <p:extLst>
      <p:ext uri="{BB962C8B-B14F-4D97-AF65-F5344CB8AC3E}">
        <p14:creationId xmlns:p14="http://schemas.microsoft.com/office/powerpoint/2010/main" val="2451164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6C91FD32-CBFC-4079-A48B-F9FACB6D5C4F}" type="slidenum">
              <a:rPr lang="en-US" altLang="zh-TW"/>
              <a:pPr/>
              <a:t>88</a:t>
            </a:fld>
            <a:endParaRPr lang="en-US" altLang="zh-TW"/>
          </a:p>
        </p:txBody>
      </p:sp>
      <p:sp>
        <p:nvSpPr>
          <p:cNvPr id="144387"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4061D43F-00A6-4232-8198-6B01C0FD8561}" type="slidenum">
              <a:rPr lang="en-US" altLang="zh-CN" sz="1300"/>
              <a:pPr algn="r"/>
              <a:t>88</a:t>
            </a:fld>
            <a:endParaRPr lang="en-US" altLang="zh-CN" sz="1300" dirty="0"/>
          </a:p>
        </p:txBody>
      </p:sp>
      <p:sp>
        <p:nvSpPr>
          <p:cNvPr id="144388" name="Rectangle 2"/>
          <p:cNvSpPr>
            <a:spLocks noGrp="1" noRot="1" noChangeAspect="1" noChangeArrowheads="1" noTextEdit="1"/>
          </p:cNvSpPr>
          <p:nvPr>
            <p:ph type="sldImg"/>
          </p:nvPr>
        </p:nvSpPr>
        <p:spPr>
          <a:xfrm>
            <a:off x="2733675" y="525463"/>
            <a:ext cx="3856038" cy="2894012"/>
          </a:xfrm>
          <a:ln/>
        </p:spPr>
      </p:sp>
      <p:sp>
        <p:nvSpPr>
          <p:cNvPr id="144389" name="Rectangle 3"/>
          <p:cNvSpPr>
            <a:spLocks noGrp="1" noChangeArrowheads="1"/>
          </p:cNvSpPr>
          <p:nvPr>
            <p:ph type="body" idx="1"/>
          </p:nvPr>
        </p:nvSpPr>
        <p:spPr>
          <a:noFill/>
          <a:ln/>
        </p:spPr>
        <p:txBody>
          <a:bodyPr lIns="95557" tIns="47780" rIns="95557" bIns="47780"/>
          <a:lstStyle/>
          <a:p>
            <a:pPr defTabSz="905073" eaLnBrk="1" hangingPunct="1">
              <a:lnSpc>
                <a:spcPct val="80000"/>
              </a:lnSpc>
              <a:defRPr/>
            </a:pPr>
            <a:r>
              <a:rPr lang="en-US" altLang="zh-CN" sz="1100" i="1" dirty="0">
                <a:ea typeface="SimSun" pitchFamily="2" charset="-122"/>
              </a:rPr>
              <a:t>Source: </a:t>
            </a:r>
            <a:r>
              <a:rPr lang="en-US" altLang="zh-CN" sz="1100" i="1" dirty="0">
                <a:ea typeface="SimSun" pitchFamily="2" charset="-122"/>
                <a:hlinkClick r:id="rId3"/>
              </a:rPr>
              <a:t>http://www.bis.org/publ/bppdf/bispap30d.pdf</a:t>
            </a:r>
            <a:r>
              <a:rPr lang="en-US" altLang="zh-CN" sz="1100" i="1" dirty="0">
                <a:ea typeface="SimSun" pitchFamily="2" charset="-122"/>
              </a:rPr>
              <a:t> </a:t>
            </a:r>
          </a:p>
          <a:p>
            <a:pPr eaLnBrk="1" hangingPunct="1">
              <a:lnSpc>
                <a:spcPct val="80000"/>
              </a:lnSpc>
            </a:pPr>
            <a:r>
              <a:rPr lang="en-US" altLang="zh-CN" sz="1100" dirty="0"/>
              <a:t>Bond markets can be classified according to residence of issuer, targeted investors and currency of denomination. For instance, the BIS international securities data cover everything but issues by residents targeted at resident investors denominated in domestic currency (Table 1). Issues by non-residents targeted at resident investors and denominated in domestic currency are part of the foreign bond markets, which go by various </a:t>
            </a:r>
            <a:r>
              <a:rPr lang="en-US" altLang="zh-CN" sz="1100" dirty="0" err="1"/>
              <a:t>colourful</a:t>
            </a:r>
            <a:r>
              <a:rPr lang="en-US" altLang="zh-CN" sz="1100" dirty="0"/>
              <a:t> names (</a:t>
            </a:r>
            <a:r>
              <a:rPr lang="en-US" altLang="zh-CN" sz="1100" dirty="0" err="1"/>
              <a:t>yankee</a:t>
            </a:r>
            <a:r>
              <a:rPr lang="en-US" altLang="zh-CN" sz="1100" dirty="0"/>
              <a:t> for United States; samurai for Japan; bulldog for the United Kingdom). Offshore (or “euro” in the old sense) markets involve targeting investors with bonds not denominated in their domestic currency.</a:t>
            </a:r>
          </a:p>
          <a:p>
            <a:pPr eaLnBrk="1" hangingPunct="1">
              <a:lnSpc>
                <a:spcPct val="80000"/>
              </a:lnSpc>
            </a:pPr>
            <a:r>
              <a:rPr lang="en-US" altLang="zh-CN" sz="1100" dirty="0"/>
              <a:t>Our approach to defining global, regional and national or domestic markets relies primarily on the “who’s who” of issuers and investors and to a lesser extent on currency of denomination. Thus, global markets require broad international participation on the sell and the buy side, but can, conceptually at least, operate in as few as one or as many as all of the world’s currencies. A regional bond market would be defined primarily as one that brings together issuers and investors from a region, and secondarily as one that uses the currencies of the region. Finally, domestic bond markets feature mostly domestic issuers and investors, although foreign investors may play a more or less important role, while the currency of choice is the local currency.</a:t>
            </a:r>
          </a:p>
          <a:p>
            <a:pPr eaLnBrk="1" hangingPunct="1">
              <a:lnSpc>
                <a:spcPct val="80000"/>
              </a:lnSpc>
            </a:pPr>
            <a:r>
              <a:rPr lang="en-US" altLang="zh-CN" sz="1100" dirty="0"/>
              <a:t>We fine-tune our definitions of global, regional and national or domestic markets to East Asia and play down the distinction between onshore and offshore markets. Global bond markets would mostly feature dollar or euro bonds underwritten in London, placed in Asia and Europe and housed in </a:t>
            </a:r>
            <a:r>
              <a:rPr lang="en-US" altLang="zh-CN" sz="1100" dirty="0" err="1"/>
              <a:t>Euroclear</a:t>
            </a:r>
            <a:r>
              <a:rPr lang="en-US" altLang="zh-CN" sz="1100" dirty="0"/>
              <a:t> or </a:t>
            </a:r>
            <a:r>
              <a:rPr lang="en-US" altLang="zh-CN" sz="1100" dirty="0" err="1"/>
              <a:t>Clearstream</a:t>
            </a:r>
            <a:r>
              <a:rPr lang="en-US" altLang="zh-CN" sz="1100" dirty="0"/>
              <a:t>, as well as truly global bonds, which are also SEC-registered, offered simultaneously offshore and in the United States and housed in both the offshore depositories and the US Depository Trust Company.3 Yen issues by Asian borrowers are taken to be examples of regional bonds whether they are legally sold offshore (relative to Japan) as </a:t>
            </a:r>
            <a:r>
              <a:rPr lang="en-US" altLang="zh-CN" sz="1100" dirty="0" err="1"/>
              <a:t>euroyen</a:t>
            </a:r>
            <a:r>
              <a:rPr lang="en-US" altLang="zh-CN" sz="1100" dirty="0"/>
              <a:t> bonds, onshore as samurai bonds or onshore as private placements. Issues by Asian borrowers non-resident in Hong Kong SAR or Singapore denominated in Hong Kong or Singapore dollars (foreign bonds rather than offshore bonds) are also termed regional bonds. It should be clear, therefore, that we consider that there are potentially several regional bond markets in East Asia.</a:t>
            </a:r>
          </a:p>
          <a:p>
            <a:pPr eaLnBrk="1" hangingPunct="1">
              <a:lnSpc>
                <a:spcPct val="80000"/>
              </a:lnSpc>
            </a:pPr>
            <a:endParaRPr lang="en-US" altLang="zh-CN" sz="1100" dirty="0"/>
          </a:p>
        </p:txBody>
      </p:sp>
    </p:spTree>
    <p:extLst>
      <p:ext uri="{BB962C8B-B14F-4D97-AF65-F5344CB8AC3E}">
        <p14:creationId xmlns:p14="http://schemas.microsoft.com/office/powerpoint/2010/main" val="37688530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84F9AF5-2B5E-4DC2-88C6-E1C803338D9D}" type="slidenum">
              <a:rPr lang="en-US" altLang="zh-TW"/>
              <a:pPr/>
              <a:t>89</a:t>
            </a:fld>
            <a:endParaRPr lang="en-US" altLang="zh-TW"/>
          </a:p>
        </p:txBody>
      </p:sp>
      <p:sp>
        <p:nvSpPr>
          <p:cNvPr id="143363"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7120D30C-774D-4BC3-A610-651A665FE21D}" type="slidenum">
              <a:rPr lang="en-US" altLang="zh-CN" sz="1300"/>
              <a:pPr algn="r"/>
              <a:t>89</a:t>
            </a:fld>
            <a:endParaRPr lang="en-US" altLang="zh-CN" sz="1300" dirty="0"/>
          </a:p>
        </p:txBody>
      </p:sp>
      <p:sp>
        <p:nvSpPr>
          <p:cNvPr id="143364" name="Rectangle 2"/>
          <p:cNvSpPr>
            <a:spLocks noGrp="1" noRot="1" noChangeAspect="1" noChangeArrowheads="1" noTextEdit="1"/>
          </p:cNvSpPr>
          <p:nvPr>
            <p:ph type="sldImg"/>
          </p:nvPr>
        </p:nvSpPr>
        <p:spPr>
          <a:xfrm>
            <a:off x="2733675" y="525463"/>
            <a:ext cx="3856038" cy="2894012"/>
          </a:xfrm>
          <a:ln/>
        </p:spPr>
      </p:sp>
      <p:sp>
        <p:nvSpPr>
          <p:cNvPr id="143365" name="Rectangle 3"/>
          <p:cNvSpPr>
            <a:spLocks noGrp="1" noChangeArrowheads="1"/>
          </p:cNvSpPr>
          <p:nvPr>
            <p:ph type="body" idx="1"/>
          </p:nvPr>
        </p:nvSpPr>
        <p:spPr>
          <a:noFill/>
          <a:ln/>
        </p:spPr>
        <p:txBody>
          <a:bodyPr lIns="95557" tIns="47780" rIns="95557" bIns="47780"/>
          <a:lstStyle/>
          <a:p>
            <a:pPr eaLnBrk="1" hangingPunct="1"/>
            <a:r>
              <a:rPr lang="en-US" altLang="zh-CN" b="1" u="sng"/>
              <a:t>Internal &amp; External:</a:t>
            </a:r>
            <a:r>
              <a:rPr lang="en-US" altLang="zh-CN" b="1"/>
              <a:t> (</a:t>
            </a:r>
            <a:r>
              <a:rPr lang="en-US" altLang="zh-CN" b="1" u="sng"/>
              <a:t>go to Chart 3</a:t>
            </a:r>
            <a:r>
              <a:rPr lang="en-US" altLang="zh-CN" b="1"/>
              <a:t>) classification a/c to localisation of issuer</a:t>
            </a:r>
          </a:p>
          <a:p>
            <a:pPr lvl="2" eaLnBrk="1" hangingPunct="1"/>
            <a:r>
              <a:rPr lang="en-US" altLang="zh-CN"/>
              <a:t>Euromarkets</a:t>
            </a:r>
          </a:p>
          <a:p>
            <a:pPr lvl="2" eaLnBrk="1" hangingPunct="1"/>
            <a:r>
              <a:rPr lang="en-US" altLang="zh-CN"/>
              <a:t>International Debt Markets</a:t>
            </a:r>
          </a:p>
          <a:p>
            <a:pPr lvl="2" eaLnBrk="1" hangingPunct="1"/>
            <a:r>
              <a:rPr lang="en-US" altLang="zh-CN"/>
              <a:t>FX Markets</a:t>
            </a:r>
          </a:p>
          <a:p>
            <a:pPr lvl="2" eaLnBrk="1" hangingPunct="1"/>
            <a:r>
              <a:rPr lang="en-US" altLang="zh-CN"/>
              <a:t>World Stock Markets</a:t>
            </a:r>
          </a:p>
          <a:p>
            <a:pPr eaLnBrk="1" hangingPunct="1"/>
            <a:r>
              <a:rPr lang="en-US" altLang="zh-CN"/>
              <a:t>Example in HK of foreign market = “Canto” bond, Japan: “Samurai”; Spain: “Matador”</a:t>
            </a:r>
          </a:p>
          <a:p>
            <a:pPr eaLnBrk="1" hangingPunct="1"/>
            <a:r>
              <a:rPr lang="en-US" altLang="zh-CN"/>
              <a:t>A bit confusing as a “foreign” market is in fact an internal/national market rather than an international or external market.</a:t>
            </a:r>
          </a:p>
        </p:txBody>
      </p:sp>
    </p:spTree>
    <p:extLst>
      <p:ext uri="{BB962C8B-B14F-4D97-AF65-F5344CB8AC3E}">
        <p14:creationId xmlns:p14="http://schemas.microsoft.com/office/powerpoint/2010/main" val="2019124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0B1566BD-E5E6-45A9-8229-FC67BBCB2869}" type="slidenum">
              <a:rPr lang="en-US" altLang="zh-TW"/>
              <a:pPr/>
              <a:t>91</a:t>
            </a:fld>
            <a:endParaRPr lang="en-US" altLang="zh-TW"/>
          </a:p>
        </p:txBody>
      </p:sp>
      <p:sp>
        <p:nvSpPr>
          <p:cNvPr id="145411" name="Rectangle 7"/>
          <p:cNvSpPr txBox="1">
            <a:spLocks noGrp="1" noChangeArrowheads="1"/>
          </p:cNvSpPr>
          <p:nvPr/>
        </p:nvSpPr>
        <p:spPr bwMode="auto">
          <a:xfrm>
            <a:off x="5265812" y="6658665"/>
            <a:ext cx="4028440" cy="350521"/>
          </a:xfrm>
          <a:prstGeom prst="rect">
            <a:avLst/>
          </a:prstGeom>
          <a:noFill/>
          <a:ln w="9525">
            <a:noFill/>
            <a:miter lim="800000"/>
            <a:headEnd/>
            <a:tailEnd/>
          </a:ln>
        </p:spPr>
        <p:txBody>
          <a:bodyPr lIns="95557" tIns="47780" rIns="95557" bIns="47780" anchor="b"/>
          <a:lstStyle/>
          <a:p>
            <a:pPr algn="r"/>
            <a:fld id="{17A0C2CA-475E-43B7-9C09-BD3AAFD8EC99}" type="slidenum">
              <a:rPr lang="en-US" altLang="zh-CN" sz="1300"/>
              <a:pPr algn="r"/>
              <a:t>91</a:t>
            </a:fld>
            <a:endParaRPr lang="en-US" altLang="zh-CN" sz="1300" dirty="0"/>
          </a:p>
        </p:txBody>
      </p:sp>
      <p:sp>
        <p:nvSpPr>
          <p:cNvPr id="145412" name="Rectangle 2"/>
          <p:cNvSpPr>
            <a:spLocks noGrp="1" noRot="1" noChangeAspect="1" noChangeArrowheads="1" noTextEdit="1"/>
          </p:cNvSpPr>
          <p:nvPr>
            <p:ph type="sldImg"/>
          </p:nvPr>
        </p:nvSpPr>
        <p:spPr>
          <a:xfrm>
            <a:off x="2733675" y="525463"/>
            <a:ext cx="3856038" cy="2894012"/>
          </a:xfrm>
          <a:ln/>
        </p:spPr>
      </p:sp>
      <p:sp>
        <p:nvSpPr>
          <p:cNvPr id="145413" name="Rectangle 3"/>
          <p:cNvSpPr>
            <a:spLocks noGrp="1" noChangeArrowheads="1"/>
          </p:cNvSpPr>
          <p:nvPr>
            <p:ph type="body" idx="1"/>
          </p:nvPr>
        </p:nvSpPr>
        <p:spPr>
          <a:xfrm>
            <a:off x="1239523" y="3329941"/>
            <a:ext cx="6817359" cy="3154681"/>
          </a:xfrm>
          <a:noFill/>
          <a:ln/>
        </p:spPr>
        <p:txBody>
          <a:bodyPr lIns="95557" tIns="47780" rIns="95557" bIns="47780"/>
          <a:lstStyle/>
          <a:p>
            <a:pPr marL="238917" indent="-238917" eaLnBrk="1" hangingPunct="1"/>
            <a:r>
              <a:rPr lang="en-US" altLang="zh-CN" sz="1100" dirty="0"/>
              <a:t>For issuers unable or unwilling to take up the cost and implications of SEC filing and registration, banks and other intermediaries can arrange private placements = direct sale of securities by a company to institutional investors</a:t>
            </a:r>
          </a:p>
          <a:p>
            <a:pPr marL="238917" indent="-238917" eaLnBrk="1" hangingPunct="1">
              <a:buFontTx/>
              <a:buAutoNum type="arabicParenR"/>
            </a:pPr>
            <a:r>
              <a:rPr lang="en-US" altLang="zh-CN" sz="1100" dirty="0"/>
              <a:t>Securities can only be distributed to professional investors</a:t>
            </a:r>
          </a:p>
          <a:p>
            <a:pPr marL="238917" indent="-238917" eaLnBrk="1" hangingPunct="1">
              <a:buFontTx/>
              <a:buAutoNum type="arabicParenR"/>
            </a:pPr>
            <a:r>
              <a:rPr lang="en-US" altLang="zh-CN" sz="1100" dirty="0"/>
              <a:t>Terms &amp; conditions tend to be negotiated ahead of the issue with the target investors (e.g. covenants)</a:t>
            </a:r>
          </a:p>
          <a:p>
            <a:pPr marL="238917" indent="-238917" eaLnBrk="1" hangingPunct="1">
              <a:buFontTx/>
              <a:buAutoNum type="arabicParenR"/>
            </a:pPr>
            <a:r>
              <a:rPr lang="en-US" altLang="zh-CN" sz="1100" dirty="0"/>
              <a:t>Generally illiquid in the secondary market except for rule 144A issues which are quasi-bond issues</a:t>
            </a:r>
          </a:p>
          <a:p>
            <a:pPr marL="238917" indent="-238917" eaLnBrk="1" hangingPunct="1"/>
            <a:r>
              <a:rPr lang="en-US" altLang="zh-CN" sz="1100" b="1" dirty="0"/>
              <a:t>Public Offering</a:t>
            </a:r>
          </a:p>
          <a:p>
            <a:pPr marL="716750" lvl="1" indent="-238917" eaLnBrk="1" hangingPunct="1"/>
            <a:r>
              <a:rPr lang="en-US" altLang="zh-CN" sz="1100" dirty="0"/>
              <a:t>Non-exclusive sale of securities to the </a:t>
            </a:r>
            <a:r>
              <a:rPr lang="en-US" altLang="zh-CN" sz="1100" i="1" dirty="0"/>
              <a:t>general public</a:t>
            </a:r>
          </a:p>
          <a:p>
            <a:pPr marL="716750" lvl="1" indent="-238917" eaLnBrk="1" hangingPunct="1"/>
            <a:r>
              <a:rPr lang="en-US" altLang="zh-CN" sz="1100" i="1" dirty="0"/>
              <a:t>Registration</a:t>
            </a:r>
            <a:r>
              <a:rPr lang="en-US" altLang="zh-CN" sz="1100" dirty="0"/>
              <a:t> and </a:t>
            </a:r>
            <a:r>
              <a:rPr lang="en-US" altLang="zh-CN" sz="1100" i="1" dirty="0"/>
              <a:t>rating</a:t>
            </a:r>
            <a:r>
              <a:rPr lang="en-US" altLang="zh-CN" sz="1100" dirty="0"/>
              <a:t> (from NRSRO) required</a:t>
            </a:r>
          </a:p>
          <a:p>
            <a:pPr marL="716750" lvl="1" indent="-238917" eaLnBrk="1" hangingPunct="1"/>
            <a:r>
              <a:rPr lang="en-US" altLang="zh-CN" sz="1100" dirty="0"/>
              <a:t>Normally executed with help of investment bank that usually </a:t>
            </a:r>
            <a:r>
              <a:rPr lang="en-US" altLang="zh-CN" sz="1100" i="1" dirty="0"/>
              <a:t>underwrites</a:t>
            </a:r>
            <a:r>
              <a:rPr lang="en-US" altLang="zh-CN" sz="1100" dirty="0"/>
              <a:t> the issue</a:t>
            </a:r>
          </a:p>
          <a:p>
            <a:pPr marL="716750" lvl="1" indent="-238917" eaLnBrk="1" hangingPunct="1"/>
            <a:r>
              <a:rPr lang="en-US" altLang="zh-CN" sz="1100" dirty="0"/>
              <a:t>More lengthy issuance process given registration requirement</a:t>
            </a:r>
          </a:p>
          <a:p>
            <a:pPr marL="716750" lvl="1" indent="-238917" eaLnBrk="1" hangingPunct="1"/>
            <a:r>
              <a:rPr lang="en-US" altLang="zh-CN" sz="1100" dirty="0"/>
              <a:t>Issue size: minimum size of US$50 Million</a:t>
            </a:r>
          </a:p>
          <a:p>
            <a:pPr marL="716750" lvl="1" indent="-238917" eaLnBrk="1" hangingPunct="1"/>
            <a:r>
              <a:rPr lang="en-US" altLang="zh-CN" sz="1100" i="1" dirty="0"/>
              <a:t>Liquid</a:t>
            </a:r>
            <a:r>
              <a:rPr lang="en-US" altLang="zh-CN" sz="1100" dirty="0"/>
              <a:t> secondary market</a:t>
            </a:r>
          </a:p>
          <a:p>
            <a:pPr marL="238917" indent="-238917" eaLnBrk="1" hangingPunct="1"/>
            <a:r>
              <a:rPr lang="en-US" altLang="zh-CN" sz="1100" b="1" dirty="0"/>
              <a:t>Private Placement</a:t>
            </a:r>
          </a:p>
          <a:p>
            <a:pPr marL="716750" lvl="1" indent="-238917" eaLnBrk="1" hangingPunct="1"/>
            <a:r>
              <a:rPr lang="en-US" altLang="zh-CN" sz="1100" dirty="0"/>
              <a:t>Sale of new securities directly to </a:t>
            </a:r>
            <a:r>
              <a:rPr lang="en-US" altLang="zh-CN" sz="1100" i="1" dirty="0"/>
              <a:t>sophisticated investors</a:t>
            </a:r>
            <a:r>
              <a:rPr lang="en-US" altLang="zh-CN" sz="1100" dirty="0"/>
              <a:t> (one or more)</a:t>
            </a:r>
          </a:p>
          <a:p>
            <a:pPr marL="716750" lvl="1" indent="-238917" eaLnBrk="1" hangingPunct="1"/>
            <a:r>
              <a:rPr lang="en-US" altLang="zh-CN" sz="1100" i="1" dirty="0"/>
              <a:t>Exempt </a:t>
            </a:r>
            <a:r>
              <a:rPr lang="en-US" altLang="zh-CN" sz="1100" dirty="0"/>
              <a:t>from registration (in US, 2 types: 144A and other); </a:t>
            </a:r>
            <a:r>
              <a:rPr lang="en-US" altLang="zh-CN" sz="1100" i="1" dirty="0"/>
              <a:t>rating</a:t>
            </a:r>
            <a:r>
              <a:rPr lang="en-US" altLang="zh-CN" sz="1100" dirty="0"/>
              <a:t> recommended (NAIC)</a:t>
            </a:r>
          </a:p>
          <a:p>
            <a:pPr marL="716750" lvl="1" indent="-238917" eaLnBrk="1" hangingPunct="1"/>
            <a:r>
              <a:rPr lang="en-US" altLang="zh-CN" sz="1100" dirty="0"/>
              <a:t>Bank (IB or CB) acts as arranger </a:t>
            </a:r>
            <a:r>
              <a:rPr lang="en-US" altLang="zh-CN" sz="1100" dirty="0">
                <a:latin typeface="Times New Roman" pitchFamily="18" charset="0"/>
              </a:rPr>
              <a:t>–</a:t>
            </a:r>
            <a:r>
              <a:rPr lang="en-US" altLang="zh-CN" sz="1100" dirty="0"/>
              <a:t> </a:t>
            </a:r>
            <a:r>
              <a:rPr lang="en-US" altLang="zh-CN" sz="1100" i="1" dirty="0"/>
              <a:t>no underwriting</a:t>
            </a:r>
          </a:p>
          <a:p>
            <a:pPr marL="716750" lvl="1" indent="-238917" eaLnBrk="1" hangingPunct="1"/>
            <a:r>
              <a:rPr lang="en-US" altLang="zh-CN" sz="1100" dirty="0"/>
              <a:t>Quicker issuance process (no registration required)</a:t>
            </a:r>
          </a:p>
          <a:p>
            <a:pPr marL="716750" lvl="1" indent="-238917" eaLnBrk="1" hangingPunct="1"/>
            <a:r>
              <a:rPr lang="en-US" altLang="zh-CN" sz="1100" i="1" dirty="0"/>
              <a:t>Illiquid</a:t>
            </a:r>
            <a:r>
              <a:rPr lang="en-US" altLang="zh-CN" sz="1100" dirty="0"/>
              <a:t> secondary market except 144A (</a:t>
            </a:r>
            <a:r>
              <a:rPr lang="en-US" altLang="zh-CN" sz="1100" dirty="0">
                <a:latin typeface="Times New Roman" pitchFamily="18" charset="0"/>
              </a:rPr>
              <a:t>“</a:t>
            </a:r>
            <a:r>
              <a:rPr lang="en-US" altLang="zh-CN" sz="1100" dirty="0"/>
              <a:t>quasi-bond</a:t>
            </a:r>
            <a:r>
              <a:rPr lang="en-US" altLang="zh-CN" sz="1100" dirty="0">
                <a:latin typeface="Times New Roman" pitchFamily="18" charset="0"/>
              </a:rPr>
              <a:t>”</a:t>
            </a:r>
            <a:r>
              <a:rPr lang="en-US" altLang="zh-CN" sz="1100" dirty="0"/>
              <a:t>)</a:t>
            </a:r>
          </a:p>
          <a:p>
            <a:pPr marL="716750" lvl="1" indent="-238917" eaLnBrk="1" hangingPunct="1"/>
            <a:r>
              <a:rPr lang="en-US" altLang="zh-CN" sz="1100" dirty="0"/>
              <a:t>Flexibility of issue size</a:t>
            </a:r>
          </a:p>
          <a:p>
            <a:pPr marL="238917" indent="-238917" eaLnBrk="1" hangingPunct="1"/>
            <a:endParaRPr lang="en-US" altLang="zh-CN" sz="1100" dirty="0"/>
          </a:p>
        </p:txBody>
      </p:sp>
    </p:spTree>
    <p:extLst>
      <p:ext uri="{BB962C8B-B14F-4D97-AF65-F5344CB8AC3E}">
        <p14:creationId xmlns:p14="http://schemas.microsoft.com/office/powerpoint/2010/main" val="991111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525463"/>
            <a:ext cx="3854450" cy="2892425"/>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95</a:t>
            </a:fld>
            <a:endParaRPr lang="en-US" altLang="zh-TW"/>
          </a:p>
        </p:txBody>
      </p:sp>
    </p:spTree>
    <p:extLst>
      <p:ext uri="{BB962C8B-B14F-4D97-AF65-F5344CB8AC3E}">
        <p14:creationId xmlns:p14="http://schemas.microsoft.com/office/powerpoint/2010/main" val="3854831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4225" y="525463"/>
            <a:ext cx="5141913"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96</a:t>
            </a:fld>
            <a:endParaRPr lang="en-US" altLang="zh-TW"/>
          </a:p>
        </p:txBody>
      </p:sp>
    </p:spTree>
    <p:extLst>
      <p:ext uri="{BB962C8B-B14F-4D97-AF65-F5344CB8AC3E}">
        <p14:creationId xmlns:p14="http://schemas.microsoft.com/office/powerpoint/2010/main" val="2419008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6AA05D-8C87-4B6F-8AAA-3DA928018135}" type="slidenum">
              <a:rPr lang="en-US" altLang="zh-TW"/>
              <a:pPr/>
              <a:t>98</a:t>
            </a:fld>
            <a:endParaRPr lang="en-US" altLang="zh-TW"/>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lang="en-US" altLang="zh-TW">
                <a:ea typeface="SimSun" pitchFamily="2" charset="-122"/>
              </a:rPr>
              <a:t>“Trading Places” – funny movie starring Eddie Murphy and Dan Ackroyd – good background information on commodity trading </a:t>
            </a:r>
          </a:p>
          <a:p>
            <a:r>
              <a:rPr lang="en-US" altLang="zh-TW">
                <a:ea typeface="SimSun" pitchFamily="2" charset="-122"/>
              </a:rPr>
              <a:t>“Wall Street” – eponymous illustration of the M&amp;A fever and junk bond market starring Michael Douglas </a:t>
            </a:r>
          </a:p>
          <a:p>
            <a:r>
              <a:rPr lang="en-US" altLang="zh-TW">
                <a:ea typeface="SimSun" pitchFamily="2" charset="-122"/>
              </a:rPr>
              <a:t>“Boiler Room” – relatively recent movie about penny stock trading in the US – </a:t>
            </a:r>
          </a:p>
          <a:p>
            <a:r>
              <a:rPr lang="en-US" altLang="zh-TW">
                <a:ea typeface="SimSun" pitchFamily="2" charset="-122"/>
              </a:rPr>
              <a:t>“Barbarians at the Gate” – the movie from the famous book depicting the giant KKR deal for RJR Nabisco – </a:t>
            </a:r>
          </a:p>
          <a:p>
            <a:r>
              <a:rPr lang="en-US" altLang="zh-TW">
                <a:ea typeface="SimSun" pitchFamily="2" charset="-122"/>
              </a:rPr>
              <a:t>“Rogue Trader” – the story of Nick Leeson and the collapse of Barings – </a:t>
            </a:r>
          </a:p>
          <a:p>
            <a:r>
              <a:rPr lang="en-US" altLang="zh-TW">
                <a:ea typeface="SimSun" pitchFamily="2" charset="-122"/>
              </a:rPr>
              <a:t>“Other People’s Money” – a funny movie starring Danny De Vito, building on “Wall Street” but as a comedy – </a:t>
            </a:r>
          </a:p>
          <a:p>
            <a:r>
              <a:rPr lang="en-US" altLang="zh-TW">
                <a:ea typeface="SimSun" pitchFamily="2" charset="-122"/>
              </a:rPr>
              <a:t>“Glengarry Glen Ross” – a dark satire of the ultra-salesmanship in the world of real estate – but could be similarly applied to sales teams in banks! </a:t>
            </a:r>
          </a:p>
          <a:p>
            <a:r>
              <a:rPr lang="en-US" altLang="zh-TW">
                <a:ea typeface="SimSun" pitchFamily="2" charset="-122"/>
              </a:rPr>
              <a:t>“Liar’s Poker” – the movie from the book (the book is much better)- </a:t>
            </a:r>
          </a:p>
          <a:p>
            <a:r>
              <a:rPr lang="en-US" altLang="zh-TW">
                <a:ea typeface="SimSun" pitchFamily="2" charset="-122"/>
              </a:rPr>
              <a:t>“Rollover” – not terribly good movie starring Jane Fonda and Kris Kristofferson but provides some background on money &amp; commodity markets and crises – </a:t>
            </a:r>
          </a:p>
          <a:p>
            <a:r>
              <a:rPr lang="en-US" altLang="zh-TW">
                <a:ea typeface="SimSun" pitchFamily="2" charset="-122"/>
              </a:rPr>
              <a:t>“Dealers” – </a:t>
            </a:r>
          </a:p>
        </p:txBody>
      </p:sp>
    </p:spTree>
    <p:extLst>
      <p:ext uri="{BB962C8B-B14F-4D97-AF65-F5344CB8AC3E}">
        <p14:creationId xmlns:p14="http://schemas.microsoft.com/office/powerpoint/2010/main" val="316290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0C0319-1A14-4F47-8876-56B322FF5AF8}" type="slidenum">
              <a:rPr lang="en-US" altLang="zh-TW"/>
              <a:pPr/>
              <a:t>99</a:t>
            </a:fld>
            <a:endParaRPr lang="en-US" altLang="zh-TW"/>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1350355" y="3318314"/>
            <a:ext cx="7421193" cy="3143031"/>
          </a:xfrm>
        </p:spPr>
        <p:txBody>
          <a:bodyPr/>
          <a:lstStyle/>
          <a:p>
            <a:pPr>
              <a:lnSpc>
                <a:spcPct val="80000"/>
              </a:lnSpc>
            </a:pPr>
            <a:r>
              <a:rPr lang="en-US" altLang="zh-TW" sz="800">
                <a:ea typeface="SimSun" pitchFamily="2" charset="-122"/>
              </a:rPr>
              <a:t>“Liar’s Poker” – highly entertaining read about life in fixed income - </a:t>
            </a:r>
            <a:r>
              <a:rPr lang="en-US" altLang="zh-TW" sz="800"/>
              <a:t>Lewis describes his four years with the Wall Street firm Salomon Brothers, from his bizarre hiring through the training program to his years as a successful bond trader. Lewis illustrates how economic decisions made at the national level changed securities markets and made bonds the most lucrative game on the Street. His description of the firm's personalities and of the events from 1984 through the crash of October 1987 are vivid and memorable. </a:t>
            </a:r>
            <a:endParaRPr lang="en-US" altLang="zh-TW" sz="800">
              <a:ea typeface="SimSun" pitchFamily="2" charset="-122"/>
            </a:endParaRPr>
          </a:p>
          <a:p>
            <a:pPr>
              <a:lnSpc>
                <a:spcPct val="80000"/>
              </a:lnSpc>
            </a:pPr>
            <a:r>
              <a:rPr lang="en-US" altLang="zh-TW" sz="800">
                <a:ea typeface="SimSun" pitchFamily="2" charset="-122"/>
              </a:rPr>
              <a:t>“When Genius Failed” – the story of LTCM – </a:t>
            </a:r>
            <a:r>
              <a:rPr lang="en-US" altLang="zh-TW" sz="800"/>
              <a:t>Roger Lowenstein's </a:t>
            </a:r>
            <a:r>
              <a:rPr lang="en-US" altLang="zh-TW" sz="800" i="1"/>
              <a:t>When Genius Failed</a:t>
            </a:r>
            <a:r>
              <a:rPr lang="en-US" altLang="zh-TW" sz="800"/>
              <a:t> is the gripping story of the Fed's unprecedented move, the incredible heights reached by LTCM, and the firm's eventual dramatic demise. </a:t>
            </a:r>
            <a:endParaRPr lang="en-US" altLang="zh-TW" sz="800">
              <a:ea typeface="SimSun" pitchFamily="2" charset="-122"/>
            </a:endParaRPr>
          </a:p>
          <a:p>
            <a:pPr>
              <a:lnSpc>
                <a:spcPct val="80000"/>
              </a:lnSpc>
            </a:pPr>
            <a:r>
              <a:rPr lang="en-US" altLang="zh-TW" sz="800">
                <a:ea typeface="SimSun" pitchFamily="2" charset="-122"/>
              </a:rPr>
              <a:t>“Barbarians at the Gate” – the story of RJR Nabisco and KKR </a:t>
            </a:r>
          </a:p>
          <a:p>
            <a:pPr>
              <a:lnSpc>
                <a:spcPct val="80000"/>
              </a:lnSpc>
            </a:pPr>
            <a:r>
              <a:rPr lang="en-US" altLang="zh-TW" sz="800">
                <a:ea typeface="SimSun" pitchFamily="2" charset="-122"/>
              </a:rPr>
              <a:t>“Fool’s Gold” excellent story of the financial crisis of 2008 told through the story of the JPM derivatives group. “</a:t>
            </a:r>
            <a:r>
              <a:rPr lang="en-US" altLang="zh-TW"/>
              <a:t>Tett has the remarkable ability to make swaps, derivatives and their arcane securitized, synthetic offspring understandable to a financially challenged dummy like me and she does it while telling the tale of how this brainstorming group of J.P. Morgan whiz kids came up with a way to make risk, riskless, removing old constraints and unleashing a great wave of capital into the economy that should have been beneficial. But, sadly, it was all too good to be true. When Morgan s rivals combined this financial alchemy with subprime mortgage madness, without considering that a boom could bust, it was all over, leaving us battered by the rippling toxic aftereffects of unregulated greed “</a:t>
            </a:r>
            <a:endParaRPr lang="en-US" altLang="zh-TW" sz="800">
              <a:ea typeface="SimSun" pitchFamily="2" charset="-122"/>
            </a:endParaRPr>
          </a:p>
          <a:p>
            <a:pPr>
              <a:lnSpc>
                <a:spcPct val="80000"/>
              </a:lnSpc>
            </a:pPr>
            <a:r>
              <a:rPr lang="en-US" altLang="zh-TW" sz="800">
                <a:ea typeface="SimSun" pitchFamily="2" charset="-122"/>
              </a:rPr>
              <a:t>“Monkey Business” – sobering read about life as an associate in an investment bank - </a:t>
            </a:r>
            <a:r>
              <a:rPr lang="en-US" altLang="zh-TW" sz="800"/>
              <a:t>As eager-beaver business school students, Rolfe and Troob garnered job offers as junior associates at the elite Wall Street investment bank Donaldson, Lufkin &amp; Jenrette, lured by dreams of wealth, glamour and power. By the time Rolfe and Troob were able to discern the key fact that the "investment banking community has long been an oligopoly, with only a handful of real players with the size and scale to drive through the big deals," they were already grappling with the gritty reality of performing grunt labor in an environment ruled by despotic senior partners who called innumerable meetings to set unrealistic deadlines and make superhuman demands on anybody within screaming distance. </a:t>
            </a:r>
            <a:endParaRPr lang="en-US" altLang="zh-TW" sz="800">
              <a:ea typeface="SimSun" pitchFamily="2" charset="-122"/>
            </a:endParaRPr>
          </a:p>
          <a:p>
            <a:pPr>
              <a:lnSpc>
                <a:spcPct val="80000"/>
              </a:lnSpc>
            </a:pPr>
            <a:r>
              <a:rPr lang="en-US" altLang="zh-TW" sz="800">
                <a:ea typeface="SimSun" pitchFamily="2" charset="-122"/>
              </a:rPr>
              <a:t>“Hedgehogging” - </a:t>
            </a:r>
            <a:r>
              <a:rPr lang="en-US" altLang="zh-TW" sz="800"/>
              <a:t>In Hedgehogging, Biggs offers a fascinating glimpse behind the scenes at the personalities and egos making decisions about the enormous sums being dumped en masse into these funds. It's full of personal anecdotes and critical insights from an insider's insider. You should not even consider giving money to anyone on Wall Street ever again until you've read this book. He discusses investing in general, hedge funds in particular, and how he has learned to find and profit from the best moneymaking opportunities in an eat-what-you-kill, cutthroat investment world. </a:t>
            </a:r>
          </a:p>
          <a:p>
            <a:r>
              <a:rPr lang="en-US" altLang="zh-TW"/>
              <a:t>“The Big Short”</a:t>
            </a:r>
            <a:r>
              <a:rPr lang="en-US" altLang="zh-TW" b="1"/>
              <a:t> </a:t>
            </a:r>
            <a:r>
              <a:rPr lang="en-US" altLang="zh-TW"/>
              <a:t>Although Lewis is perhaps best known for his sports-related nonfiction (including ), his first book was the autobiographical , in which he chronicled his disillusionment as a young gun on Wall Street in the greed is good 1980s. He returns to his financial roots to excavate the crisis of 2007–2008, employing his trademark technique of casting a microcosmic lens on the personal histories of several Wall Street outsiders who were betting against the grain—to shed light on the macrocosmic tale of greed and fear.</a:t>
            </a:r>
          </a:p>
          <a:p>
            <a:r>
              <a:rPr lang="en-US" altLang="zh-TW" sz="800">
                <a:ea typeface="SimSun" pitchFamily="2" charset="-122"/>
              </a:rPr>
              <a:t>“F.I.A.S.C.O” – another sobering read about an associate’s life, in derivatives this time – </a:t>
            </a:r>
            <a:r>
              <a:rPr lang="en-US" altLang="zh-TW" sz="800"/>
              <a:t>FIASCO is the shocking story of one man's education in the jungles of Wall Street. As a young derivatives salesman at Morgan Stanley, Frank Partnoy learned to buy and sell billions of dollars worth of securities that were so complex many traders themselves didn't understand them. In his behind-the-scenes look at the trading floor and the offices of one of the world's top investment firms, Partnoy recounts the macho attitudes and fiercely competitive ploys of his office mates. And he takes us to the annual drunken skeet-shooting competition, FIASCO, where he and his colleagues sharpen the killer instincts they are encouraged to use against their competitors, their clients, and each other. </a:t>
            </a:r>
          </a:p>
          <a:p>
            <a:pPr>
              <a:lnSpc>
                <a:spcPct val="80000"/>
              </a:lnSpc>
            </a:pPr>
            <a:r>
              <a:rPr lang="en-US" altLang="zh-TW" sz="800">
                <a:ea typeface="SimSun" pitchFamily="2" charset="-122"/>
              </a:rPr>
              <a:t>Traders, guns and money” – fantastic stories on derivatives from an experienced trader and now educator</a:t>
            </a:r>
          </a:p>
          <a:p>
            <a:pPr>
              <a:lnSpc>
                <a:spcPct val="80000"/>
              </a:lnSpc>
            </a:pPr>
            <a:r>
              <a:rPr lang="en-US" altLang="zh-TW" sz="800">
                <a:ea typeface="SimSun" pitchFamily="2" charset="-122"/>
              </a:rPr>
              <a:t>Other recommendations</a:t>
            </a:r>
          </a:p>
          <a:p>
            <a:pPr>
              <a:lnSpc>
                <a:spcPct val="80000"/>
              </a:lnSpc>
            </a:pPr>
            <a:r>
              <a:rPr lang="en-US" altLang="zh-TW" sz="800">
                <a:ea typeface="SimSun" pitchFamily="2" charset="-122"/>
              </a:rPr>
              <a:t>“Against the Gods – The Remarkable Story of Risk” – fantastic book about risk in all its aspects – a must read if you’re going to be in markets! </a:t>
            </a:r>
          </a:p>
          <a:p>
            <a:pPr>
              <a:lnSpc>
                <a:spcPct val="80000"/>
              </a:lnSpc>
            </a:pPr>
            <a:r>
              <a:rPr lang="en-US" altLang="zh-TW" sz="800">
                <a:ea typeface="SimSun" pitchFamily="2" charset="-122"/>
              </a:rPr>
              <a:t>“Goldman Sachs: the culture of success” – book about GS – </a:t>
            </a:r>
          </a:p>
          <a:p>
            <a:pPr>
              <a:lnSpc>
                <a:spcPct val="80000"/>
              </a:lnSpc>
            </a:pPr>
            <a:r>
              <a:rPr lang="en-US" altLang="zh-TW" sz="800">
                <a:ea typeface="SimSun" pitchFamily="2" charset="-122"/>
              </a:rPr>
              <a:t>“My Life as a Quant” – a recent book about an academic’s foray in the real world of financial markets (!!!!) – </a:t>
            </a:r>
          </a:p>
          <a:p>
            <a:pPr>
              <a:lnSpc>
                <a:spcPct val="80000"/>
              </a:lnSpc>
            </a:pPr>
            <a:r>
              <a:rPr lang="en-US" altLang="zh-TW" sz="800">
                <a:ea typeface="SimSun" pitchFamily="2" charset="-122"/>
              </a:rPr>
              <a:t>“Predator’s Ball” – the story of junk bonds, DBL and Mike Milken </a:t>
            </a:r>
          </a:p>
          <a:p>
            <a:pPr>
              <a:lnSpc>
                <a:spcPct val="80000"/>
              </a:lnSpc>
            </a:pPr>
            <a:endParaRPr lang="en-US" altLang="zh-TW" sz="800">
              <a:ea typeface="SimSun" pitchFamily="2" charset="-122"/>
            </a:endParaRPr>
          </a:p>
          <a:p>
            <a:pPr>
              <a:lnSpc>
                <a:spcPct val="80000"/>
              </a:lnSpc>
            </a:pPr>
            <a:r>
              <a:rPr lang="en-US" altLang="zh-TW" sz="800">
                <a:ea typeface="SimSun" pitchFamily="2" charset="-122"/>
              </a:rPr>
              <a:t>“Merkin Brothers” – tongue-in-cheek account of the pre-crisis Asian I-banks antics by the editor of Finance Asia – I have a limited supply of books available at the deeply discounted price of HKD 50-</a:t>
            </a:r>
          </a:p>
          <a:p>
            <a:pPr>
              <a:lnSpc>
                <a:spcPct val="80000"/>
              </a:lnSpc>
            </a:pPr>
            <a:endParaRPr lang="en-US" altLang="zh-TW" sz="800"/>
          </a:p>
        </p:txBody>
      </p:sp>
    </p:spTree>
    <p:extLst>
      <p:ext uri="{BB962C8B-B14F-4D97-AF65-F5344CB8AC3E}">
        <p14:creationId xmlns:p14="http://schemas.microsoft.com/office/powerpoint/2010/main" val="269436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99025" y="368300"/>
            <a:ext cx="2698750" cy="202565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101</a:t>
            </a:fld>
            <a:endParaRPr lang="en-US" altLang="zh-TW"/>
          </a:p>
        </p:txBody>
      </p:sp>
    </p:spTree>
    <p:extLst>
      <p:ext uri="{BB962C8B-B14F-4D97-AF65-F5344CB8AC3E}">
        <p14:creationId xmlns:p14="http://schemas.microsoft.com/office/powerpoint/2010/main" val="348153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BA283BFA-538A-4108-975F-1B5CDC135A79}" type="slidenum">
              <a:rPr lang="zh-TW" altLang="en-US" smtClean="0"/>
              <a:pPr/>
              <a:t>16</a:t>
            </a:fld>
            <a:endParaRPr lang="en-US" altLang="zh-TW"/>
          </a:p>
        </p:txBody>
      </p:sp>
      <p:sp>
        <p:nvSpPr>
          <p:cNvPr id="136195" name="Rectangle 2"/>
          <p:cNvSpPr>
            <a:spLocks noGrp="1" noRot="1" noChangeAspect="1" noChangeArrowheads="1" noTextEdit="1"/>
          </p:cNvSpPr>
          <p:nvPr>
            <p:ph type="sldImg"/>
          </p:nvPr>
        </p:nvSpPr>
        <p:spPr>
          <a:xfrm>
            <a:off x="2090738" y="525463"/>
            <a:ext cx="5141912" cy="2894012"/>
          </a:xfrm>
          <a:ln/>
        </p:spPr>
      </p:sp>
      <p:sp>
        <p:nvSpPr>
          <p:cNvPr id="136196" name="Rectangle 3"/>
          <p:cNvSpPr>
            <a:spLocks noGrp="1" noChangeArrowheads="1"/>
          </p:cNvSpPr>
          <p:nvPr>
            <p:ph type="body" idx="1"/>
          </p:nvPr>
        </p:nvSpPr>
        <p:spPr>
          <a:noFill/>
          <a:ln/>
        </p:spPr>
        <p:txBody>
          <a:bodyPr/>
          <a:lstStyle/>
          <a:p>
            <a:pPr eaLnBrk="1" hangingPunct="1"/>
            <a:r>
              <a:rPr lang="en-US" altLang="zh-TW" dirty="0"/>
              <a:t>My office on campus is in room 2445 (2 floor, close to lifts 25/26).  If you need to contact me, the best way is by email, as I will be checking my email account daily. If you need to see me, I will generally be available after class, or you can make an appointment to see me (to avoid disappointment).</a:t>
            </a:r>
          </a:p>
          <a:p>
            <a:pPr eaLnBrk="1" hangingPunct="1"/>
            <a:endParaRPr lang="en-US" altLang="zh-TW" dirty="0"/>
          </a:p>
          <a:p>
            <a:pPr eaLnBrk="1" hangingPunct="1"/>
            <a:r>
              <a:rPr lang="en-US" altLang="zh-TW" b="1" dirty="0"/>
              <a:t>In case of emergency only, you can call me on my mobile.</a:t>
            </a:r>
          </a:p>
          <a:p>
            <a:pPr eaLnBrk="1" hangingPunct="1"/>
            <a:endParaRPr lang="en-US" altLang="zh-TW" dirty="0"/>
          </a:p>
          <a:p>
            <a:pPr eaLnBrk="1" hangingPunct="1"/>
            <a:r>
              <a:rPr lang="en-US" altLang="zh-TW" dirty="0"/>
              <a:t>For practical and UST related questions, please contact the MBA office or the Department of Finance staff.</a:t>
            </a:r>
          </a:p>
          <a:p>
            <a:pPr eaLnBrk="1" hangingPunct="1"/>
            <a:endParaRPr lang="en-US" altLang="zh-TW" dirty="0"/>
          </a:p>
          <a:p>
            <a:r>
              <a:rPr lang="en-US" altLang="zh-CN" b="1" dirty="0"/>
              <a:t>Teaching Assistant:  </a:t>
            </a:r>
            <a:r>
              <a:rPr lang="en-US" altLang="zh-CN" dirty="0"/>
              <a:t>Mr. </a:t>
            </a:r>
            <a:r>
              <a:rPr lang="en-US" altLang="zh-CN" dirty="0" err="1"/>
              <a:t>Siming</a:t>
            </a:r>
            <a:r>
              <a:rPr lang="en-US" altLang="zh-CN" dirty="0"/>
              <a:t> TIAN</a:t>
            </a:r>
            <a:br>
              <a:rPr lang="en-US" altLang="zh-CN" dirty="0"/>
            </a:br>
            <a:r>
              <a:rPr lang="en-US" altLang="zh-CN" dirty="0"/>
              <a:t>Email:  </a:t>
            </a:r>
            <a:r>
              <a:rPr lang="en-US" altLang="zh-CN" u="sng" dirty="0">
                <a:hlinkClick r:id="rId3"/>
              </a:rPr>
              <a:t>simingtian@ust.hk</a:t>
            </a:r>
            <a:r>
              <a:rPr lang="en-US" altLang="zh-CN" dirty="0"/>
              <a:t>; Room 3392 (Lifts 17-18) Phone: 2358 7689</a:t>
            </a:r>
            <a:endParaRPr lang="zh-CN" altLang="zh-CN" dirty="0"/>
          </a:p>
          <a:p>
            <a:r>
              <a:rPr lang="en-US" altLang="zh-CN" dirty="0"/>
              <a:t>Office Hours: Tue 10:00-12:00, Wed 10:00-11:00 and by appointment</a:t>
            </a:r>
            <a:endParaRPr lang="zh-CN" altLang="zh-CN" dirty="0"/>
          </a:p>
          <a:p>
            <a:r>
              <a:rPr lang="en-US" altLang="zh-CN" dirty="0"/>
              <a:t>Mail: address to Department of Finance at HKUST, clearly indicating course reference and instructor’s name.</a:t>
            </a:r>
            <a:endParaRPr lang="zh-CN" altLang="zh-CN" dirty="0"/>
          </a:p>
          <a:p>
            <a:pPr eaLnBrk="1" hangingPunct="1"/>
            <a:endParaRPr lang="en-US" altLang="zh-TW" dirty="0"/>
          </a:p>
        </p:txBody>
      </p:sp>
    </p:spTree>
    <p:extLst>
      <p:ext uri="{BB962C8B-B14F-4D97-AF65-F5344CB8AC3E}">
        <p14:creationId xmlns:p14="http://schemas.microsoft.com/office/powerpoint/2010/main" val="3837512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Check</a:t>
            </a:r>
            <a:r>
              <a:rPr lang="en-US" altLang="zh-TW" baseline="0" dirty="0"/>
              <a:t> out money hero website http://www.moneyhero.com.hk/en</a:t>
            </a:r>
          </a:p>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104</a:t>
            </a:fld>
            <a:endParaRPr lang="en-US" altLang="zh-TW"/>
          </a:p>
        </p:txBody>
      </p:sp>
    </p:spTree>
    <p:extLst>
      <p:ext uri="{BB962C8B-B14F-4D97-AF65-F5344CB8AC3E}">
        <p14:creationId xmlns:p14="http://schemas.microsoft.com/office/powerpoint/2010/main" val="22967301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821797F-43A3-4F3F-A4F9-BC96F8E5EB5E}" type="slidenum">
              <a:rPr lang="en-US" altLang="en-US">
                <a:latin typeface="Arial" charset="0"/>
                <a:cs typeface="Arial" charset="0"/>
              </a:rPr>
              <a:pPr fontAlgn="base">
                <a:spcBef>
                  <a:spcPct val="0"/>
                </a:spcBef>
                <a:spcAft>
                  <a:spcPct val="0"/>
                </a:spcAft>
              </a:pPr>
              <a:t>106</a:t>
            </a:fld>
            <a:endParaRPr lang="en-US" altLang="en-US">
              <a:latin typeface="Arial" charset="0"/>
              <a:cs typeface="Arial" charset="0"/>
            </a:endParaRPr>
          </a:p>
        </p:txBody>
      </p:sp>
      <p:sp>
        <p:nvSpPr>
          <p:cNvPr id="24578" name="Placeholder 2"/>
          <p:cNvSpPr>
            <a:spLocks noGrp="1" noRot="1" noChangeAspect="1" noChangeArrowheads="1" noTextEdit="1"/>
          </p:cNvSpPr>
          <p:nvPr>
            <p:ph type="sldImg"/>
          </p:nvPr>
        </p:nvSpPr>
        <p:spPr bwMode="auto">
          <a:xfrm>
            <a:off x="2055813" y="525463"/>
            <a:ext cx="5140325" cy="2892425"/>
          </a:xfrm>
          <a:noFill/>
          <a:ln>
            <a:solidFill>
              <a:srgbClr val="000000"/>
            </a:solidFill>
            <a:miter lim="800000"/>
            <a:headEnd/>
            <a:tailEnd/>
          </a:ln>
        </p:spPr>
      </p:sp>
      <p:sp>
        <p:nvSpPr>
          <p:cNvPr id="2457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538626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35172" name="Slide Number Placeholder 3"/>
          <p:cNvSpPr>
            <a:spLocks noGrp="1"/>
          </p:cNvSpPr>
          <p:nvPr>
            <p:ph type="sldNum" sz="quarter" idx="5"/>
          </p:nvPr>
        </p:nvSpPr>
        <p:spPr>
          <a:noFill/>
        </p:spPr>
        <p:txBody>
          <a:bodyPr/>
          <a:lstStyle/>
          <a:p>
            <a:fld id="{970BEC59-F9F6-4E68-814A-386D3EE75EB3}" type="slidenum">
              <a:rPr lang="en-US" altLang="zh-TW"/>
              <a:pPr/>
              <a:t>107</a:t>
            </a:fld>
            <a:endParaRPr lang="en-US" altLang="zh-TW"/>
          </a:p>
        </p:txBody>
      </p:sp>
    </p:spTree>
    <p:extLst>
      <p:ext uri="{BB962C8B-B14F-4D97-AF65-F5344CB8AC3E}">
        <p14:creationId xmlns:p14="http://schemas.microsoft.com/office/powerpoint/2010/main" val="2455127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37220" name="Slide Number Placeholder 3"/>
          <p:cNvSpPr>
            <a:spLocks noGrp="1"/>
          </p:cNvSpPr>
          <p:nvPr>
            <p:ph type="sldNum" sz="quarter" idx="5"/>
          </p:nvPr>
        </p:nvSpPr>
        <p:spPr>
          <a:noFill/>
        </p:spPr>
        <p:txBody>
          <a:bodyPr/>
          <a:lstStyle/>
          <a:p>
            <a:fld id="{490B82A8-C2F8-46D5-B5EA-310E63B00A97}" type="slidenum">
              <a:rPr lang="en-US" altLang="zh-TW"/>
              <a:pPr/>
              <a:t>108</a:t>
            </a:fld>
            <a:endParaRPr lang="en-US" altLang="zh-TW"/>
          </a:p>
        </p:txBody>
      </p:sp>
    </p:spTree>
    <p:extLst>
      <p:ext uri="{BB962C8B-B14F-4D97-AF65-F5344CB8AC3E}">
        <p14:creationId xmlns:p14="http://schemas.microsoft.com/office/powerpoint/2010/main" val="3572944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LBS Helene Rey ARQ webinar Dec 2020 https://www.youtube.com/watch?v=OMFV-3sJQhw&amp;feature=youtu.be </a:t>
            </a:r>
          </a:p>
        </p:txBody>
      </p:sp>
      <p:sp>
        <p:nvSpPr>
          <p:cNvPr id="4" name="Slide Number Placeholder 3"/>
          <p:cNvSpPr>
            <a:spLocks noGrp="1"/>
          </p:cNvSpPr>
          <p:nvPr>
            <p:ph type="sldNum" sz="quarter" idx="10"/>
          </p:nvPr>
        </p:nvSpPr>
        <p:spPr/>
        <p:txBody>
          <a:bodyPr/>
          <a:lstStyle/>
          <a:p>
            <a:fld id="{5C2043FF-DA92-45E9-ADCC-DD3D5384DB51}" type="slidenum">
              <a:rPr lang="en-US" smtClean="0"/>
              <a:t>110</a:t>
            </a:fld>
            <a:endParaRPr lang="en-US"/>
          </a:p>
        </p:txBody>
      </p:sp>
    </p:spTree>
    <p:extLst>
      <p:ext uri="{BB962C8B-B14F-4D97-AF65-F5344CB8AC3E}">
        <p14:creationId xmlns:p14="http://schemas.microsoft.com/office/powerpoint/2010/main" val="3565686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FT 7 Nov 2020 https://www.ft.com/content/378acc52-b1a5-4d58-8a87-8ea052b2c610?ftcamp=engage%2Femail%2Fnewsletters%2Fsmart_brief%2Fsmartbriefnewsletterscontrafcf%2Fauddev&amp;segid=0800933</a:t>
            </a:r>
          </a:p>
          <a:p>
            <a:endParaRPr lang="en-US" dirty="0"/>
          </a:p>
        </p:txBody>
      </p:sp>
      <p:sp>
        <p:nvSpPr>
          <p:cNvPr id="4" name="Slide Number Placeholder 3"/>
          <p:cNvSpPr>
            <a:spLocks noGrp="1"/>
          </p:cNvSpPr>
          <p:nvPr>
            <p:ph type="sldNum" sz="quarter" idx="10"/>
          </p:nvPr>
        </p:nvSpPr>
        <p:spPr/>
        <p:txBody>
          <a:bodyPr/>
          <a:lstStyle/>
          <a:p>
            <a:fld id="{85FDBB55-5D9E-4598-BC5F-5BBFB50F30D4}" type="slidenum">
              <a:rPr lang="en-US" smtClean="0"/>
              <a:t>111</a:t>
            </a:fld>
            <a:endParaRPr lang="en-US"/>
          </a:p>
        </p:txBody>
      </p:sp>
    </p:spTree>
    <p:extLst>
      <p:ext uri="{BB962C8B-B14F-4D97-AF65-F5344CB8AC3E}">
        <p14:creationId xmlns:p14="http://schemas.microsoft.com/office/powerpoint/2010/main" val="33594949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LBS Helene Rey ARQ webinar Dec 2020 https://www.youtube.com/watch?v=OMFV-3sJQhw&amp;feature=youtu.be </a:t>
            </a:r>
          </a:p>
          <a:p>
            <a:endParaRPr lang="en-US" dirty="0"/>
          </a:p>
        </p:txBody>
      </p:sp>
      <p:sp>
        <p:nvSpPr>
          <p:cNvPr id="4" name="Slide Number Placeholder 3"/>
          <p:cNvSpPr>
            <a:spLocks noGrp="1"/>
          </p:cNvSpPr>
          <p:nvPr>
            <p:ph type="sldNum" sz="quarter" idx="10"/>
          </p:nvPr>
        </p:nvSpPr>
        <p:spPr/>
        <p:txBody>
          <a:bodyPr/>
          <a:lstStyle/>
          <a:p>
            <a:fld id="{5C2043FF-DA92-45E9-ADCC-DD3D5384DB51}" type="slidenum">
              <a:rPr lang="en-US" smtClean="0"/>
              <a:t>112</a:t>
            </a:fld>
            <a:endParaRPr lang="en-US"/>
          </a:p>
        </p:txBody>
      </p:sp>
    </p:spTree>
    <p:extLst>
      <p:ext uri="{BB962C8B-B14F-4D97-AF65-F5344CB8AC3E}">
        <p14:creationId xmlns:p14="http://schemas.microsoft.com/office/powerpoint/2010/main" val="27685646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LBS Helene Rey ARQ webinar Dec 2020 https://www.youtube.com/watch?v=OMFV-3sJQhw&amp;feature=youtu.be </a:t>
            </a:r>
          </a:p>
          <a:p>
            <a:endParaRPr lang="en-US" dirty="0"/>
          </a:p>
        </p:txBody>
      </p:sp>
      <p:sp>
        <p:nvSpPr>
          <p:cNvPr id="4" name="Slide Number Placeholder 3"/>
          <p:cNvSpPr>
            <a:spLocks noGrp="1"/>
          </p:cNvSpPr>
          <p:nvPr>
            <p:ph type="sldNum" sz="quarter" idx="10"/>
          </p:nvPr>
        </p:nvSpPr>
        <p:spPr/>
        <p:txBody>
          <a:bodyPr/>
          <a:lstStyle/>
          <a:p>
            <a:fld id="{5C2043FF-DA92-45E9-ADCC-DD3D5384DB51}" type="slidenum">
              <a:rPr lang="en-US" smtClean="0"/>
              <a:t>113</a:t>
            </a:fld>
            <a:endParaRPr lang="en-US"/>
          </a:p>
        </p:txBody>
      </p:sp>
    </p:spTree>
    <p:extLst>
      <p:ext uri="{BB962C8B-B14F-4D97-AF65-F5344CB8AC3E}">
        <p14:creationId xmlns:p14="http://schemas.microsoft.com/office/powerpoint/2010/main" val="2505179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LinkedIn https://www.linkedin.com/feed/</a:t>
            </a:r>
          </a:p>
        </p:txBody>
      </p:sp>
      <p:sp>
        <p:nvSpPr>
          <p:cNvPr id="4" name="Slide Number Placeholder 3"/>
          <p:cNvSpPr>
            <a:spLocks noGrp="1"/>
          </p:cNvSpPr>
          <p:nvPr>
            <p:ph type="sldNum" sz="quarter" idx="10"/>
          </p:nvPr>
        </p:nvSpPr>
        <p:spPr/>
        <p:txBody>
          <a:bodyPr/>
          <a:lstStyle/>
          <a:p>
            <a:fld id="{7023A2B9-F10E-4A73-9816-11DB9E466B8F}" type="slidenum">
              <a:rPr lang="en-US" smtClean="0"/>
              <a:t>114</a:t>
            </a:fld>
            <a:endParaRPr lang="en-US"/>
          </a:p>
        </p:txBody>
      </p:sp>
    </p:spTree>
    <p:extLst>
      <p:ext uri="{BB962C8B-B14F-4D97-AF65-F5344CB8AC3E}">
        <p14:creationId xmlns:p14="http://schemas.microsoft.com/office/powerpoint/2010/main" val="4293188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14692" name="Slide Number Placeholder 3"/>
          <p:cNvSpPr>
            <a:spLocks noGrp="1"/>
          </p:cNvSpPr>
          <p:nvPr>
            <p:ph type="sldNum" sz="quarter" idx="5"/>
          </p:nvPr>
        </p:nvSpPr>
        <p:spPr>
          <a:noFill/>
        </p:spPr>
        <p:txBody>
          <a:bodyPr/>
          <a:lstStyle/>
          <a:p>
            <a:fld id="{D214F67A-C538-4E07-8A81-A1F3D79F438F}" type="slidenum">
              <a:rPr lang="en-US" altLang="zh-TW"/>
              <a:pPr/>
              <a:t>116</a:t>
            </a:fld>
            <a:endParaRPr lang="en-US" altLang="zh-TW"/>
          </a:p>
        </p:txBody>
      </p:sp>
    </p:spTree>
    <p:extLst>
      <p:ext uri="{BB962C8B-B14F-4D97-AF65-F5344CB8AC3E}">
        <p14:creationId xmlns:p14="http://schemas.microsoft.com/office/powerpoint/2010/main" val="161194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6462593A-3B4C-4292-BFCA-15C9A4448A9E}" type="slidenum">
              <a:rPr lang="zh-TW" altLang="en-US" smtClean="0"/>
              <a:pPr/>
              <a:t>17</a:t>
            </a:fld>
            <a:endParaRPr lang="en-US" altLang="zh-TW"/>
          </a:p>
        </p:txBody>
      </p:sp>
      <p:sp>
        <p:nvSpPr>
          <p:cNvPr id="139267" name="Rectangle 2"/>
          <p:cNvSpPr>
            <a:spLocks noGrp="1" noRot="1" noChangeAspect="1" noChangeArrowheads="1" noTextEdit="1"/>
          </p:cNvSpPr>
          <p:nvPr>
            <p:ph type="sldImg"/>
          </p:nvPr>
        </p:nvSpPr>
        <p:spPr>
          <a:xfrm>
            <a:off x="2733675" y="525463"/>
            <a:ext cx="3856038" cy="2894012"/>
          </a:xfrm>
          <a:ln/>
        </p:spPr>
      </p:sp>
      <p:sp>
        <p:nvSpPr>
          <p:cNvPr id="139268" name="Rectangle 3"/>
          <p:cNvSpPr>
            <a:spLocks noGrp="1" noChangeArrowheads="1"/>
          </p:cNvSpPr>
          <p:nvPr>
            <p:ph type="body" idx="1"/>
          </p:nvPr>
        </p:nvSpPr>
        <p:spPr>
          <a:noFill/>
          <a:ln/>
        </p:spPr>
        <p:txBody>
          <a:bodyPr/>
          <a:lstStyle/>
          <a:p>
            <a:pPr defTabSz="955667" eaLnBrk="1" hangingPunct="1">
              <a:defRPr/>
            </a:pPr>
            <a:r>
              <a:rPr lang="en-US" altLang="zh-TW" dirty="0"/>
              <a:t>Some terminology index will be provided. </a:t>
            </a:r>
          </a:p>
        </p:txBody>
      </p:sp>
    </p:spTree>
    <p:extLst>
      <p:ext uri="{BB962C8B-B14F-4D97-AF65-F5344CB8AC3E}">
        <p14:creationId xmlns:p14="http://schemas.microsoft.com/office/powerpoint/2010/main" val="3590075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40BCC5-B5FC-4AAD-99A2-3BC1AF1943CF}" type="slidenum">
              <a:rPr lang="en-US" altLang="en-US">
                <a:latin typeface="Arial" charset="0"/>
                <a:cs typeface="Arial" charset="0"/>
              </a:rPr>
              <a:pPr fontAlgn="base">
                <a:spcBef>
                  <a:spcPct val="0"/>
                </a:spcBef>
                <a:spcAft>
                  <a:spcPct val="0"/>
                </a:spcAft>
              </a:pPr>
              <a:t>117</a:t>
            </a:fld>
            <a:endParaRPr lang="en-US" altLang="en-US">
              <a:latin typeface="Arial" charset="0"/>
              <a:cs typeface="Arial" charset="0"/>
            </a:endParaRPr>
          </a:p>
        </p:txBody>
      </p:sp>
      <p:sp>
        <p:nvSpPr>
          <p:cNvPr id="26626" name="Placeholder 2"/>
          <p:cNvSpPr>
            <a:spLocks noGrp="1" noRot="1" noChangeAspect="1" noChangeArrowheads="1" noTextEdit="1"/>
          </p:cNvSpPr>
          <p:nvPr>
            <p:ph type="sldImg"/>
          </p:nvPr>
        </p:nvSpPr>
        <p:spPr bwMode="auto">
          <a:xfrm>
            <a:off x="2862263" y="525463"/>
            <a:ext cx="3505200" cy="2628900"/>
          </a:xfrm>
          <a:noFill/>
          <a:ln>
            <a:solidFill>
              <a:srgbClr val="000000"/>
            </a:solidFill>
            <a:miter lim="800000"/>
            <a:headEnd/>
            <a:tailEnd/>
          </a:ln>
        </p:spPr>
      </p:sp>
      <p:sp>
        <p:nvSpPr>
          <p:cNvPr id="26627" name="Placeholder 3"/>
          <p:cNvSpPr>
            <a:spLocks noGrp="1" noChangeArrowheads="1"/>
          </p:cNvSpPr>
          <p:nvPr>
            <p:ph type="body" idx="1"/>
          </p:nvPr>
        </p:nvSpPr>
        <p:spPr bwMode="auto">
          <a:xfrm>
            <a:off x="1229787" y="3329939"/>
            <a:ext cx="6763809" cy="3154680"/>
          </a:xfrm>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1646244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04452" name="Slide Number Placeholder 3"/>
          <p:cNvSpPr>
            <a:spLocks noGrp="1"/>
          </p:cNvSpPr>
          <p:nvPr>
            <p:ph type="sldNum" sz="quarter" idx="5"/>
          </p:nvPr>
        </p:nvSpPr>
        <p:spPr>
          <a:noFill/>
        </p:spPr>
        <p:txBody>
          <a:bodyPr/>
          <a:lstStyle/>
          <a:p>
            <a:fld id="{121FC7AA-9E2B-40A8-9952-DD2C6A791D29}" type="slidenum">
              <a:rPr lang="en-US" altLang="zh-TW"/>
              <a:pPr/>
              <a:t>118</a:t>
            </a:fld>
            <a:endParaRPr lang="en-US" altLang="zh-TW"/>
          </a:p>
        </p:txBody>
      </p:sp>
    </p:spTree>
    <p:extLst>
      <p:ext uri="{BB962C8B-B14F-4D97-AF65-F5344CB8AC3E}">
        <p14:creationId xmlns:p14="http://schemas.microsoft.com/office/powerpoint/2010/main" val="757906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04452" name="Slide Number Placeholder 3"/>
          <p:cNvSpPr>
            <a:spLocks noGrp="1"/>
          </p:cNvSpPr>
          <p:nvPr>
            <p:ph type="sldNum" sz="quarter" idx="5"/>
          </p:nvPr>
        </p:nvSpPr>
        <p:spPr>
          <a:noFill/>
        </p:spPr>
        <p:txBody>
          <a:bodyPr/>
          <a:lstStyle/>
          <a:p>
            <a:fld id="{121FC7AA-9E2B-40A8-9952-DD2C6A791D29}" type="slidenum">
              <a:rPr lang="en-US" altLang="zh-TW"/>
              <a:pPr/>
              <a:t>120</a:t>
            </a:fld>
            <a:endParaRPr lang="en-US" altLang="zh-TW"/>
          </a:p>
        </p:txBody>
      </p:sp>
    </p:spTree>
    <p:extLst>
      <p:ext uri="{BB962C8B-B14F-4D97-AF65-F5344CB8AC3E}">
        <p14:creationId xmlns:p14="http://schemas.microsoft.com/office/powerpoint/2010/main" val="20163353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5B7BCF-DE02-46DC-9974-6FA789E2E10F}" type="slidenum">
              <a:rPr lang="en-US" altLang="en-US">
                <a:latin typeface="Arial" charset="0"/>
                <a:cs typeface="Arial" charset="0"/>
              </a:rPr>
              <a:pPr fontAlgn="base">
                <a:spcBef>
                  <a:spcPct val="0"/>
                </a:spcBef>
                <a:spcAft>
                  <a:spcPct val="0"/>
                </a:spcAft>
              </a:pPr>
              <a:t>121</a:t>
            </a:fld>
            <a:endParaRPr lang="en-US" altLang="en-US">
              <a:latin typeface="Arial" charset="0"/>
              <a:cs typeface="Arial" charset="0"/>
            </a:endParaRPr>
          </a:p>
        </p:txBody>
      </p:sp>
      <p:sp>
        <p:nvSpPr>
          <p:cNvPr id="28674"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28675"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9077378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3D0DB2-CC87-4B73-BC2C-3E6588BEB77E}" type="slidenum">
              <a:rPr lang="en-US" altLang="en-US">
                <a:latin typeface="Arial" charset="0"/>
                <a:cs typeface="Arial" charset="0"/>
              </a:rPr>
              <a:pPr fontAlgn="base">
                <a:spcBef>
                  <a:spcPct val="0"/>
                </a:spcBef>
                <a:spcAft>
                  <a:spcPct val="0"/>
                </a:spcAft>
              </a:pPr>
              <a:t>122</a:t>
            </a:fld>
            <a:endParaRPr lang="en-US" altLang="en-US">
              <a:latin typeface="Arial" charset="0"/>
              <a:cs typeface="Arial" charset="0"/>
            </a:endParaRPr>
          </a:p>
        </p:txBody>
      </p:sp>
      <p:sp>
        <p:nvSpPr>
          <p:cNvPr id="30722"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30723"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675915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B67DFF8-A4B5-4528-BB14-9B9CE21D21B8}" type="slidenum">
              <a:rPr lang="en-US" altLang="en-US">
                <a:latin typeface="Arial" charset="0"/>
                <a:cs typeface="Arial" charset="0"/>
              </a:rPr>
              <a:pPr fontAlgn="base">
                <a:spcBef>
                  <a:spcPct val="0"/>
                </a:spcBef>
                <a:spcAft>
                  <a:spcPct val="0"/>
                </a:spcAft>
              </a:pPr>
              <a:t>123</a:t>
            </a:fld>
            <a:endParaRPr lang="en-US" altLang="en-US">
              <a:latin typeface="Arial" charset="0"/>
              <a:cs typeface="Arial" charset="0"/>
            </a:endParaRPr>
          </a:p>
        </p:txBody>
      </p:sp>
      <p:sp>
        <p:nvSpPr>
          <p:cNvPr id="32770" name="Placeholder 2"/>
          <p:cNvSpPr>
            <a:spLocks noGrp="1" noRot="1" noChangeAspect="1" noChangeArrowheads="1" noTextEdit="1"/>
          </p:cNvSpPr>
          <p:nvPr>
            <p:ph type="sldImg"/>
          </p:nvPr>
        </p:nvSpPr>
        <p:spPr bwMode="auto">
          <a:xfrm>
            <a:off x="2055813" y="525463"/>
            <a:ext cx="5140325" cy="2892425"/>
          </a:xfrm>
          <a:noFill/>
          <a:ln>
            <a:solidFill>
              <a:srgbClr val="000000"/>
            </a:solidFill>
            <a:miter lim="800000"/>
            <a:headEnd/>
            <a:tailEnd/>
          </a:ln>
        </p:spPr>
      </p:sp>
      <p:sp>
        <p:nvSpPr>
          <p:cNvPr id="32771"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38733064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B67DFF8-A4B5-4528-BB14-9B9CE21D21B8}" type="slidenum">
              <a:rPr lang="en-US" altLang="en-US">
                <a:latin typeface="Arial" charset="0"/>
                <a:cs typeface="Arial" charset="0"/>
              </a:rPr>
              <a:pPr fontAlgn="base">
                <a:spcBef>
                  <a:spcPct val="0"/>
                </a:spcBef>
                <a:spcAft>
                  <a:spcPct val="0"/>
                </a:spcAft>
              </a:pPr>
              <a:t>124</a:t>
            </a:fld>
            <a:endParaRPr lang="en-US" altLang="en-US">
              <a:latin typeface="Arial" charset="0"/>
              <a:cs typeface="Arial" charset="0"/>
            </a:endParaRPr>
          </a:p>
        </p:txBody>
      </p:sp>
      <p:sp>
        <p:nvSpPr>
          <p:cNvPr id="32770"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32771"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200114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0F28F4-8400-470D-8D7E-B8EA094159D1}" type="slidenum">
              <a:rPr lang="en-US" altLang="en-US">
                <a:latin typeface="Arial" charset="0"/>
                <a:cs typeface="Arial" charset="0"/>
              </a:rPr>
              <a:pPr fontAlgn="base">
                <a:spcBef>
                  <a:spcPct val="0"/>
                </a:spcBef>
                <a:spcAft>
                  <a:spcPct val="0"/>
                </a:spcAft>
              </a:pPr>
              <a:t>127</a:t>
            </a:fld>
            <a:endParaRPr lang="en-US" altLang="en-US">
              <a:latin typeface="Arial" charset="0"/>
              <a:cs typeface="Arial" charset="0"/>
            </a:endParaRPr>
          </a:p>
        </p:txBody>
      </p:sp>
      <p:sp>
        <p:nvSpPr>
          <p:cNvPr id="35842"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35843"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55345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A554AB-E6AF-49C7-8F5E-3C5B5B3FBC62}" type="slidenum">
              <a:rPr lang="en-US" altLang="en-US">
                <a:latin typeface="Arial" charset="0"/>
                <a:cs typeface="Arial" charset="0"/>
              </a:rPr>
              <a:pPr fontAlgn="base">
                <a:spcBef>
                  <a:spcPct val="0"/>
                </a:spcBef>
                <a:spcAft>
                  <a:spcPct val="0"/>
                </a:spcAft>
              </a:pPr>
              <a:t>128</a:t>
            </a:fld>
            <a:endParaRPr lang="en-US" altLang="en-US">
              <a:latin typeface="Arial" charset="0"/>
              <a:cs typeface="Arial" charset="0"/>
            </a:endParaRPr>
          </a:p>
        </p:txBody>
      </p:sp>
      <p:sp>
        <p:nvSpPr>
          <p:cNvPr id="37890"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37891"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49527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F7475F-92CF-4E23-8DBD-052ACF8B01CC}" type="slidenum">
              <a:rPr lang="en-US" altLang="en-US">
                <a:latin typeface="Arial" charset="0"/>
                <a:cs typeface="Arial" charset="0"/>
              </a:rPr>
              <a:pPr fontAlgn="base">
                <a:spcBef>
                  <a:spcPct val="0"/>
                </a:spcBef>
                <a:spcAft>
                  <a:spcPct val="0"/>
                </a:spcAft>
              </a:pPr>
              <a:t>129</a:t>
            </a:fld>
            <a:endParaRPr lang="en-US" altLang="en-US">
              <a:latin typeface="Arial" charset="0"/>
              <a:cs typeface="Arial" charset="0"/>
            </a:endParaRPr>
          </a:p>
        </p:txBody>
      </p:sp>
      <p:sp>
        <p:nvSpPr>
          <p:cNvPr id="61442"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61443"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31571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1912"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18</a:t>
            </a:fld>
            <a:endParaRPr lang="en-US" altLang="zh-TW"/>
          </a:p>
        </p:txBody>
      </p:sp>
    </p:spTree>
    <p:extLst>
      <p:ext uri="{BB962C8B-B14F-4D97-AF65-F5344CB8AC3E}">
        <p14:creationId xmlns:p14="http://schemas.microsoft.com/office/powerpoint/2010/main" val="1269265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F7475F-92CF-4E23-8DBD-052ACF8B01CC}" type="slidenum">
              <a:rPr lang="en-US" altLang="en-US">
                <a:latin typeface="Arial" charset="0"/>
                <a:cs typeface="Arial" charset="0"/>
              </a:rPr>
              <a:pPr fontAlgn="base">
                <a:spcBef>
                  <a:spcPct val="0"/>
                </a:spcBef>
                <a:spcAft>
                  <a:spcPct val="0"/>
                </a:spcAft>
              </a:pPr>
              <a:t>130</a:t>
            </a:fld>
            <a:endParaRPr lang="en-US" altLang="en-US">
              <a:latin typeface="Arial" charset="0"/>
              <a:cs typeface="Arial" charset="0"/>
            </a:endParaRPr>
          </a:p>
        </p:txBody>
      </p:sp>
      <p:sp>
        <p:nvSpPr>
          <p:cNvPr id="61442"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61443"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809411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F7475F-92CF-4E23-8DBD-052ACF8B01CC}" type="slidenum">
              <a:rPr lang="en-US" altLang="en-US">
                <a:latin typeface="Arial" charset="0"/>
                <a:cs typeface="Arial" charset="0"/>
              </a:rPr>
              <a:pPr fontAlgn="base">
                <a:spcBef>
                  <a:spcPct val="0"/>
                </a:spcBef>
                <a:spcAft>
                  <a:spcPct val="0"/>
                </a:spcAft>
              </a:pPr>
              <a:t>131</a:t>
            </a:fld>
            <a:endParaRPr lang="en-US" altLang="en-US">
              <a:latin typeface="Arial" charset="0"/>
              <a:cs typeface="Arial" charset="0"/>
            </a:endParaRPr>
          </a:p>
        </p:txBody>
      </p:sp>
      <p:sp>
        <p:nvSpPr>
          <p:cNvPr id="61442"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61443"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345489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860F4E4-D257-4332-A520-B08497B0805F}" type="slidenum">
              <a:rPr lang="en-US" altLang="en-US">
                <a:latin typeface="Arial" charset="0"/>
                <a:cs typeface="Arial" charset="0"/>
              </a:rPr>
              <a:pPr fontAlgn="base">
                <a:spcBef>
                  <a:spcPct val="0"/>
                </a:spcBef>
                <a:spcAft>
                  <a:spcPct val="0"/>
                </a:spcAft>
              </a:pPr>
              <a:t>132</a:t>
            </a:fld>
            <a:endParaRPr lang="en-US" altLang="en-US">
              <a:latin typeface="Arial" charset="0"/>
              <a:cs typeface="Arial" charset="0"/>
            </a:endParaRPr>
          </a:p>
        </p:txBody>
      </p:sp>
      <p:sp>
        <p:nvSpPr>
          <p:cNvPr id="41986"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4198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643039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814B8D-611C-4EA1-8912-4A5AB5E87D63}" type="slidenum">
              <a:rPr lang="en-US" altLang="en-US">
                <a:latin typeface="Arial" charset="0"/>
                <a:cs typeface="Arial" charset="0"/>
              </a:rPr>
              <a:pPr fontAlgn="base">
                <a:spcBef>
                  <a:spcPct val="0"/>
                </a:spcBef>
                <a:spcAft>
                  <a:spcPct val="0"/>
                </a:spcAft>
              </a:pPr>
              <a:t>135</a:t>
            </a:fld>
            <a:endParaRPr lang="en-US" altLang="en-US">
              <a:latin typeface="Arial" charset="0"/>
              <a:cs typeface="Arial" charset="0"/>
            </a:endParaRPr>
          </a:p>
        </p:txBody>
      </p:sp>
      <p:sp>
        <p:nvSpPr>
          <p:cNvPr id="50178"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5017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347901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8D1DD88-ACB2-42EB-A3CE-F9B10D972577}" type="slidenum">
              <a:rPr lang="en-US" altLang="en-US">
                <a:latin typeface="Arial" charset="0"/>
                <a:cs typeface="Arial" charset="0"/>
              </a:rPr>
              <a:pPr fontAlgn="base">
                <a:spcBef>
                  <a:spcPct val="0"/>
                </a:spcBef>
                <a:spcAft>
                  <a:spcPct val="0"/>
                </a:spcAft>
              </a:pPr>
              <a:t>136</a:t>
            </a:fld>
            <a:endParaRPr lang="en-US" altLang="en-US">
              <a:latin typeface="Arial" charset="0"/>
              <a:cs typeface="Arial" charset="0"/>
            </a:endParaRPr>
          </a:p>
        </p:txBody>
      </p:sp>
      <p:sp>
        <p:nvSpPr>
          <p:cNvPr id="57346"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57347"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1952700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303C57-C7B4-4505-A499-6078084E0894}" type="slidenum">
              <a:rPr lang="en-US" altLang="en-US">
                <a:latin typeface="Arial" charset="0"/>
                <a:cs typeface="Arial" charset="0"/>
              </a:rPr>
              <a:pPr fontAlgn="base">
                <a:spcBef>
                  <a:spcPct val="0"/>
                </a:spcBef>
                <a:spcAft>
                  <a:spcPct val="0"/>
                </a:spcAft>
              </a:pPr>
              <a:t>137</a:t>
            </a:fld>
            <a:endParaRPr lang="en-US" altLang="en-US">
              <a:latin typeface="Arial" charset="0"/>
              <a:cs typeface="Arial" charset="0"/>
            </a:endParaRPr>
          </a:p>
        </p:txBody>
      </p:sp>
      <p:sp>
        <p:nvSpPr>
          <p:cNvPr id="59394" name="Placeholder 2"/>
          <p:cNvSpPr>
            <a:spLocks noGrp="1" noRot="1" noChangeAspect="1" noChangeArrowheads="1" noTextEdit="1"/>
          </p:cNvSpPr>
          <p:nvPr>
            <p:ph type="sldImg"/>
          </p:nvPr>
        </p:nvSpPr>
        <p:spPr bwMode="auto">
          <a:xfrm>
            <a:off x="2698750" y="525463"/>
            <a:ext cx="3854450" cy="2892425"/>
          </a:xfrm>
          <a:noFill/>
          <a:ln>
            <a:solidFill>
              <a:srgbClr val="000000"/>
            </a:solidFill>
            <a:miter lim="800000"/>
            <a:headEnd/>
            <a:tailEnd/>
          </a:ln>
        </p:spPr>
      </p:sp>
      <p:sp>
        <p:nvSpPr>
          <p:cNvPr id="59395"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900274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18788" name="Slide Number Placeholder 3"/>
          <p:cNvSpPr>
            <a:spLocks noGrp="1"/>
          </p:cNvSpPr>
          <p:nvPr>
            <p:ph type="sldNum" sz="quarter" idx="5"/>
          </p:nvPr>
        </p:nvSpPr>
        <p:spPr>
          <a:noFill/>
        </p:spPr>
        <p:txBody>
          <a:bodyPr/>
          <a:lstStyle/>
          <a:p>
            <a:fld id="{8C944D59-EAC6-4BDF-8130-0E356E47BF33}" type="slidenum">
              <a:rPr lang="en-US" altLang="zh-TW"/>
              <a:pPr/>
              <a:t>138</a:t>
            </a:fld>
            <a:endParaRPr lang="en-US" altLang="zh-TW"/>
          </a:p>
        </p:txBody>
      </p:sp>
    </p:spTree>
    <p:extLst>
      <p:ext uri="{BB962C8B-B14F-4D97-AF65-F5344CB8AC3E}">
        <p14:creationId xmlns:p14="http://schemas.microsoft.com/office/powerpoint/2010/main" val="30848826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20836" name="Slide Number Placeholder 3"/>
          <p:cNvSpPr>
            <a:spLocks noGrp="1"/>
          </p:cNvSpPr>
          <p:nvPr>
            <p:ph type="sldNum" sz="quarter" idx="5"/>
          </p:nvPr>
        </p:nvSpPr>
        <p:spPr>
          <a:noFill/>
        </p:spPr>
        <p:txBody>
          <a:bodyPr/>
          <a:lstStyle/>
          <a:p>
            <a:fld id="{748FBE6E-25DA-44BF-A33D-8DD88AD0516E}" type="slidenum">
              <a:rPr lang="en-US" altLang="zh-TW"/>
              <a:pPr/>
              <a:t>139</a:t>
            </a:fld>
            <a:endParaRPr lang="en-US" altLang="zh-TW"/>
          </a:p>
        </p:txBody>
      </p:sp>
    </p:spTree>
    <p:extLst>
      <p:ext uri="{BB962C8B-B14F-4D97-AF65-F5344CB8AC3E}">
        <p14:creationId xmlns:p14="http://schemas.microsoft.com/office/powerpoint/2010/main" val="2874672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22884" name="Slide Number Placeholder 3"/>
          <p:cNvSpPr>
            <a:spLocks noGrp="1"/>
          </p:cNvSpPr>
          <p:nvPr>
            <p:ph type="sldNum" sz="quarter" idx="5"/>
          </p:nvPr>
        </p:nvSpPr>
        <p:spPr>
          <a:noFill/>
        </p:spPr>
        <p:txBody>
          <a:bodyPr/>
          <a:lstStyle/>
          <a:p>
            <a:fld id="{47BCBA6B-2C3A-4861-A93A-80AD0E449812}" type="slidenum">
              <a:rPr lang="en-US" altLang="zh-TW"/>
              <a:pPr/>
              <a:t>140</a:t>
            </a:fld>
            <a:endParaRPr lang="en-US" altLang="zh-TW"/>
          </a:p>
        </p:txBody>
      </p:sp>
    </p:spTree>
    <p:extLst>
      <p:ext uri="{BB962C8B-B14F-4D97-AF65-F5344CB8AC3E}">
        <p14:creationId xmlns:p14="http://schemas.microsoft.com/office/powerpoint/2010/main" val="7145784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24932" name="Slide Number Placeholder 3"/>
          <p:cNvSpPr>
            <a:spLocks noGrp="1"/>
          </p:cNvSpPr>
          <p:nvPr>
            <p:ph type="sldNum" sz="quarter" idx="5"/>
          </p:nvPr>
        </p:nvSpPr>
        <p:spPr>
          <a:noFill/>
        </p:spPr>
        <p:txBody>
          <a:bodyPr/>
          <a:lstStyle/>
          <a:p>
            <a:fld id="{245B94F9-9A84-4B47-BCCF-F2C9C2CA8FAE}" type="slidenum">
              <a:rPr lang="en-US" altLang="zh-TW"/>
              <a:pPr/>
              <a:t>142</a:t>
            </a:fld>
            <a:endParaRPr lang="en-US" altLang="zh-TW"/>
          </a:p>
        </p:txBody>
      </p:sp>
    </p:spTree>
    <p:extLst>
      <p:ext uri="{BB962C8B-B14F-4D97-AF65-F5344CB8AC3E}">
        <p14:creationId xmlns:p14="http://schemas.microsoft.com/office/powerpoint/2010/main" val="73432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p:spPr>
        <p:txBody>
          <a:bodyPr/>
          <a:lstStyle/>
          <a:p>
            <a:endParaRPr lang="zh-TW" altLang="zh-TW"/>
          </a:p>
        </p:txBody>
      </p:sp>
      <p:sp>
        <p:nvSpPr>
          <p:cNvPr id="22532" name="Slide Number Placeholder 3"/>
          <p:cNvSpPr>
            <a:spLocks noGrp="1"/>
          </p:cNvSpPr>
          <p:nvPr>
            <p:ph type="sldNum" sz="quarter" idx="5"/>
          </p:nvPr>
        </p:nvSpPr>
        <p:spPr>
          <a:noFill/>
        </p:spPr>
        <p:txBody>
          <a:bodyPr/>
          <a:lstStyle/>
          <a:p>
            <a:fld id="{58EF4D2B-4A62-4FE7-B565-D3B3D05D8FBA}" type="slidenum">
              <a:rPr lang="en-US" altLang="zh-TW"/>
              <a:pPr/>
              <a:t>25</a:t>
            </a:fld>
            <a:endParaRPr lang="en-US" altLang="zh-TW"/>
          </a:p>
        </p:txBody>
      </p:sp>
    </p:spTree>
    <p:extLst>
      <p:ext uri="{BB962C8B-B14F-4D97-AF65-F5344CB8AC3E}">
        <p14:creationId xmlns:p14="http://schemas.microsoft.com/office/powerpoint/2010/main" val="16004698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26980" name="Slide Number Placeholder 3"/>
          <p:cNvSpPr>
            <a:spLocks noGrp="1"/>
          </p:cNvSpPr>
          <p:nvPr>
            <p:ph type="sldNum" sz="quarter" idx="5"/>
          </p:nvPr>
        </p:nvSpPr>
        <p:spPr>
          <a:noFill/>
        </p:spPr>
        <p:txBody>
          <a:bodyPr/>
          <a:lstStyle/>
          <a:p>
            <a:fld id="{032CB869-4F87-4E39-BEED-9C29CFF8F429}" type="slidenum">
              <a:rPr lang="en-US" altLang="zh-TW"/>
              <a:pPr/>
              <a:t>143</a:t>
            </a:fld>
            <a:endParaRPr lang="en-US" altLang="zh-TW"/>
          </a:p>
        </p:txBody>
      </p:sp>
    </p:spTree>
    <p:extLst>
      <p:ext uri="{BB962C8B-B14F-4D97-AF65-F5344CB8AC3E}">
        <p14:creationId xmlns:p14="http://schemas.microsoft.com/office/powerpoint/2010/main" val="3743604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29028" name="Slide Number Placeholder 3"/>
          <p:cNvSpPr>
            <a:spLocks noGrp="1"/>
          </p:cNvSpPr>
          <p:nvPr>
            <p:ph type="sldNum" sz="quarter" idx="5"/>
          </p:nvPr>
        </p:nvSpPr>
        <p:spPr>
          <a:noFill/>
        </p:spPr>
        <p:txBody>
          <a:bodyPr/>
          <a:lstStyle/>
          <a:p>
            <a:fld id="{BB34CC3C-3431-4EB3-B751-EA71AB8DEEA5}" type="slidenum">
              <a:rPr lang="en-US" altLang="zh-TW"/>
              <a:pPr/>
              <a:t>145</a:t>
            </a:fld>
            <a:endParaRPr lang="en-US" altLang="zh-TW"/>
          </a:p>
        </p:txBody>
      </p:sp>
    </p:spTree>
    <p:extLst>
      <p:ext uri="{BB962C8B-B14F-4D97-AF65-F5344CB8AC3E}">
        <p14:creationId xmlns:p14="http://schemas.microsoft.com/office/powerpoint/2010/main" val="6908232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31076" name="Slide Number Placeholder 3"/>
          <p:cNvSpPr>
            <a:spLocks noGrp="1"/>
          </p:cNvSpPr>
          <p:nvPr>
            <p:ph type="sldNum" sz="quarter" idx="5"/>
          </p:nvPr>
        </p:nvSpPr>
        <p:spPr>
          <a:noFill/>
        </p:spPr>
        <p:txBody>
          <a:bodyPr/>
          <a:lstStyle/>
          <a:p>
            <a:fld id="{D3D27E21-4EBB-4E64-9211-303F9EC989D4}" type="slidenum">
              <a:rPr lang="en-US" altLang="zh-TW"/>
              <a:pPr/>
              <a:t>146</a:t>
            </a:fld>
            <a:endParaRPr lang="en-US" altLang="zh-TW"/>
          </a:p>
        </p:txBody>
      </p:sp>
    </p:spTree>
    <p:extLst>
      <p:ext uri="{BB962C8B-B14F-4D97-AF65-F5344CB8AC3E}">
        <p14:creationId xmlns:p14="http://schemas.microsoft.com/office/powerpoint/2010/main" val="2826957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33124" name="Slide Number Placeholder 3"/>
          <p:cNvSpPr>
            <a:spLocks noGrp="1"/>
          </p:cNvSpPr>
          <p:nvPr>
            <p:ph type="sldNum" sz="quarter" idx="5"/>
          </p:nvPr>
        </p:nvSpPr>
        <p:spPr>
          <a:noFill/>
        </p:spPr>
        <p:txBody>
          <a:bodyPr/>
          <a:lstStyle/>
          <a:p>
            <a:fld id="{947255FC-578B-4504-97F4-C36FDEAAA0E5}" type="slidenum">
              <a:rPr lang="en-US" altLang="zh-TW"/>
              <a:pPr/>
              <a:t>147</a:t>
            </a:fld>
            <a:endParaRPr lang="en-US" altLang="zh-TW"/>
          </a:p>
        </p:txBody>
      </p:sp>
    </p:spTree>
    <p:extLst>
      <p:ext uri="{BB962C8B-B14F-4D97-AF65-F5344CB8AC3E}">
        <p14:creationId xmlns:p14="http://schemas.microsoft.com/office/powerpoint/2010/main" val="2017267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39268" name="Slide Number Placeholder 3"/>
          <p:cNvSpPr>
            <a:spLocks noGrp="1"/>
          </p:cNvSpPr>
          <p:nvPr>
            <p:ph type="sldNum" sz="quarter" idx="5"/>
          </p:nvPr>
        </p:nvSpPr>
        <p:spPr>
          <a:noFill/>
        </p:spPr>
        <p:txBody>
          <a:bodyPr/>
          <a:lstStyle/>
          <a:p>
            <a:fld id="{071D1D23-1460-48EC-A9BE-DC8E9FE2A000}" type="slidenum">
              <a:rPr lang="en-US" altLang="zh-TW"/>
              <a:pPr/>
              <a:t>149</a:t>
            </a:fld>
            <a:endParaRPr lang="en-US" altLang="zh-TW"/>
          </a:p>
        </p:txBody>
      </p:sp>
    </p:spTree>
    <p:extLst>
      <p:ext uri="{BB962C8B-B14F-4D97-AF65-F5344CB8AC3E}">
        <p14:creationId xmlns:p14="http://schemas.microsoft.com/office/powerpoint/2010/main" val="27994289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41316" name="Slide Number Placeholder 3"/>
          <p:cNvSpPr>
            <a:spLocks noGrp="1"/>
          </p:cNvSpPr>
          <p:nvPr>
            <p:ph type="sldNum" sz="quarter" idx="5"/>
          </p:nvPr>
        </p:nvSpPr>
        <p:spPr>
          <a:noFill/>
        </p:spPr>
        <p:txBody>
          <a:bodyPr/>
          <a:lstStyle/>
          <a:p>
            <a:fld id="{4F8BB3FD-8226-4B07-9008-5220F93B26C0}" type="slidenum">
              <a:rPr lang="en-US" altLang="zh-TW"/>
              <a:pPr/>
              <a:t>150</a:t>
            </a:fld>
            <a:endParaRPr lang="en-US" altLang="zh-TW"/>
          </a:p>
        </p:txBody>
      </p:sp>
    </p:spTree>
    <p:extLst>
      <p:ext uri="{BB962C8B-B14F-4D97-AF65-F5344CB8AC3E}">
        <p14:creationId xmlns:p14="http://schemas.microsoft.com/office/powerpoint/2010/main" val="6717992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47460" name="Slide Number Placeholder 3"/>
          <p:cNvSpPr>
            <a:spLocks noGrp="1"/>
          </p:cNvSpPr>
          <p:nvPr>
            <p:ph type="sldNum" sz="quarter" idx="5"/>
          </p:nvPr>
        </p:nvSpPr>
        <p:spPr>
          <a:noFill/>
        </p:spPr>
        <p:txBody>
          <a:bodyPr/>
          <a:lstStyle/>
          <a:p>
            <a:fld id="{9FE055A1-1572-40C1-8A78-7738FE0D7C98}" type="slidenum">
              <a:rPr lang="en-US" altLang="zh-TW"/>
              <a:pPr/>
              <a:t>151</a:t>
            </a:fld>
            <a:endParaRPr lang="en-US" altLang="zh-TW"/>
          </a:p>
        </p:txBody>
      </p:sp>
    </p:spTree>
    <p:extLst>
      <p:ext uri="{BB962C8B-B14F-4D97-AF65-F5344CB8AC3E}">
        <p14:creationId xmlns:p14="http://schemas.microsoft.com/office/powerpoint/2010/main" val="36740883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49508" name="Slide Number Placeholder 3"/>
          <p:cNvSpPr>
            <a:spLocks noGrp="1"/>
          </p:cNvSpPr>
          <p:nvPr>
            <p:ph type="sldNum" sz="quarter" idx="5"/>
          </p:nvPr>
        </p:nvSpPr>
        <p:spPr>
          <a:noFill/>
        </p:spPr>
        <p:txBody>
          <a:bodyPr/>
          <a:lstStyle/>
          <a:p>
            <a:fld id="{300A0CC0-DA85-422F-8191-61B43699C5C9}" type="slidenum">
              <a:rPr lang="en-US" altLang="zh-TW"/>
              <a:pPr/>
              <a:t>152</a:t>
            </a:fld>
            <a:endParaRPr lang="en-US" altLang="zh-TW"/>
          </a:p>
        </p:txBody>
      </p:sp>
    </p:spTree>
    <p:extLst>
      <p:ext uri="{BB962C8B-B14F-4D97-AF65-F5344CB8AC3E}">
        <p14:creationId xmlns:p14="http://schemas.microsoft.com/office/powerpoint/2010/main" val="30810457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53604" name="Slide Number Placeholder 3"/>
          <p:cNvSpPr>
            <a:spLocks noGrp="1"/>
          </p:cNvSpPr>
          <p:nvPr>
            <p:ph type="sldNum" sz="quarter" idx="5"/>
          </p:nvPr>
        </p:nvSpPr>
        <p:spPr>
          <a:noFill/>
        </p:spPr>
        <p:txBody>
          <a:bodyPr/>
          <a:lstStyle/>
          <a:p>
            <a:fld id="{3AF1E1D9-3CD9-45B9-8B60-1854BB866270}" type="slidenum">
              <a:rPr lang="en-US" altLang="zh-TW"/>
              <a:pPr/>
              <a:t>153</a:t>
            </a:fld>
            <a:endParaRPr lang="en-US" altLang="zh-TW"/>
          </a:p>
        </p:txBody>
      </p:sp>
    </p:spTree>
    <p:extLst>
      <p:ext uri="{BB962C8B-B14F-4D97-AF65-F5344CB8AC3E}">
        <p14:creationId xmlns:p14="http://schemas.microsoft.com/office/powerpoint/2010/main" val="19356657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endParaRPr lang="zh-TW" altLang="zh-TW">
              <a:ea typeface="ＭＳ Ｐゴシック" pitchFamily="34" charset="-128"/>
            </a:endParaRPr>
          </a:p>
        </p:txBody>
      </p:sp>
      <p:sp>
        <p:nvSpPr>
          <p:cNvPr id="155652" name="Slide Number Placeholder 3"/>
          <p:cNvSpPr>
            <a:spLocks noGrp="1"/>
          </p:cNvSpPr>
          <p:nvPr>
            <p:ph type="sldNum" sz="quarter" idx="5"/>
          </p:nvPr>
        </p:nvSpPr>
        <p:spPr>
          <a:noFill/>
        </p:spPr>
        <p:txBody>
          <a:bodyPr/>
          <a:lstStyle/>
          <a:p>
            <a:fld id="{0A6964BC-C46D-4441-A627-1BCF97BA2EE5}" type="slidenum">
              <a:rPr lang="en-US" altLang="zh-TW"/>
              <a:pPr/>
              <a:t>154</a:t>
            </a:fld>
            <a:endParaRPr lang="en-US" altLang="zh-TW"/>
          </a:p>
        </p:txBody>
      </p:sp>
    </p:spTree>
    <p:extLst>
      <p:ext uri="{BB962C8B-B14F-4D97-AF65-F5344CB8AC3E}">
        <p14:creationId xmlns:p14="http://schemas.microsoft.com/office/powerpoint/2010/main" val="13994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8BA7-4D33-8F45-87F4-C048506734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10A9221-176E-8342-83AB-ED3C011B6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C057BB2-99B4-4C4E-AA78-8848C65E3DDD}"/>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5" name="Footer Placeholder 4">
            <a:extLst>
              <a:ext uri="{FF2B5EF4-FFF2-40B4-BE49-F238E27FC236}">
                <a16:creationId xmlns:a16="http://schemas.microsoft.com/office/drawing/2014/main" id="{F3DAB815-AD3E-4640-8919-7988D4E2C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9B70C-C26E-5549-95DF-1F4EF2997703}"/>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162632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92E1-B1AD-2243-803F-8230A726B9D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F63AF0-D2CE-594C-9180-FCB994BCC95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3D87FC-4FAB-D842-AA32-49F63E9AC6E7}"/>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5" name="Footer Placeholder 4">
            <a:extLst>
              <a:ext uri="{FF2B5EF4-FFF2-40B4-BE49-F238E27FC236}">
                <a16:creationId xmlns:a16="http://schemas.microsoft.com/office/drawing/2014/main" id="{3CEEFE66-9B04-6A46-A99D-61D83C78D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A0E3F-A6AB-634C-A46E-290C52D2E3EC}"/>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55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2F6DD-A98E-BB4D-8A14-CE615B5A07E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8FB0809-8E24-7440-AD93-DD61CFC0C7A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6268B8-5387-C742-8DB3-BC8B0AD45FE1}"/>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5" name="Footer Placeholder 4">
            <a:extLst>
              <a:ext uri="{FF2B5EF4-FFF2-40B4-BE49-F238E27FC236}">
                <a16:creationId xmlns:a16="http://schemas.microsoft.com/office/drawing/2014/main" id="{93F86F74-94D4-DD40-B7C4-B2C81D03B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8BCA6-C51D-3342-81C5-711EE10C895C}"/>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2758270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13CBBFF1-FDFB-4FBE-BFB1-12CD324803D3}" type="slidenum">
              <a:rPr lang="en-US" altLang="en-US" smtClean="0"/>
              <a:pPr>
                <a:defRPr/>
              </a:pPr>
              <a:t>‹#›</a:t>
            </a:fld>
            <a:endParaRPr lang="en-US" altLang="en-US"/>
          </a:p>
        </p:txBody>
      </p:sp>
    </p:spTree>
    <p:extLst>
      <p:ext uri="{BB962C8B-B14F-4D97-AF65-F5344CB8AC3E}">
        <p14:creationId xmlns:p14="http://schemas.microsoft.com/office/powerpoint/2010/main" val="1192360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r>
              <a:rPr lang="en-US" altLang="en-US"/>
              <a:t>Footer TBD</a:t>
            </a: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13CBBFF1-FDFB-4FBE-BFB1-12CD324803D3}" type="slidenum">
              <a:rPr lang="en-US" altLang="en-US" smtClean="0"/>
              <a:pPr>
                <a:defRPr/>
              </a:pPr>
              <a:t>‹#›</a:t>
            </a:fld>
            <a:endParaRPr lang="en-US" altLang="en-US"/>
          </a:p>
        </p:txBody>
      </p:sp>
    </p:spTree>
    <p:extLst>
      <p:ext uri="{BB962C8B-B14F-4D97-AF65-F5344CB8AC3E}">
        <p14:creationId xmlns:p14="http://schemas.microsoft.com/office/powerpoint/2010/main" val="3492278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r>
              <a:rPr lang="en-US" altLang="en-US"/>
              <a:t>Footer TBD</a:t>
            </a: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13CBBFF1-FDFB-4FBE-BFB1-12CD324803D3}" type="slidenum">
              <a:rPr lang="en-US" altLang="en-US" smtClean="0"/>
              <a:pPr>
                <a:defRPr/>
              </a:pPr>
              <a:t>‹#›</a:t>
            </a:fld>
            <a:endParaRPr lang="en-US" altLang="en-US"/>
          </a:p>
        </p:txBody>
      </p:sp>
    </p:spTree>
    <p:extLst>
      <p:ext uri="{BB962C8B-B14F-4D97-AF65-F5344CB8AC3E}">
        <p14:creationId xmlns:p14="http://schemas.microsoft.com/office/powerpoint/2010/main" val="3550948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162506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1428611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Slide Number Placeholder 2"/>
          <p:cNvSpPr>
            <a:spLocks noGrp="1"/>
          </p:cNvSpPr>
          <p:nvPr>
            <p:ph type="sldNum" sz="quarter" idx="10"/>
          </p:nvPr>
        </p:nvSpPr>
        <p:spPr/>
        <p:txBody>
          <a:bodyPr/>
          <a:lstStyle/>
          <a:p>
            <a:fld id="{EAE15FBB-C212-4CCE-963E-E89263F0DE18}" type="slidenum">
              <a:rPr lang="en-US" smtClean="0"/>
              <a:pPr/>
              <a:t>‹#›</a:t>
            </a:fld>
            <a:endParaRPr lang="en-US" dirty="0"/>
          </a:p>
        </p:txBody>
      </p:sp>
      <p:sp>
        <p:nvSpPr>
          <p:cNvPr id="4" name="Content Placeholder 2"/>
          <p:cNvSpPr>
            <a:spLocks noGrp="1"/>
          </p:cNvSpPr>
          <p:nvPr>
            <p:ph idx="1"/>
          </p:nvPr>
        </p:nvSpPr>
        <p:spPr>
          <a:xfrm>
            <a:off x="335360" y="1772816"/>
            <a:ext cx="11521280" cy="47853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335360" y="152400"/>
            <a:ext cx="1152128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821458" y="167281"/>
            <a:ext cx="35181" cy="5943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70541" y="152400"/>
            <a:ext cx="0" cy="5943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70541" y="6096000"/>
            <a:ext cx="1152128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72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687746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r>
              <a:rPr lang="en-US" altLang="en-US"/>
              <a:t>Footer TBD</a:t>
            </a: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13CBBFF1-FDFB-4FBE-BFB1-12CD324803D3}" type="slidenum">
              <a:rPr lang="en-US" altLang="en-US" smtClean="0"/>
              <a:pPr>
                <a:defRPr/>
              </a:pPr>
              <a:t>‹#›</a:t>
            </a:fld>
            <a:endParaRPr lang="en-US" altLang="en-US"/>
          </a:p>
        </p:txBody>
      </p:sp>
    </p:spTree>
    <p:extLst>
      <p:ext uri="{BB962C8B-B14F-4D97-AF65-F5344CB8AC3E}">
        <p14:creationId xmlns:p14="http://schemas.microsoft.com/office/powerpoint/2010/main" val="139241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1145-C801-8045-AC4F-E07FC07F46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8870D5-47F2-5E48-89A0-BF9ED17BAD7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2FEC19-B825-E541-AC17-B4B8FA74CB30}"/>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5" name="Footer Placeholder 4">
            <a:extLst>
              <a:ext uri="{FF2B5EF4-FFF2-40B4-BE49-F238E27FC236}">
                <a16:creationId xmlns:a16="http://schemas.microsoft.com/office/drawing/2014/main" id="{387C9020-FE24-E944-82BD-F703DC4CA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B4303-6C5D-A740-A188-4BE0847F4286}"/>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416281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8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1757753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9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1699747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0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4205982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Footer TBD</a:t>
            </a:r>
            <a:endParaRPr lang="en-US" altLang="en-US" dirty="0"/>
          </a:p>
        </p:txBody>
      </p:sp>
      <p:sp>
        <p:nvSpPr>
          <p:cNvPr id="6" name="Slide Number Placeholder 5"/>
          <p:cNvSpPr>
            <a:spLocks noGrp="1"/>
          </p:cNvSpPr>
          <p:nvPr>
            <p:ph type="sldNum" sz="quarter" idx="11"/>
          </p:nvPr>
        </p:nvSpPr>
        <p:spPr/>
        <p:txBody>
          <a:bodyPr/>
          <a:lstStyle>
            <a:lvl1pPr eaLnBrk="0" hangingPunct="0">
              <a:defRPr b="1"/>
            </a:lvl1pPr>
          </a:lstStyle>
          <a:p>
            <a:pPr>
              <a:defRPr/>
            </a:pPr>
            <a:fld id="{2CE9EA79-D759-4BF4-BF62-9B02F9F90E52}" type="slidenum">
              <a:rPr lang="en-US" altLang="en-US" smtClean="0"/>
              <a:pPr>
                <a:defRPr/>
              </a:pPr>
              <a:t>‹#›</a:t>
            </a:fld>
            <a:endParaRPr lang="en-US" altLang="en-US"/>
          </a:p>
        </p:txBody>
      </p:sp>
    </p:spTree>
    <p:extLst>
      <p:ext uri="{BB962C8B-B14F-4D97-AF65-F5344CB8AC3E}">
        <p14:creationId xmlns:p14="http://schemas.microsoft.com/office/powerpoint/2010/main" val="1089552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2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13CBBFF1-FDFB-4FBE-BFB1-12CD324803D3}" type="slidenum">
              <a:rPr lang="en-US" altLang="en-US" smtClean="0"/>
              <a:pPr>
                <a:defRPr/>
              </a:pPr>
              <a:t>‹#›</a:t>
            </a:fld>
            <a:endParaRPr lang="en-US" altLang="en-US"/>
          </a:p>
        </p:txBody>
      </p:sp>
    </p:spTree>
    <p:extLst>
      <p:ext uri="{BB962C8B-B14F-4D97-AF65-F5344CB8AC3E}">
        <p14:creationId xmlns:p14="http://schemas.microsoft.com/office/powerpoint/2010/main" val="2985396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3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r>
              <a:rPr lang="en-US" altLang="en-US"/>
              <a:t>Veronique Lafon-Vinais</a:t>
            </a:r>
          </a:p>
        </p:txBody>
      </p:sp>
      <p:sp>
        <p:nvSpPr>
          <p:cNvPr id="7" name="Slide Number Placeholder 5"/>
          <p:cNvSpPr>
            <a:spLocks noGrp="1"/>
          </p:cNvSpPr>
          <p:nvPr>
            <p:ph type="sldNum" sz="quarter" idx="16"/>
          </p:nvPr>
        </p:nvSpPr>
        <p:spPr/>
        <p:txBody>
          <a:bodyPr/>
          <a:lstStyle>
            <a:lvl1pPr eaLnBrk="0" hangingPunct="0">
              <a:defRPr b="1"/>
            </a:lvl1pPr>
          </a:lstStyle>
          <a:p>
            <a:fld id="{C6AF5017-E837-4277-BF38-648D45ADDA43}" type="slidenum">
              <a:rPr lang="en-US" altLang="en-US" smtClean="0"/>
              <a:pPr/>
              <a:t>‹#›</a:t>
            </a:fld>
            <a:endParaRPr lang="en-US" altLang="en-US"/>
          </a:p>
        </p:txBody>
      </p:sp>
    </p:spTree>
    <p:extLst>
      <p:ext uri="{BB962C8B-B14F-4D97-AF65-F5344CB8AC3E}">
        <p14:creationId xmlns:p14="http://schemas.microsoft.com/office/powerpoint/2010/main" val="774770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ltLang="zh-TW"/>
              <a:t>Click to edit Master title style</a:t>
            </a:r>
            <a:endParaRPr lang="zh-TW" altLang="en-US"/>
          </a:p>
        </p:txBody>
      </p:sp>
      <p:sp>
        <p:nvSpPr>
          <p:cNvPr id="3" name="SmartArt Placeholder 2"/>
          <p:cNvSpPr>
            <a:spLocks noGrp="1"/>
          </p:cNvSpPr>
          <p:nvPr>
            <p:ph type="dgm" idx="1"/>
          </p:nvPr>
        </p:nvSpPr>
        <p:spPr>
          <a:xfrm>
            <a:off x="609600" y="1719263"/>
            <a:ext cx="10972800" cy="4411662"/>
          </a:xfrm>
        </p:spPr>
        <p:txBody>
          <a:bodyPr/>
          <a:lstStyle/>
          <a:p>
            <a:endParaRPr lang="zh-TW" altLang="en-US"/>
          </a:p>
        </p:txBody>
      </p:sp>
      <p:sp>
        <p:nvSpPr>
          <p:cNvPr id="4" name="Date Placeholder 3"/>
          <p:cNvSpPr>
            <a:spLocks noGrp="1"/>
          </p:cNvSpPr>
          <p:nvPr>
            <p:ph type="dt" sz="half" idx="10"/>
          </p:nvPr>
        </p:nvSpPr>
        <p:spPr>
          <a:xfrm>
            <a:off x="609600" y="6248400"/>
            <a:ext cx="2844800" cy="457200"/>
          </a:xfrm>
          <a:prstGeom prst="rect">
            <a:avLst/>
          </a:prstGeom>
        </p:spPr>
        <p:txBody>
          <a:bodyPr/>
          <a:lstStyle>
            <a:lvl1pPr>
              <a:defRPr/>
            </a:lvl1pPr>
          </a:lstStyle>
          <a:p>
            <a:r>
              <a:rPr lang="en-US" altLang="zh-TW"/>
              <a:t>Fall 09</a:t>
            </a:r>
            <a:endParaRPr lang="en-US" alt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r>
              <a:rPr lang="en-US" altLang="en-US"/>
              <a:t>Veronique Lafon-Vinais</a:t>
            </a:r>
          </a:p>
        </p:txBody>
      </p:sp>
      <p:sp>
        <p:nvSpPr>
          <p:cNvPr id="6" name="Slide Number Placeholder 5"/>
          <p:cNvSpPr>
            <a:spLocks noGrp="1"/>
          </p:cNvSpPr>
          <p:nvPr>
            <p:ph type="sldNum" sz="quarter" idx="12"/>
          </p:nvPr>
        </p:nvSpPr>
        <p:spPr>
          <a:xfrm>
            <a:off x="8737600" y="6248400"/>
            <a:ext cx="2844800" cy="457200"/>
          </a:xfrm>
        </p:spPr>
        <p:txBody>
          <a:bodyPr/>
          <a:lstStyle>
            <a:lvl1pPr>
              <a:defRPr/>
            </a:lvl1pPr>
          </a:lstStyle>
          <a:p>
            <a:fld id="{808D02DC-637F-4E9F-A115-E366EC2A1333}" type="slidenum">
              <a:rPr lang="en-US" altLang="en-US"/>
              <a:pPr/>
              <a:t>‹#›</a:t>
            </a:fld>
            <a:endParaRPr lang="en-US" altLang="en-US"/>
          </a:p>
        </p:txBody>
      </p:sp>
    </p:spTree>
    <p:extLst>
      <p:ext uri="{BB962C8B-B14F-4D97-AF65-F5344CB8AC3E}">
        <p14:creationId xmlns:p14="http://schemas.microsoft.com/office/powerpoint/2010/main" val="3299639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4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r>
              <a:rPr lang="en-US" altLang="en-US"/>
              <a:t>Veronique Lafon-Vinais</a:t>
            </a:r>
          </a:p>
        </p:txBody>
      </p:sp>
      <p:sp>
        <p:nvSpPr>
          <p:cNvPr id="7" name="Slide Number Placeholder 5"/>
          <p:cNvSpPr>
            <a:spLocks noGrp="1"/>
          </p:cNvSpPr>
          <p:nvPr>
            <p:ph type="sldNum" sz="quarter" idx="16"/>
          </p:nvPr>
        </p:nvSpPr>
        <p:spPr/>
        <p:txBody>
          <a:bodyPr/>
          <a:lstStyle>
            <a:lvl1pPr eaLnBrk="0" hangingPunct="0">
              <a:defRPr b="1"/>
            </a:lvl1pPr>
          </a:lstStyle>
          <a:p>
            <a:fld id="{76B0C21E-532E-4DF4-9626-3485DCF72968}" type="slidenum">
              <a:rPr lang="en-US" altLang="en-US" smtClean="0"/>
              <a:pPr/>
              <a:t>‹#›</a:t>
            </a:fld>
            <a:endParaRPr lang="en-US" altLang="en-US"/>
          </a:p>
        </p:txBody>
      </p:sp>
    </p:spTree>
    <p:extLst>
      <p:ext uri="{BB962C8B-B14F-4D97-AF65-F5344CB8AC3E}">
        <p14:creationId xmlns:p14="http://schemas.microsoft.com/office/powerpoint/2010/main" val="1036521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CFAE-EDD8-CF4D-9B9A-91F3E89FFE2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8ED4F3-CC9A-AC43-807F-AFF614453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264CE5-467E-B646-BCB4-E9DD57B83BC2}"/>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5" name="Footer Placeholder 4">
            <a:extLst>
              <a:ext uri="{FF2B5EF4-FFF2-40B4-BE49-F238E27FC236}">
                <a16:creationId xmlns:a16="http://schemas.microsoft.com/office/drawing/2014/main" id="{61766810-CC11-4A43-A2D7-9F5DA7954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45037-1C38-EF4B-AC2F-C37E88A64DDD}"/>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1882829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C345-3C62-A64F-AB3D-0263CA21EF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1A86F7-DB03-004C-A80D-B3B02C2E9C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6A61426-02CB-9447-AE6F-EFE902A137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8BAAC2-B63C-DE48-8784-346321B6556E}"/>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6" name="Footer Placeholder 5">
            <a:extLst>
              <a:ext uri="{FF2B5EF4-FFF2-40B4-BE49-F238E27FC236}">
                <a16:creationId xmlns:a16="http://schemas.microsoft.com/office/drawing/2014/main" id="{B69DFDBB-52FE-3B4B-BD41-971E9D29FE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2F4ED1-FDA6-0D4D-A36D-14D4F436FD48}"/>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290094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B82E-15C0-E941-8E35-2E82AAAED70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CB7C9FE-9CE2-844D-8518-D6042D882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B49B5B-7435-5449-9A33-59E0203B4F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CF860AE-7806-DF4E-A8A1-38B7DDD1F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ABC1F5-165A-6C40-994F-7760FB826AB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9D7DCC2-FB28-EC4E-B25E-F96795FBBCDF}"/>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8" name="Footer Placeholder 7">
            <a:extLst>
              <a:ext uri="{FF2B5EF4-FFF2-40B4-BE49-F238E27FC236}">
                <a16:creationId xmlns:a16="http://schemas.microsoft.com/office/drawing/2014/main" id="{221BD550-5D06-4748-BC87-C468B21C64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893595-8E1A-C84F-936A-1D33697F716C}"/>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194354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95E7-591A-294B-9F00-A9DAC9F817E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723EA6F-2020-E041-BF28-6A99F8D73986}"/>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4" name="Footer Placeholder 3">
            <a:extLst>
              <a:ext uri="{FF2B5EF4-FFF2-40B4-BE49-F238E27FC236}">
                <a16:creationId xmlns:a16="http://schemas.microsoft.com/office/drawing/2014/main" id="{E25C9DAD-D995-7846-B12B-C5E5DCF375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D6A37-86CF-704D-B4C4-05B77B1B6D3B}"/>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384550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5A23D-BBD3-1446-A511-49E8231BA5D6}"/>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3" name="Footer Placeholder 2">
            <a:extLst>
              <a:ext uri="{FF2B5EF4-FFF2-40B4-BE49-F238E27FC236}">
                <a16:creationId xmlns:a16="http://schemas.microsoft.com/office/drawing/2014/main" id="{A3237F4F-9968-674B-BBB6-4AF5DA65C1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1A8A3A-5FF5-B044-91C4-35BBEB1857E5}"/>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307528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A322-1363-184E-8F18-4563FD1914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5A898E-70EB-3E4C-A5EA-E27ACB13CA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FAE128A-2883-1E4D-9FBE-7B276FCF5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5F1E06-4472-D647-B358-8366088E2A9D}"/>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6" name="Footer Placeholder 5">
            <a:extLst>
              <a:ext uri="{FF2B5EF4-FFF2-40B4-BE49-F238E27FC236}">
                <a16:creationId xmlns:a16="http://schemas.microsoft.com/office/drawing/2014/main" id="{43AF83D4-4AC3-CC46-AABC-3EB6F03D1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9A41EF-9AAA-B843-A8EF-F2251642B9F3}"/>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220440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3D1F-CF95-6542-B0A2-021046E84F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B8F42E1-B45E-354C-8CD5-2FCDCDB8A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7A9FFD-3E25-C44D-93C1-8D973C2C8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9752E4-D03F-EB46-8C52-D8026C495BF0}"/>
              </a:ext>
            </a:extLst>
          </p:cNvPr>
          <p:cNvSpPr>
            <a:spLocks noGrp="1"/>
          </p:cNvSpPr>
          <p:nvPr>
            <p:ph type="dt" sz="half" idx="10"/>
          </p:nvPr>
        </p:nvSpPr>
        <p:spPr/>
        <p:txBody>
          <a:bodyPr/>
          <a:lstStyle/>
          <a:p>
            <a:fld id="{D0307294-8C25-1D4E-B3BE-851331097540}" type="datetimeFigureOut">
              <a:rPr lang="en-US" smtClean="0"/>
              <a:t>3/23/21</a:t>
            </a:fld>
            <a:endParaRPr lang="en-US"/>
          </a:p>
        </p:txBody>
      </p:sp>
      <p:sp>
        <p:nvSpPr>
          <p:cNvPr id="6" name="Footer Placeholder 5">
            <a:extLst>
              <a:ext uri="{FF2B5EF4-FFF2-40B4-BE49-F238E27FC236}">
                <a16:creationId xmlns:a16="http://schemas.microsoft.com/office/drawing/2014/main" id="{2FD28CEC-FB0A-8C48-AE14-353CFC483D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D4862-A3A4-B44B-A54C-68FAF80B9F68}"/>
              </a:ext>
            </a:extLst>
          </p:cNvPr>
          <p:cNvSpPr>
            <a:spLocks noGrp="1"/>
          </p:cNvSpPr>
          <p:nvPr>
            <p:ph type="sldNum" sz="quarter" idx="12"/>
          </p:nvPr>
        </p:nvSpPr>
        <p:spPr/>
        <p:txBody>
          <a:bodyPr/>
          <a:lstStyle/>
          <a:p>
            <a:fld id="{7F904CA7-8D70-A649-8527-45D15A02BF27}" type="slidenum">
              <a:rPr lang="en-US" smtClean="0"/>
              <a:t>‹#›</a:t>
            </a:fld>
            <a:endParaRPr lang="en-US"/>
          </a:p>
        </p:txBody>
      </p:sp>
    </p:spTree>
    <p:extLst>
      <p:ext uri="{BB962C8B-B14F-4D97-AF65-F5344CB8AC3E}">
        <p14:creationId xmlns:p14="http://schemas.microsoft.com/office/powerpoint/2010/main" val="30409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8EC2BF-4860-3545-9760-F7D6476197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607AB8-BEF1-034F-8843-EA358B9D6B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FAB281-081C-234D-A5DC-E43D158917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07294-8C25-1D4E-B3BE-851331097540}" type="datetimeFigureOut">
              <a:rPr lang="en-US" smtClean="0"/>
              <a:t>3/23/21</a:t>
            </a:fld>
            <a:endParaRPr lang="en-US"/>
          </a:p>
        </p:txBody>
      </p:sp>
      <p:sp>
        <p:nvSpPr>
          <p:cNvPr id="5" name="Footer Placeholder 4">
            <a:extLst>
              <a:ext uri="{FF2B5EF4-FFF2-40B4-BE49-F238E27FC236}">
                <a16:creationId xmlns:a16="http://schemas.microsoft.com/office/drawing/2014/main" id="{07614456-558C-414A-BB77-F4E9B5267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2E3EAA-ACB3-1D4B-B33A-8D9A8F0C2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04CA7-8D70-A649-8527-45D15A02BF27}" type="slidenum">
              <a:rPr lang="en-US" smtClean="0"/>
              <a:t>‹#›</a:t>
            </a:fld>
            <a:endParaRPr lang="en-US"/>
          </a:p>
        </p:txBody>
      </p:sp>
    </p:spTree>
    <p:extLst>
      <p:ext uri="{BB962C8B-B14F-4D97-AF65-F5344CB8AC3E}">
        <p14:creationId xmlns:p14="http://schemas.microsoft.com/office/powerpoint/2010/main" val="258618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netinterest.substack.com/" TargetMode="External"/><Relationship Id="rId7" Type="http://schemas.openxmlformats.org/officeDocument/2006/relationships/hyperlink" Target="http://aswathdamodaran.blogspot.com/" TargetMode="External"/><Relationship Id="rId2" Type="http://schemas.openxmlformats.org/officeDocument/2006/relationships/hyperlink" Target="https://www.bloomberg.com/opinion/authors/ARbTQlRLRjE/matthew-s-levine" TargetMode="External"/><Relationship Id="rId1" Type="http://schemas.openxmlformats.org/officeDocument/2006/relationships/slideLayout" Target="../slideLayouts/slideLayout2.xml"/><Relationship Id="rId6" Type="http://schemas.openxmlformats.org/officeDocument/2006/relationships/hyperlink" Target="http://www.vernimmen.com/" TargetMode="External"/><Relationship Id="rId5" Type="http://schemas.openxmlformats.org/officeDocument/2006/relationships/hyperlink" Target="https://www.bloomberg.com/opinion/authors/AT2bBytfUHQ/john-authers" TargetMode="External"/><Relationship Id="rId4" Type="http://schemas.openxmlformats.org/officeDocument/2006/relationships/hyperlink" Target="https://ritholtz.com/"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google.com/url?sa=i&amp;rct=j&amp;q=&amp;esrc=s&amp;source=images&amp;cd=&amp;cad=rja&amp;uact=8&amp;ved=0ahUKEwjjm9bI-YnRAhWBE5QKHTctDesQjRwIBw&amp;url=https://www.amazon.com/HP-HP12C-12C-Financial-Calculator/dp/B00000JBLH&amp;psig=AFQjCNFXDhk4K_soMW20JKbbMVb7NIcHHQ&amp;ust=1482569935116769"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1pufNtYnRAhWMkZQKHVrNC8QQjRwIBw&amp;url=https://www.walmart.com/ip/PlayStation-3-500GB-Console-PS3/43604185&amp;psig=AFQjCNHS_WslIimf8j7qeG_mYIpBFeGJww&amp;ust=1482551696619446"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images.google.com/imgres?imgurl=http://www1.istockphoto.com/file_thumbview_approve/2761181/2/istockphoto_2761181_video_recording.jpg&amp;imgrefurl=http://www.istockphoto.com/file_closeup/?id=2761181&amp;refnum=137428&amp;h=380&amp;w=253&amp;sz=36&amp;hl=en&amp;start=90&amp;um=1&amp;tbnid=8-D9AHxANt5FbM:&amp;tbnh=123&amp;tbnw=82&amp;prev=/images?q=image+of+video+recording&amp;start=80&amp;ndsp=20&amp;svnum=10&amp;um=1&amp;hl=en&amp;lr=&amp;sa=N&amp;as_qdr=al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3.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kjI7ZuonRAhWDnJQKHc-NCNoQjRwIBw&amp;url=http://scripophily.net/unst75saboib.html&amp;psig=AFQjCNEXNWbvDQtMmIE8tGqbynGQZ2JO1A&amp;ust=1482553050126458"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1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5.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notesSlide" Target="../notesSlides/notesSlide100.xml"/><Relationship Id="rId7" Type="http://schemas.openxmlformats.org/officeDocument/2006/relationships/image" Target="../media/image78.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7.jpeg"/><Relationship Id="rId5" Type="http://schemas.openxmlformats.org/officeDocument/2006/relationships/image" Target="../media/image76.wmf"/><Relationship Id="rId10" Type="http://schemas.openxmlformats.org/officeDocument/2006/relationships/image" Target="../media/image81.jpeg"/><Relationship Id="rId4" Type="http://schemas.openxmlformats.org/officeDocument/2006/relationships/oleObject" Target="../embeddings/oleObject1.bin"/><Relationship Id="rId9" Type="http://schemas.openxmlformats.org/officeDocument/2006/relationships/image" Target="../media/image80.jpe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hyperlink" Target="mailto:vlafon@ust.h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mailto:bbsleung@ust.hk"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0.wmf"/><Relationship Id="rId4" Type="http://schemas.openxmlformats.org/officeDocument/2006/relationships/oleObject" Target="../embeddings/oleObject2.bin"/></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1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6.wmf"/><Relationship Id="rId4" Type="http://schemas.openxmlformats.org/officeDocument/2006/relationships/oleObject" Target="../embeddings/oleObject3.bin"/></Relationships>
</file>

<file path=ppt/slides/_rels/slide1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mh8yk9YnRAhXBLpQKHcACDM4QjRwIBw&amp;url=https://en.wikipedia.org/wiki/Ludwig_Von_Drake&amp;bvm=bv.142059868,d.dGo&amp;psig=AFQjCNGx1A2YwNMSrmEW1yPb2goFHWsKdA&amp;ust=1482568752298031" TargetMode="External"/><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5.png"/><Relationship Id="rId5" Type="http://schemas.openxmlformats.org/officeDocument/2006/relationships/image" Target="../media/image104.wmf"/><Relationship Id="rId4" Type="http://schemas.openxmlformats.org/officeDocument/2006/relationships/oleObject" Target="../embeddings/oleObject4.bin"/></Relationships>
</file>

<file path=ppt/slides/_rels/slide1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32.xml"/><Relationship Id="rId1" Type="http://schemas.openxmlformats.org/officeDocument/2006/relationships/slideLayout" Target="../slideLayouts/slideLayout17.xml"/><Relationship Id="rId4" Type="http://schemas.openxmlformats.org/officeDocument/2006/relationships/image" Target="../media/image108.emf"/></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78.jpeg"/><Relationship Id="rId7" Type="http://schemas.openxmlformats.org/officeDocument/2006/relationships/image" Target="../media/image113.jpe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79.jpeg"/><Relationship Id="rId4" Type="http://schemas.openxmlformats.org/officeDocument/2006/relationships/image" Target="../media/image77.jpeg"/></Relationships>
</file>

<file path=ppt/slides/_rels/slide20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78.jpeg"/><Relationship Id="rId7" Type="http://schemas.openxmlformats.org/officeDocument/2006/relationships/image" Target="../media/image113.jpe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79.jpeg"/><Relationship Id="rId4" Type="http://schemas.openxmlformats.org/officeDocument/2006/relationships/image" Target="../media/image77.jpe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17.wmf"/><Relationship Id="rId4" Type="http://schemas.openxmlformats.org/officeDocument/2006/relationships/oleObject" Target="../embeddings/oleObject5.bin"/></Relationships>
</file>

<file path=ppt/slides/_rels/slide21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image" Target="../media/image123.emf"/></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22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31.wmf"/><Relationship Id="rId4" Type="http://schemas.openxmlformats.org/officeDocument/2006/relationships/oleObject" Target="../embeddings/oleObject6.bin"/></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31.wmf"/><Relationship Id="rId4" Type="http://schemas.openxmlformats.org/officeDocument/2006/relationships/oleObject" Target="../embeddings/oleObject7.bin"/></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32.wmf"/><Relationship Id="rId4" Type="http://schemas.openxmlformats.org/officeDocument/2006/relationships/oleObject" Target="../embeddings/oleObject8.bin"/></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33.wmf"/><Relationship Id="rId4" Type="http://schemas.openxmlformats.org/officeDocument/2006/relationships/oleObject" Target="../embeddings/oleObject9.bin"/></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8.emf"/><Relationship Id="rId5" Type="http://schemas.openxmlformats.org/officeDocument/2006/relationships/image" Target="../media/image135.wmf"/><Relationship Id="rId4" Type="http://schemas.openxmlformats.org/officeDocument/2006/relationships/oleObject" Target="../embeddings/oleObject10.bin"/></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athaypacific.com/content/dam/cx/about-us/investor-relations/interim-annual-reports/en/annual_report_2019_eng.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1.xml"/><Relationship Id="rId1" Type="http://schemas.openxmlformats.org/officeDocument/2006/relationships/slideLayout" Target="../slideLayouts/slideLayout6.xml"/><Relationship Id="rId5" Type="http://schemas.openxmlformats.org/officeDocument/2006/relationships/hyperlink" Target="https://www.youtube.com/watch?v=aVvDy9gVe90" TargetMode="External"/><Relationship Id="rId4" Type="http://schemas.openxmlformats.org/officeDocument/2006/relationships/hyperlink" Target="https://www.treasury.gov/resource-center/data-chart-center/quarterly-refunding/Documents/auctions.pdf"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77.jpe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81.jpeg"/><Relationship Id="rId4" Type="http://schemas.openxmlformats.org/officeDocument/2006/relationships/image" Target="../media/image113.jpe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79.jpe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8.jpeg"/><Relationship Id="rId4" Type="http://schemas.openxmlformats.org/officeDocument/2006/relationships/image" Target="../media/image81.jpe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77.jpe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81.jpeg"/><Relationship Id="rId4" Type="http://schemas.openxmlformats.org/officeDocument/2006/relationships/image" Target="../media/image113.jpe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38.emf"/><Relationship Id="rId7" Type="http://schemas.openxmlformats.org/officeDocument/2006/relationships/image" Target="../media/image142.emf"/><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5.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4.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3" Type="http://schemas.openxmlformats.org/officeDocument/2006/relationships/hyperlink" Target="http://upload.wikimedia.org/wikipedia/commons/f/f5/Photos_NewYork1_032.jpg" TargetMode="External"/><Relationship Id="rId2" Type="http://schemas.openxmlformats.org/officeDocument/2006/relationships/notesSlide" Target="../notesSlides/notesSlide213.xml"/><Relationship Id="rId1" Type="http://schemas.openxmlformats.org/officeDocument/2006/relationships/slideLayout" Target="../slideLayouts/slideLayout4.xml"/><Relationship Id="rId5" Type="http://schemas.openxmlformats.org/officeDocument/2006/relationships/image" Target="../media/image145.jpeg"/><Relationship Id="rId4" Type="http://schemas.openxmlformats.org/officeDocument/2006/relationships/image" Target="../media/image144.jpeg"/></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hyperlink" Target="https://apps.sfc.hk/edistributionWeb/gateway/EN/news-and-announcements/news/doc?refNo=19PR101" TargetMode="External"/><Relationship Id="rId2" Type="http://schemas.openxmlformats.org/officeDocument/2006/relationships/hyperlink" Target="https://www.youtube.com/watch?v=_00dD2ElInE"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3" Type="http://schemas.openxmlformats.org/officeDocument/2006/relationships/hyperlink" Target="https://www.moneyhero.com.hk/blog/en/mortgage-lesson-4-types-of-mortgages-in-hk#:~:text=Mortgage%20plans%20in%20Hong%20Kong,(3)%20Deposit%2Dlinked" TargetMode="External"/><Relationship Id="rId2" Type="http://schemas.openxmlformats.org/officeDocument/2006/relationships/hyperlink" Target="https://www.youtube.com/watch?v=cP7IjoeMcZw" TargetMode="Externa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hyperlink" Target="http://www.google.com.hk/url?sa=i&amp;rct=j&amp;q=&amp;esrc=s&amp;source=images&amp;cd=&amp;cad=rja&amp;uact=8&amp;ved=0CAcQjRw&amp;url=http://www.frankkryder.com/oldnatl.htm&amp;ei=6U2SVaHKEsLZmAWByICQBQ&amp;psig=AFQjCNFWbPjnnRhwFcG9sfPWOJHjPh0HSg&amp;ust=1435737955071627" TargetMode="Externa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www.google.com/url?sa=i&amp;rct=j&amp;q=&amp;esrc=s&amp;source=images&amp;cd=&amp;cad=rja&amp;uact=8&amp;ved=0CAcQjRw&amp;url=http://www.jugomoneymatters.com/money/bank-account-management-top-5-smart-ways-to-manage-your-bank-account-with-ease&amp;ei=HVKSVZCfI6a1mAXcl7WIDQ&amp;bvm=bv.96783405,d.dGY&amp;psig=AFQjCNFApg6vS4aIwpbypywX7LT82wCsIA&amp;ust=1435739034205422" TargetMode="Externa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hyperlink" Target="http://www.google.com/url?sa=i&amp;rct=j&amp;q=&amp;esrc=s&amp;source=images&amp;cd=&amp;cad=rja&amp;uact=8&amp;ved=0CAcQjRw&amp;url=http://positivemoney.org/2012/04/bank-of-england-creating-money-gives-you-value-for-nothing/&amp;ei=ZUySVYbIDsa5mwWPj4LICg&amp;bvm=bv.96783405,d.dGY&amp;psig=AFQjCNH3Hkms1SZBFGouz8rn3TXZYCSpEQ&amp;ust=1435736226395435"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www.google.com/url?sa=i&amp;rct=j&amp;q=&amp;esrc=s&amp;source=images&amp;cd=&amp;cad=rja&amp;uact=8&amp;ved=0CAcQjRw&amp;url=http://classroomclipart.com/clipart-search/page-9/all-phrase/bank/&amp;ei=gk6SVduEFIa2mwW1upq4Aw&amp;bvm=bv.96783405,d.dGY&amp;psig=AFQjCNE4XFaigVsZ9uK6nUwkF8o2wyugaA&amp;ust=1435738088752052" TargetMode="External"/><Relationship Id="rId1" Type="http://schemas.openxmlformats.org/officeDocument/2006/relationships/slideLayout" Target="../slideLayouts/slideLayout6.xml"/><Relationship Id="rId4" Type="http://schemas.openxmlformats.org/officeDocument/2006/relationships/image" Target="../media/image152.wmf"/></Relationships>
</file>

<file path=ppt/slides/_rels/slide351.xml.rels><?xml version="1.0" encoding="UTF-8" standalone="yes"?>
<Relationships xmlns="http://schemas.openxmlformats.org/package/2006/relationships"><Relationship Id="rId3" Type="http://schemas.openxmlformats.org/officeDocument/2006/relationships/hyperlink" Target="https://blog.startupr.hk/virtual-banking-in-hong-kong/" TargetMode="External"/><Relationship Id="rId2" Type="http://schemas.openxmlformats.org/officeDocument/2006/relationships/hyperlink" Target="https://drive.google.com/file/d/10q84pxiGauRLVrAv2oVCBGiKpyY-7ScK/view" TargetMode="Externa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www.ft.com/content/196cfd50-46d9-11e7-8d27-59b4dd6296b8" TargetMode="External"/><Relationship Id="rId2" Type="http://schemas.openxmlformats.org/officeDocument/2006/relationships/hyperlink" Target="https://www.youtube.com/watch?v=s4tSP9-o7ZQ"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61.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3" Type="http://schemas.openxmlformats.org/officeDocument/2006/relationships/hyperlink" Target="https://www.spglobal.com/ratings/en/research/articles/200406-for-asia-pacific-banks-covid-19-crisis-could-add-us-300-billion-to-credit-costs-11359063" TargetMode="External"/><Relationship Id="rId2" Type="http://schemas.openxmlformats.org/officeDocument/2006/relationships/hyperlink" Target="https://www.bloomberg.com/news/videos/2020-02-27/buying-non-performing-loans-in-southeast-asia-arena-management-says-video"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62.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63.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3" Type="http://schemas.openxmlformats.org/officeDocument/2006/relationships/hyperlink" Target="https://finance.yahoo.com/news/hong-kong-slaps-record-fine-093000692.html" TargetMode="External"/><Relationship Id="rId2" Type="http://schemas.openxmlformats.org/officeDocument/2006/relationships/hyperlink" Target="https://www.youtube.com/watch?v=2WV3sIcWNxE" TargetMode="Externa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64.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3" Type="http://schemas.openxmlformats.org/officeDocument/2006/relationships/hyperlink" Target="https://www.jocpr.com/articles/research-on-reputation-risk-management-of-commercial-banks-in-china.pdf" TargetMode="External"/><Relationship Id="rId2" Type="http://schemas.openxmlformats.org/officeDocument/2006/relationships/hyperlink" Target="https://www.youtube.com/watch?v=G40P66-vTDI"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3" Type="http://schemas.openxmlformats.org/officeDocument/2006/relationships/hyperlink" Target="https://www.institutionalinvestor.com/article/b18jf346frjd1v/the-growing-influence-of-asia-in-derivatives-trading" TargetMode="External"/><Relationship Id="rId2" Type="http://schemas.openxmlformats.org/officeDocument/2006/relationships/hyperlink" Target="https://www.cnbc.com/video/2020/05/19/70percent-to-80percent-of-asia-investors-trades-are-in-derivatives-td-ameritrade.html" TargetMode="Externa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jpeg"/><Relationship Id="rId7" Type="http://schemas.openxmlformats.org/officeDocument/2006/relationships/image" Target="../media/image167.jpeg"/><Relationship Id="rId2" Type="http://schemas.openxmlformats.org/officeDocument/2006/relationships/notesSlide" Target="../notesSlides/notesSlide273.xml"/><Relationship Id="rId1" Type="http://schemas.openxmlformats.org/officeDocument/2006/relationships/slideLayout" Target="../slideLayouts/slideLayout6.xml"/><Relationship Id="rId6" Type="http://schemas.openxmlformats.org/officeDocument/2006/relationships/image" Target="../media/image166.gif"/><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gif"/><Relationship Id="rId7" Type="http://schemas.openxmlformats.org/officeDocument/2006/relationships/image" Target="../media/image174.jpeg"/><Relationship Id="rId2" Type="http://schemas.openxmlformats.org/officeDocument/2006/relationships/image" Target="../media/image166.gif"/><Relationship Id="rId1" Type="http://schemas.openxmlformats.org/officeDocument/2006/relationships/slideLayout" Target="../slideLayouts/slideLayout6.xml"/><Relationship Id="rId6" Type="http://schemas.openxmlformats.org/officeDocument/2006/relationships/image" Target="../media/image173.png"/><Relationship Id="rId5" Type="http://schemas.openxmlformats.org/officeDocument/2006/relationships/image" Target="../media/image172.jpeg"/><Relationship Id="rId10" Type="http://schemas.openxmlformats.org/officeDocument/2006/relationships/image" Target="../media/image177.jpeg"/><Relationship Id="rId4" Type="http://schemas.openxmlformats.org/officeDocument/2006/relationships/image" Target="../media/image171.jpeg"/><Relationship Id="rId9" Type="http://schemas.openxmlformats.org/officeDocument/2006/relationships/image" Target="../media/image176.png"/></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etu-j2JvRAhWHW5QKHfsjCAoQjRwIBw&amp;url=http://stephengerritz.blogspot.com/2011/08/cash-is-king.html&amp;psig=AFQjCNGhITnb0IAaA42sQtUwq0UjclRWWg&amp;ust=1483179396101025"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2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77.xml"/><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3" Type="http://schemas.openxmlformats.org/officeDocument/2006/relationships/hyperlink" Target="https://www.bloomberg.com/news/articles/2021-02-24/credit-suisse-ubs-move-bankers-to-mainland-china-from-hong-kong" TargetMode="External"/><Relationship Id="rId2" Type="http://schemas.openxmlformats.org/officeDocument/2006/relationships/hyperlink" Target="https://www.youtube.com/watch?v=dThut_z5LOY" TargetMode="Externa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9.xml"/><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284.xml"/><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285.xml"/><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hyperlink" Target="https://becominghuman.ai/can-the-ai-trader-beat-the-human-trader-afabce77e933" TargetMode="External"/><Relationship Id="rId2" Type="http://schemas.openxmlformats.org/officeDocument/2006/relationships/hyperlink" Target="https://www.youtube.com/watch?v=OqJySkJ_Erw" TargetMode="Externa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en.wikipedia.org/wiki/Image:Grameen_Yunus_Dec_04.jpg"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google.com/url?sa=i&amp;rct=j&amp;q=&amp;esrc=s&amp;source=images&amp;cd=&amp;cad=rja&amp;uact=8&amp;ved=0ahUKEwi--_TU_InRAhXHmZQKHRcECrcQjRwIBw&amp;url=http://cei.ust.hk/teaching-resources/teaching-clickers&amp;bvm=bv.142059868,d.dGo&amp;psig=AFQjCNFnMi6TJae98lfqsTTwCj3F8LQytA&amp;ust=1482570769539804"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Image:Tokyo_stock_exchange.jpg" TargetMode="External"/><Relationship Id="rId7"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hyperlink" Target="http://www.amazon.com/gp/product/images/B000059HAK/ref=dp_primary-product-display_0/002-7478592-9426468?_encoding=UTF8&amp;n=130&amp;s=dvd" TargetMode="External"/><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7.jpeg"/><Relationship Id="rId5" Type="http://schemas.openxmlformats.org/officeDocument/2006/relationships/image" Target="../media/image32.jpeg"/><Relationship Id="rId10" Type="http://schemas.openxmlformats.org/officeDocument/2006/relationships/image" Target="../media/image36.jpeg"/><Relationship Id="rId4" Type="http://schemas.openxmlformats.org/officeDocument/2006/relationships/image" Target="../media/image31.jpeg"/><Relationship Id="rId9" Type="http://schemas.openxmlformats.org/officeDocument/2006/relationships/image" Target="../media/image35.jpeg"/></Relationships>
</file>

<file path=ppt/slides/_rels/slide99.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5.jpeg"/><Relationship Id="rId3" Type="http://schemas.openxmlformats.org/officeDocument/2006/relationships/image" Target="../media/image38.jpeg"/><Relationship Id="rId7" Type="http://schemas.openxmlformats.org/officeDocument/2006/relationships/image" Target="../media/image41.jpeg"/><Relationship Id="rId12" Type="http://schemas.openxmlformats.org/officeDocument/2006/relationships/hyperlink" Target="http://www.amazon.com/gp/reader/0393072231/ref=sib_dp_pt" TargetMode="External"/><Relationship Id="rId2" Type="http://schemas.openxmlformats.org/officeDocument/2006/relationships/notesSlide" Target="../notesSlides/notesSlide58.xml"/><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hyperlink" Target="http://www.amazon.com/gp/reader/0375758259/ref=sib_dp_pt/102-6187272-1136923" TargetMode="External"/><Relationship Id="rId11" Type="http://schemas.openxmlformats.org/officeDocument/2006/relationships/image" Target="../media/image44.jpeg"/><Relationship Id="rId5" Type="http://schemas.openxmlformats.org/officeDocument/2006/relationships/image" Target="../media/image40.jpeg"/><Relationship Id="rId15" Type="http://schemas.openxmlformats.org/officeDocument/2006/relationships/hyperlink" Target="http://www.amazon.com/gp/reader/1439100136/ref=sib_dp_pt" TargetMode="External"/><Relationship Id="rId10" Type="http://schemas.openxmlformats.org/officeDocument/2006/relationships/hyperlink" Target="http://www.amazon.com/gp/reader/0471771910/ref=sib_dp_pt/102-6187272-1136923" TargetMode="External"/><Relationship Id="rId4" Type="http://schemas.openxmlformats.org/officeDocument/2006/relationships/image" Target="../media/image39.jpeg"/><Relationship Id="rId9" Type="http://schemas.openxmlformats.org/officeDocument/2006/relationships/image" Target="../media/image43.jpeg"/><Relationship Id="rId14"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937B-5B3C-344A-A2EF-DE8007F64A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8E065DD-C435-1141-8A06-D8776C9E82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6064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Exams</a:t>
            </a:r>
            <a:endParaRPr lang="zh-TW" altLang="en-US" dirty="0"/>
          </a:p>
        </p:txBody>
      </p:sp>
      <p:sp>
        <p:nvSpPr>
          <p:cNvPr id="3" name="Content Placeholder 2"/>
          <p:cNvSpPr>
            <a:spLocks noGrp="1"/>
          </p:cNvSpPr>
          <p:nvPr>
            <p:ph idx="1"/>
          </p:nvPr>
        </p:nvSpPr>
        <p:spPr/>
        <p:txBody>
          <a:bodyPr>
            <a:normAutofit fontScale="92500" lnSpcReduction="20000"/>
          </a:bodyPr>
          <a:lstStyle/>
          <a:p>
            <a:r>
              <a:rPr lang="en-US" altLang="zh-TW" dirty="0"/>
              <a:t>There will be 2 exams, one roughly half-way through the course and one at the end during the final exam period.</a:t>
            </a:r>
          </a:p>
          <a:p>
            <a:r>
              <a:rPr lang="en-US" altLang="zh-TW" dirty="0"/>
              <a:t>Midterm will be </a:t>
            </a:r>
            <a:r>
              <a:rPr lang="en-US" altLang="zh-TW" b="1" dirty="0"/>
              <a:t>during class time. </a:t>
            </a:r>
            <a:r>
              <a:rPr lang="en-US" altLang="zh-TW" dirty="0"/>
              <a:t>Time for Final exams will be scheduled by the school. Both Exams will be </a:t>
            </a:r>
            <a:r>
              <a:rPr lang="en-US" altLang="zh-TW" b="1" dirty="0">
                <a:solidFill>
                  <a:srgbClr val="FF0000"/>
                </a:solidFill>
              </a:rPr>
              <a:t>online</a:t>
            </a:r>
            <a:r>
              <a:rPr lang="en-US" altLang="zh-TW" dirty="0"/>
              <a:t>. Please do not plan to travel during the exam periods as there will be </a:t>
            </a:r>
            <a:r>
              <a:rPr lang="en-US" altLang="zh-TW" b="1" dirty="0"/>
              <a:t>no make ups</a:t>
            </a:r>
          </a:p>
          <a:p>
            <a:r>
              <a:rPr lang="en-US" altLang="zh-TW" b="1" dirty="0">
                <a:solidFill>
                  <a:srgbClr val="C00000"/>
                </a:solidFill>
              </a:rPr>
              <a:t>You MUST report to TA any time conflict for the Midterm no later than the add-drop period</a:t>
            </a:r>
          </a:p>
          <a:p>
            <a:r>
              <a:rPr lang="en-US" altLang="zh-TW" dirty="0"/>
              <a:t>Make yourself familiar with the exam rules of the school and HKUST. Be reminded that academic integrity is taken extremely seriously at HKUST.</a:t>
            </a:r>
          </a:p>
          <a:p>
            <a:r>
              <a:rPr lang="en-US" altLang="zh-TW" dirty="0"/>
              <a:t>The mid-term will represent 20% of the grade and the final 20%. Exams will include mostly MCQ and T/F questions but may also include some open questions.</a:t>
            </a:r>
            <a:endParaRPr lang="zh-TW" alt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10</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Tree>
    <p:extLst>
      <p:ext uri="{BB962C8B-B14F-4D97-AF65-F5344CB8AC3E}">
        <p14:creationId xmlns:p14="http://schemas.microsoft.com/office/powerpoint/2010/main" val="1770827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 Glimpse: Newsletters and Blogs</a:t>
            </a:r>
          </a:p>
        </p:txBody>
      </p:sp>
      <p:sp>
        <p:nvSpPr>
          <p:cNvPr id="3" name="Content Placeholder 2"/>
          <p:cNvSpPr>
            <a:spLocks noGrp="1"/>
          </p:cNvSpPr>
          <p:nvPr>
            <p:ph idx="1"/>
          </p:nvPr>
        </p:nvSpPr>
        <p:spPr/>
        <p:txBody>
          <a:bodyPr>
            <a:normAutofit/>
          </a:bodyPr>
          <a:lstStyle/>
          <a:p>
            <a:r>
              <a:rPr lang="en-US" dirty="0"/>
              <a:t>General:</a:t>
            </a:r>
          </a:p>
          <a:p>
            <a:pPr lvl="1"/>
            <a:r>
              <a:rPr lang="en-US" dirty="0"/>
              <a:t>Matt Levine “Money Stuff”: </a:t>
            </a:r>
            <a:r>
              <a:rPr lang="en-US" dirty="0">
                <a:hlinkClick r:id="rId2"/>
              </a:rPr>
              <a:t>https://www.bloomberg.com/opinion/authors/ARbTQlRLRjE/matthew-s-levine</a:t>
            </a:r>
            <a:endParaRPr lang="en-US" dirty="0"/>
          </a:p>
          <a:p>
            <a:pPr lvl="1"/>
            <a:r>
              <a:rPr lang="en-US" dirty="0"/>
              <a:t>Marc Rubinstein “Net Interest”: </a:t>
            </a:r>
            <a:r>
              <a:rPr lang="en-US" dirty="0">
                <a:hlinkClick r:id="rId3"/>
              </a:rPr>
              <a:t>https://netinterest.substack.com/</a:t>
            </a:r>
            <a:r>
              <a:rPr lang="en-US" dirty="0"/>
              <a:t> </a:t>
            </a:r>
          </a:p>
          <a:p>
            <a:pPr lvl="1"/>
            <a:r>
              <a:rPr lang="en-US" dirty="0"/>
              <a:t>Barry </a:t>
            </a:r>
            <a:r>
              <a:rPr lang="en-US" dirty="0" err="1"/>
              <a:t>Ritholtz</a:t>
            </a:r>
            <a:r>
              <a:rPr lang="en-US" dirty="0"/>
              <a:t> “The Big Picture”: </a:t>
            </a:r>
            <a:r>
              <a:rPr lang="en-US" dirty="0">
                <a:hlinkClick r:id="rId4"/>
              </a:rPr>
              <a:t>https://ritholtz.com/</a:t>
            </a:r>
            <a:endParaRPr lang="en-US" dirty="0"/>
          </a:p>
          <a:p>
            <a:pPr lvl="1"/>
            <a:r>
              <a:rPr lang="en-US" dirty="0"/>
              <a:t>John </a:t>
            </a:r>
            <a:r>
              <a:rPr lang="en-US" dirty="0" err="1"/>
              <a:t>Authers</a:t>
            </a:r>
            <a:r>
              <a:rPr lang="en-US" dirty="0"/>
              <a:t>: </a:t>
            </a:r>
            <a:r>
              <a:rPr lang="en-US" dirty="0">
                <a:hlinkClick r:id="rId5"/>
              </a:rPr>
              <a:t>https://www.bloomberg.com/opinion/authors/AT2bBytfUHQ/john-authers</a:t>
            </a:r>
            <a:endParaRPr lang="en-US" dirty="0"/>
          </a:p>
          <a:p>
            <a:r>
              <a:rPr lang="en-US" dirty="0"/>
              <a:t>Corporate Finance:</a:t>
            </a:r>
          </a:p>
          <a:p>
            <a:pPr lvl="1"/>
            <a:r>
              <a:rPr lang="en-US" dirty="0" err="1"/>
              <a:t>Vernimmen</a:t>
            </a:r>
            <a:r>
              <a:rPr lang="en-US" dirty="0"/>
              <a:t>: </a:t>
            </a:r>
            <a:r>
              <a:rPr lang="en-US" dirty="0">
                <a:hlinkClick r:id="rId6"/>
              </a:rPr>
              <a:t>http://www.vernimmen.com/</a:t>
            </a:r>
            <a:r>
              <a:rPr lang="en-US" dirty="0"/>
              <a:t> (check out the newsletter)</a:t>
            </a:r>
          </a:p>
          <a:p>
            <a:pPr lvl="1"/>
            <a:r>
              <a:rPr lang="en-US" dirty="0" err="1"/>
              <a:t>Damodaran</a:t>
            </a:r>
            <a:r>
              <a:rPr lang="en-US" dirty="0"/>
              <a:t>: </a:t>
            </a:r>
            <a:r>
              <a:rPr lang="en-US" dirty="0">
                <a:hlinkClick r:id="rId7"/>
              </a:rPr>
              <a:t>http://aswathdamodaran.blogspot.com/</a:t>
            </a:r>
            <a:endParaRPr lang="en-US" dirty="0"/>
          </a:p>
        </p:txBody>
      </p:sp>
      <p:sp>
        <p:nvSpPr>
          <p:cNvPr id="4"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100</a:t>
            </a:fld>
            <a:endParaRPr lang="en-US" altLang="en-US"/>
          </a:p>
        </p:txBody>
      </p:sp>
      <p:sp>
        <p:nvSpPr>
          <p:cNvPr id="5" name="Footer Placeholder 3"/>
          <p:cNvSpPr>
            <a:spLocks noGrp="1"/>
          </p:cNvSpPr>
          <p:nvPr>
            <p:ph type="ftr" sz="quarter" idx="11"/>
          </p:nvPr>
        </p:nvSpPr>
        <p:spPr>
          <a:xfrm>
            <a:off x="3513138" y="6143625"/>
            <a:ext cx="7154862" cy="427038"/>
          </a:xfrm>
        </p:spPr>
        <p:txBody>
          <a:bodyPr/>
          <a:lstStyle/>
          <a:p>
            <a:r>
              <a:rPr lang="en-US" altLang="zh-TW" dirty="0"/>
              <a:t>Get a Glimpse</a:t>
            </a:r>
          </a:p>
        </p:txBody>
      </p:sp>
    </p:spTree>
    <p:extLst>
      <p:ext uri="{BB962C8B-B14F-4D97-AF65-F5344CB8AC3E}">
        <p14:creationId xmlns:p14="http://schemas.microsoft.com/office/powerpoint/2010/main" val="28725526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sz="3200" dirty="0">
                <a:ea typeface="PMingLiU" pitchFamily="18" charset="-120"/>
              </a:rPr>
              <a:t>FINA 1303 – </a:t>
            </a:r>
            <a:r>
              <a:rPr lang="en-US" altLang="zh-TW" dirty="0">
                <a:ea typeface="PMingLiU" pitchFamily="18" charset="-120"/>
              </a:rPr>
              <a:t>Basics of financial calculations</a:t>
            </a:r>
          </a:p>
        </p:txBody>
      </p:sp>
      <p:sp>
        <p:nvSpPr>
          <p:cNvPr id="3078" name="Rectangle 3"/>
          <p:cNvSpPr>
            <a:spLocks noGrp="1" noChangeArrowheads="1"/>
          </p:cNvSpPr>
          <p:nvPr>
            <p:ph type="body" sz="quarter" idx="14"/>
          </p:nvPr>
        </p:nvSpPr>
        <p:spPr>
          <a:xfrm>
            <a:off x="2209801" y="4038600"/>
            <a:ext cx="8458201" cy="1714512"/>
          </a:xfrm>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eaLnBrk="0" hangingPunct="0">
              <a:defRPr/>
            </a:pPr>
            <a:r>
              <a:rPr lang="fr-FR" altLang="zh-TW" dirty="0" err="1"/>
              <a:t>Associate</a:t>
            </a:r>
            <a:r>
              <a:rPr lang="fr-FR" altLang="zh-TW" dirty="0"/>
              <a:t> </a:t>
            </a:r>
            <a:r>
              <a:rPr lang="en-US" altLang="zh-TW" dirty="0"/>
              <a:t>Professor of Business</a:t>
            </a:r>
            <a:r>
              <a:rPr lang="fr-FR" altLang="zh-TW" dirty="0"/>
              <a:t> Education</a:t>
            </a:r>
            <a:r>
              <a:rPr lang="en-US" altLang="zh-TW" dirty="0"/>
              <a:t> </a:t>
            </a:r>
            <a:r>
              <a:rPr lang="en-US" altLang="zh-TW" dirty="0">
                <a:solidFill>
                  <a:srgbClr val="595959"/>
                </a:solidFill>
              </a:rPr>
              <a:t>- Department of Finance</a:t>
            </a:r>
            <a:endParaRPr lang="zh-TW" altLang="en-US" dirty="0">
              <a:solidFill>
                <a:srgbClr val="595959"/>
              </a:solidFill>
            </a:endParaRPr>
          </a:p>
        </p:txBody>
      </p:sp>
    </p:spTree>
    <p:extLst>
      <p:ext uri="{BB962C8B-B14F-4D97-AF65-F5344CB8AC3E}">
        <p14:creationId xmlns:p14="http://schemas.microsoft.com/office/powerpoint/2010/main" val="16014042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Content Placeholder 4"/>
          <p:cNvSpPr>
            <a:spLocks noGrp="1"/>
          </p:cNvSpPr>
          <p:nvPr>
            <p:ph idx="1"/>
          </p:nvPr>
        </p:nvSpPr>
        <p:spPr/>
        <p:txBody>
          <a:bodyPr/>
          <a:lstStyle/>
          <a:p>
            <a:r>
              <a:rPr lang="en-US" dirty="0"/>
              <a:t>Part 1: Time Value of Money</a:t>
            </a:r>
          </a:p>
          <a:p>
            <a:pPr lvl="1"/>
            <a:r>
              <a:rPr lang="en-US" dirty="0"/>
              <a:t>Present Value</a:t>
            </a:r>
          </a:p>
          <a:p>
            <a:pPr lvl="1"/>
            <a:r>
              <a:rPr lang="en-US" dirty="0"/>
              <a:t>Future Value</a:t>
            </a:r>
          </a:p>
          <a:p>
            <a:r>
              <a:rPr lang="en-US" dirty="0"/>
              <a:t>Part 2: Valuing a Stream of Cash Flows</a:t>
            </a:r>
          </a:p>
          <a:p>
            <a:r>
              <a:rPr lang="en-US" dirty="0"/>
              <a:t>Part 3: Applications</a:t>
            </a:r>
          </a:p>
          <a:p>
            <a:pPr lvl="1"/>
            <a:r>
              <a:rPr lang="en-US" dirty="0"/>
              <a:t>IRR</a:t>
            </a:r>
          </a:p>
          <a:p>
            <a:pPr lvl="1"/>
            <a:r>
              <a:rPr lang="en-US" dirty="0"/>
              <a:t>Mortgages </a:t>
            </a:r>
          </a:p>
        </p:txBody>
      </p:sp>
      <p:sp>
        <p:nvSpPr>
          <p:cNvPr id="3" name="Slide Number Placeholder 2"/>
          <p:cNvSpPr>
            <a:spLocks noGrp="1"/>
          </p:cNvSpPr>
          <p:nvPr>
            <p:ph type="sldNum" sz="quarter" idx="10"/>
          </p:nvPr>
        </p:nvSpPr>
        <p:spPr/>
        <p:txBody>
          <a:bodyPr/>
          <a:lstStyle/>
          <a:p>
            <a:pPr>
              <a:defRPr/>
            </a:pPr>
            <a:fld id="{2CE9EA79-D759-4BF4-BF62-9B02F9F90E52}" type="slidenum">
              <a:rPr lang="en-US" altLang="en-US" smtClean="0"/>
              <a:pPr>
                <a:defRPr/>
              </a:pPr>
              <a:t>102</a:t>
            </a:fld>
            <a:endParaRPr lang="en-US" altLang="en-US"/>
          </a:p>
        </p:txBody>
      </p:sp>
      <p:sp>
        <p:nvSpPr>
          <p:cNvPr id="6" name="Footer Placeholder 7"/>
          <p:cNvSpPr txBox="1">
            <a:spLocks/>
          </p:cNvSpPr>
          <p:nvPr/>
        </p:nvSpPr>
        <p:spPr>
          <a:xfrm>
            <a:off x="3429001" y="6248401"/>
            <a:ext cx="4828817" cy="365125"/>
          </a:xfrm>
          <a:prstGeom prst="rect">
            <a:avLst/>
          </a:prstGeom>
        </p:spPr>
        <p:txBody>
          <a:bodyPr/>
          <a:lstStyle/>
          <a:p>
            <a:pPr lvl="0"/>
            <a:r>
              <a:rPr lang="en-US" dirty="0"/>
              <a:t>Basics of Financial Calculations</a:t>
            </a:r>
          </a:p>
        </p:txBody>
      </p:sp>
    </p:spTree>
    <p:extLst>
      <p:ext uri="{BB962C8B-B14F-4D97-AF65-F5344CB8AC3E}">
        <p14:creationId xmlns:p14="http://schemas.microsoft.com/office/powerpoint/2010/main" val="27480598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sz="4000" dirty="0"/>
              <a:t>Interest in History &amp; Islamic Finance</a:t>
            </a:r>
            <a:endParaRPr lang="zh-TW" altLang="en-US" sz="4000" dirty="0"/>
          </a:p>
        </p:txBody>
      </p:sp>
      <p:sp>
        <p:nvSpPr>
          <p:cNvPr id="7" name="Content Placeholder 6"/>
          <p:cNvSpPr>
            <a:spLocks noGrp="1"/>
          </p:cNvSpPr>
          <p:nvPr>
            <p:ph idx="1"/>
          </p:nvPr>
        </p:nvSpPr>
        <p:spPr/>
        <p:txBody>
          <a:bodyPr>
            <a:normAutofit/>
          </a:bodyPr>
          <a:lstStyle/>
          <a:p>
            <a:r>
              <a:rPr lang="en-US" altLang="zh-TW" dirty="0"/>
              <a:t>Throughout history, money lenders have been unpopular because they charge interest</a:t>
            </a:r>
          </a:p>
          <a:p>
            <a:r>
              <a:rPr lang="en-US" altLang="zh-TW" dirty="0"/>
              <a:t>Shakespeare’s famous play “The Merchant of Venice” is an illustration of this </a:t>
            </a:r>
          </a:p>
          <a:p>
            <a:pPr lvl="1"/>
            <a:r>
              <a:rPr lang="en-US" altLang="zh-TW" dirty="0"/>
              <a:t>Christianity banned the charging of interest (usury) for centuries, and only Jews were involved in providing credit</a:t>
            </a:r>
          </a:p>
          <a:p>
            <a:r>
              <a:rPr lang="en-US" altLang="zh-TW" dirty="0"/>
              <a:t>Today, Islamic Finance prohibits the payment and charging of interest (</a:t>
            </a:r>
            <a:r>
              <a:rPr lang="en-US" altLang="zh-TW" i="1" dirty="0" err="1"/>
              <a:t>riba</a:t>
            </a:r>
            <a:r>
              <a:rPr lang="en-US" altLang="zh-TW" dirty="0"/>
              <a:t>) which is contrary to Islamic laws (</a:t>
            </a:r>
            <a:r>
              <a:rPr lang="en-US" altLang="zh-TW" i="1" dirty="0" err="1"/>
              <a:t>sharia</a:t>
            </a:r>
            <a:r>
              <a:rPr lang="en-US" altLang="zh-TW" dirty="0"/>
              <a:t>). Yet, the Islamic Finance market is growing fast including in Hong Kong, where the HKSAR Government has issued two </a:t>
            </a:r>
            <a:r>
              <a:rPr lang="en-US" altLang="zh-TW" i="1" dirty="0" err="1"/>
              <a:t>sukuks</a:t>
            </a:r>
            <a:r>
              <a:rPr lang="en-US" altLang="zh-TW" dirty="0"/>
              <a:t> (Islamic bonds)</a:t>
            </a:r>
            <a:endParaRPr lang="zh-TW" alt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103</a:t>
            </a:fld>
            <a:endParaRPr lang="en-US" altLang="en-US"/>
          </a:p>
        </p:txBody>
      </p:sp>
      <p:sp>
        <p:nvSpPr>
          <p:cNvPr id="5" name="Footer Placeholder 4"/>
          <p:cNvSpPr>
            <a:spLocks noGrp="1"/>
          </p:cNvSpPr>
          <p:nvPr>
            <p:ph type="ftr" sz="quarter" idx="11"/>
          </p:nvPr>
        </p:nvSpPr>
        <p:spPr/>
        <p:txBody>
          <a:bodyPr/>
          <a:lstStyle/>
          <a:p>
            <a:pPr>
              <a:defRPr/>
            </a:pPr>
            <a:r>
              <a:rPr lang="en-US" altLang="en-US" dirty="0"/>
              <a:t>Foundations of Interest Rates</a:t>
            </a:r>
          </a:p>
        </p:txBody>
      </p:sp>
    </p:spTree>
    <p:extLst>
      <p:ext uri="{BB962C8B-B14F-4D97-AF65-F5344CB8AC3E}">
        <p14:creationId xmlns:p14="http://schemas.microsoft.com/office/powerpoint/2010/main" val="3490559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Important things to know before we start!</a:t>
            </a:r>
          </a:p>
        </p:txBody>
      </p:sp>
      <p:sp>
        <p:nvSpPr>
          <p:cNvPr id="7" name="Content Placeholder 6"/>
          <p:cNvSpPr>
            <a:spLocks noGrp="1"/>
          </p:cNvSpPr>
          <p:nvPr>
            <p:ph idx="1"/>
          </p:nvPr>
        </p:nvSpPr>
        <p:spPr/>
        <p:txBody>
          <a:bodyPr>
            <a:normAutofit fontScale="92500" lnSpcReduction="10000"/>
          </a:bodyPr>
          <a:lstStyle/>
          <a:p>
            <a:r>
              <a:rPr lang="en-US" dirty="0"/>
              <a:t>In this section, unless otherwise indicated, interest rates are </a:t>
            </a:r>
            <a:r>
              <a:rPr lang="en-US" b="1" dirty="0"/>
              <a:t>yearly</a:t>
            </a:r>
            <a:r>
              <a:rPr lang="en-US" dirty="0"/>
              <a:t> (annual) interest rates (in the markets we use the term “per annum” or “p.a.”)</a:t>
            </a:r>
          </a:p>
          <a:p>
            <a:r>
              <a:rPr lang="en-US" dirty="0"/>
              <a:t>Financial institutions are generally required to indicate the interest rates they charge on an </a:t>
            </a:r>
            <a:r>
              <a:rPr lang="en-US" i="1" dirty="0"/>
              <a:t>annual percentage rate </a:t>
            </a:r>
            <a:r>
              <a:rPr lang="en-US" dirty="0"/>
              <a:t>(</a:t>
            </a:r>
            <a:r>
              <a:rPr lang="en-US" b="1" dirty="0"/>
              <a:t>APR</a:t>
            </a:r>
            <a:r>
              <a:rPr lang="en-US" dirty="0"/>
              <a:t>) basis so that consumers can compare prices </a:t>
            </a:r>
          </a:p>
          <a:p>
            <a:r>
              <a:rPr lang="en-US" dirty="0"/>
              <a:t>The way we calculate interest payments differs depending on the financial instrument we use. You need to verify the applicable conditions in the contract!</a:t>
            </a:r>
          </a:p>
          <a:p>
            <a:r>
              <a:rPr lang="en-US" dirty="0"/>
              <a:t>In particular, debt contracts of less than one year and money market securities use simpler formulas (we will discuss this later)</a:t>
            </a:r>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104</a:t>
            </a:fld>
            <a:endParaRPr lang="en-US" altLang="en-US"/>
          </a:p>
        </p:txBody>
      </p:sp>
      <p:sp>
        <p:nvSpPr>
          <p:cNvPr id="5" name="Footer Placeholder 4"/>
          <p:cNvSpPr>
            <a:spLocks noGrp="1"/>
          </p:cNvSpPr>
          <p:nvPr>
            <p:ph type="ftr" sz="quarter" idx="11"/>
          </p:nvPr>
        </p:nvSpPr>
        <p:spPr/>
        <p:txBody>
          <a:bodyPr/>
          <a:lstStyle/>
          <a:p>
            <a:pPr>
              <a:defRPr/>
            </a:pPr>
            <a:r>
              <a:rPr lang="en-US" altLang="en-US" dirty="0"/>
              <a:t>Foundations of Interest Rates</a:t>
            </a:r>
          </a:p>
        </p:txBody>
      </p:sp>
      <p:cxnSp>
        <p:nvCxnSpPr>
          <p:cNvPr id="9" name="Straight Connector 8"/>
          <p:cNvCxnSpPr/>
          <p:nvPr/>
        </p:nvCxnSpPr>
        <p:spPr>
          <a:xfrm>
            <a:off x="1752600" y="152400"/>
            <a:ext cx="868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a:off x="1752600" y="152400"/>
            <a:ext cx="0" cy="5867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a:off x="10439400" y="152400"/>
            <a:ext cx="0" cy="5867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1752600" y="6096000"/>
            <a:ext cx="86868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729272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Part 1: Time Value of Money</a:t>
            </a:r>
          </a:p>
        </p:txBody>
      </p:sp>
      <p:sp>
        <p:nvSpPr>
          <p:cNvPr id="5" name="Slide Number Placeholder 4"/>
          <p:cNvSpPr>
            <a:spLocks noGrp="1"/>
          </p:cNvSpPr>
          <p:nvPr>
            <p:ph type="sldNum" sz="quarter" idx="11"/>
          </p:nvPr>
        </p:nvSpPr>
        <p:spPr/>
        <p:txBody>
          <a:bodyPr/>
          <a:lstStyle/>
          <a:p>
            <a:pPr>
              <a:defRPr/>
            </a:pPr>
            <a:fld id="{382BB6AC-7C61-4F0C-83C5-FA657B2ECCA1}" type="slidenum">
              <a:rPr lang="en-US" altLang="en-US" smtClean="0"/>
              <a:pPr>
                <a:defRPr/>
              </a:pPr>
              <a:t>105</a:t>
            </a:fld>
            <a:endParaRPr lang="en-US" altLang="en-US"/>
          </a:p>
        </p:txBody>
      </p:sp>
    </p:spTree>
    <p:extLst>
      <p:ext uri="{BB962C8B-B14F-4D97-AF65-F5344CB8AC3E}">
        <p14:creationId xmlns:p14="http://schemas.microsoft.com/office/powerpoint/2010/main" val="27940932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a:xfrm>
            <a:off x="1981200" y="152400"/>
            <a:ext cx="8229600" cy="1447800"/>
          </a:xfrm>
        </p:spPr>
        <p:txBody>
          <a:bodyPr>
            <a:normAutofit fontScale="90000"/>
          </a:bodyPr>
          <a:lstStyle/>
          <a:p>
            <a:r>
              <a:rPr lang="en-US" altLang="en-US" dirty="0"/>
              <a:t>Valuing Monetary Payments now and in the Future: Introducing </a:t>
            </a:r>
            <a:r>
              <a:rPr lang="en-US" altLang="zh-TW" dirty="0"/>
              <a:t>DCF (“Discounted Cash Flows”)</a:t>
            </a:r>
            <a:endParaRPr lang="en-US" altLang="en-US" dirty="0"/>
          </a:p>
        </p:txBody>
      </p:sp>
      <p:sp>
        <p:nvSpPr>
          <p:cNvPr id="13316" name="Rectangle 5"/>
          <p:cNvSpPr>
            <a:spLocks noGrp="1" noChangeArrowheads="1"/>
          </p:cNvSpPr>
          <p:nvPr>
            <p:ph type="body" idx="1"/>
          </p:nvPr>
        </p:nvSpPr>
        <p:spPr>
          <a:xfrm>
            <a:off x="1981200" y="1752601"/>
            <a:ext cx="8229600" cy="4373563"/>
          </a:xfrm>
        </p:spPr>
        <p:txBody>
          <a:bodyPr/>
          <a:lstStyle/>
          <a:p>
            <a:r>
              <a:rPr lang="en-US" altLang="en-US" dirty="0"/>
              <a:t>How do we compare the return on different financial instruments?</a:t>
            </a:r>
          </a:p>
          <a:p>
            <a:pPr lvl="1"/>
            <a:r>
              <a:rPr lang="en-US" altLang="zh-TW" sz="2000" dirty="0"/>
              <a:t>Different debt instruments have different streams of cash payments to the holder (known as </a:t>
            </a:r>
            <a:r>
              <a:rPr lang="en-US" altLang="zh-TW" sz="2000" b="1" dirty="0"/>
              <a:t>Cash Flows</a:t>
            </a:r>
            <a:r>
              <a:rPr lang="en-US" altLang="zh-TW" sz="2000" dirty="0"/>
              <a:t>), with different </a:t>
            </a:r>
            <a:r>
              <a:rPr lang="en-US" altLang="zh-TW" sz="2000" b="1" dirty="0"/>
              <a:t>timing</a:t>
            </a:r>
            <a:r>
              <a:rPr lang="en-US" altLang="zh-TW" sz="2000" dirty="0"/>
              <a:t>.</a:t>
            </a:r>
            <a:r>
              <a:rPr lang="en-US" altLang="zh-TW" dirty="0"/>
              <a:t> </a:t>
            </a:r>
          </a:p>
          <a:p>
            <a:r>
              <a:rPr lang="en-US" altLang="en-US" dirty="0"/>
              <a:t>How and why is the promise to pay $X on T1 more or less valuable than the promise to pay $Y on T2?</a:t>
            </a:r>
          </a:p>
          <a:p>
            <a:r>
              <a:rPr lang="en-US" altLang="en-US" dirty="0"/>
              <a:t>To find out, we use </a:t>
            </a:r>
            <a:r>
              <a:rPr lang="en-US" altLang="en-US" b="1" dirty="0"/>
              <a:t>DCF calculations</a:t>
            </a:r>
          </a:p>
        </p:txBody>
      </p:sp>
      <p:sp>
        <p:nvSpPr>
          <p:cNvPr id="6" name="Slide Number Placeholder 3"/>
          <p:cNvSpPr>
            <a:spLocks noGrp="1"/>
          </p:cNvSpPr>
          <p:nvPr>
            <p:ph type="sldNum" sz="quarter" idx="10"/>
          </p:nvPr>
        </p:nvSpPr>
        <p:spPr/>
        <p:txBody>
          <a:bodyPr/>
          <a:lstStyle/>
          <a:p>
            <a:fld id="{DD43D14F-EA8B-43E4-B169-114B5BB83D25}" type="slidenum">
              <a:rPr lang="en-US" altLang="en-US" smtClean="0"/>
              <a:pPr/>
              <a:t>106</a:t>
            </a:fld>
            <a:endParaRPr lang="en-US" altLang="en-US"/>
          </a:p>
        </p:txBody>
      </p:sp>
      <p:sp>
        <p:nvSpPr>
          <p:cNvPr id="7" name="Footer Placeholder 2"/>
          <p:cNvSpPr>
            <a:spLocks noGrp="1"/>
          </p:cNvSpPr>
          <p:nvPr>
            <p:ph type="ftr" sz="quarter" idx="11"/>
          </p:nvPr>
        </p:nvSpPr>
        <p:spPr/>
        <p:txBody>
          <a:bodyPr/>
          <a:lstStyle/>
          <a:p>
            <a:pPr>
              <a:defRPr/>
            </a:pPr>
            <a:r>
              <a:rPr lang="en-US" altLang="en-US" dirty="0"/>
              <a:t>DCF</a:t>
            </a:r>
          </a:p>
        </p:txBody>
      </p:sp>
    </p:spTree>
    <p:extLst>
      <p:ext uri="{BB962C8B-B14F-4D97-AF65-F5344CB8AC3E}">
        <p14:creationId xmlns:p14="http://schemas.microsoft.com/office/powerpoint/2010/main" val="2496766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8"/>
          <p:cNvSpPr>
            <a:spLocks noGrp="1" noChangeArrowheads="1"/>
          </p:cNvSpPr>
          <p:nvPr>
            <p:ph type="title"/>
          </p:nvPr>
        </p:nvSpPr>
        <p:spPr/>
        <p:txBody>
          <a:bodyPr/>
          <a:lstStyle/>
          <a:p>
            <a:r>
              <a:rPr lang="en-US" altLang="zh-TW" dirty="0"/>
              <a:t>Timelines</a:t>
            </a:r>
          </a:p>
        </p:txBody>
      </p:sp>
      <p:sp>
        <p:nvSpPr>
          <p:cNvPr id="134147" name="Rectangle 9"/>
          <p:cNvSpPr>
            <a:spLocks noGrp="1" noChangeArrowheads="1"/>
          </p:cNvSpPr>
          <p:nvPr>
            <p:ph idx="1"/>
          </p:nvPr>
        </p:nvSpPr>
        <p:spPr>
          <a:xfrm>
            <a:off x="1993106" y="1219201"/>
            <a:ext cx="8229600" cy="4705349"/>
          </a:xfrm>
        </p:spPr>
        <p:txBody>
          <a:bodyPr/>
          <a:lstStyle/>
          <a:p>
            <a:r>
              <a:rPr lang="en-US" altLang="zh-TW" sz="2400" dirty="0"/>
              <a:t>Constructing a Timeline</a:t>
            </a:r>
          </a:p>
          <a:p>
            <a:pPr lvl="1"/>
            <a:r>
              <a:rPr lang="en-US" altLang="zh-TW" sz="2000" dirty="0"/>
              <a:t>Identifying Dates on a Timeline</a:t>
            </a:r>
          </a:p>
          <a:p>
            <a:pPr lvl="2"/>
            <a:r>
              <a:rPr lang="en-US" altLang="zh-TW" dirty="0"/>
              <a:t>Date 0 is today, the beginning of the first year</a:t>
            </a:r>
          </a:p>
          <a:p>
            <a:pPr lvl="2"/>
            <a:r>
              <a:rPr lang="en-US" altLang="zh-TW" dirty="0"/>
              <a:t>Date 1 is the end of the first year</a:t>
            </a:r>
          </a:p>
          <a:p>
            <a:pPr lvl="2"/>
            <a:endParaRPr lang="en-US" altLang="zh-TW" dirty="0"/>
          </a:p>
        </p:txBody>
      </p:sp>
      <p:sp>
        <p:nvSpPr>
          <p:cNvPr id="2" name="Slide Number Placeholder 1"/>
          <p:cNvSpPr>
            <a:spLocks noGrp="1"/>
          </p:cNvSpPr>
          <p:nvPr>
            <p:ph type="sldNum" sz="quarter" idx="10"/>
          </p:nvPr>
        </p:nvSpPr>
        <p:spPr/>
        <p:txBody>
          <a:bodyPr/>
          <a:lstStyle/>
          <a:p>
            <a:fld id="{DD43D14F-EA8B-43E4-B169-114B5BB83D25}" type="slidenum">
              <a:rPr lang="en-US" altLang="en-US" smtClean="0"/>
              <a:pPr/>
              <a:t>107</a:t>
            </a:fld>
            <a:endParaRPr lang="en-US" altLang="en-US"/>
          </a:p>
        </p:txBody>
      </p:sp>
      <p:pic>
        <p:nvPicPr>
          <p:cNvPr id="134148" name="Picture 4" descr="timeline03_pg80.gif"/>
          <p:cNvPicPr>
            <a:picLocks noChangeAspect="1"/>
          </p:cNvPicPr>
          <p:nvPr/>
        </p:nvPicPr>
        <p:blipFill>
          <a:blip r:embed="rId3" cstate="print"/>
          <a:srcRect/>
          <a:stretch>
            <a:fillRect/>
          </a:stretch>
        </p:blipFill>
        <p:spPr bwMode="auto">
          <a:xfrm>
            <a:off x="2514601" y="3657600"/>
            <a:ext cx="6831013" cy="2071688"/>
          </a:xfrm>
          <a:prstGeom prst="rect">
            <a:avLst/>
          </a:prstGeom>
          <a:noFill/>
          <a:ln w="9525">
            <a:noFill/>
            <a:miter lim="800000"/>
            <a:headEnd/>
            <a:tailEnd/>
          </a:ln>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3279697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8"/>
          <p:cNvSpPr>
            <a:spLocks noGrp="1" noChangeArrowheads="1"/>
          </p:cNvSpPr>
          <p:nvPr>
            <p:ph type="title"/>
          </p:nvPr>
        </p:nvSpPr>
        <p:spPr/>
        <p:txBody>
          <a:bodyPr>
            <a:normAutofit/>
          </a:bodyPr>
          <a:lstStyle/>
          <a:p>
            <a:pPr eaLnBrk="1" hangingPunct="1"/>
            <a:r>
              <a:rPr lang="en-US" altLang="zh-TW" dirty="0">
                <a:ea typeface="ヒラギノ角ゴ Pro W3" pitchFamily="-65" charset="-128"/>
              </a:rPr>
              <a:t>Timelines</a:t>
            </a:r>
          </a:p>
        </p:txBody>
      </p:sp>
      <p:sp>
        <p:nvSpPr>
          <p:cNvPr id="136195" name="Rectangle 9"/>
          <p:cNvSpPr>
            <a:spLocks noGrp="1" noChangeArrowheads="1"/>
          </p:cNvSpPr>
          <p:nvPr>
            <p:ph idx="1"/>
          </p:nvPr>
        </p:nvSpPr>
        <p:spPr/>
        <p:txBody>
          <a:bodyPr vert="horz" lIns="91440" tIns="45720" rIns="91440" bIns="45720" rtlCol="0">
            <a:normAutofit/>
          </a:bodyPr>
          <a:lstStyle/>
          <a:p>
            <a:pPr lvl="1" eaLnBrk="1" hangingPunct="1">
              <a:lnSpc>
                <a:spcPct val="100000"/>
              </a:lnSpc>
            </a:pPr>
            <a:r>
              <a:rPr lang="en-US" altLang="zh-TW" sz="2000" dirty="0">
                <a:ea typeface="ヒラギノ角ゴ Pro W3" pitchFamily="-65" charset="-128"/>
              </a:rPr>
              <a:t>Distinguishing Cash Inflows from Outflows (</a:t>
            </a:r>
            <a:r>
              <a:rPr lang="en-US" altLang="zh-TW" sz="2000" dirty="0">
                <a:solidFill>
                  <a:schemeClr val="accent1"/>
                </a:solidFill>
                <a:ea typeface="ヒラギノ角ゴ Pro W3" pitchFamily="-65" charset="-128"/>
              </a:rPr>
              <a:t>negative signs indicate outflows)</a:t>
            </a:r>
          </a:p>
          <a:p>
            <a:pPr>
              <a:lnSpc>
                <a:spcPct val="100000"/>
              </a:lnSpc>
            </a:pPr>
            <a:endParaRPr lang="en-US" altLang="zh-TW" dirty="0">
              <a:ea typeface="ヒラギノ角ゴ Pro W3" pitchFamily="-65" charset="-128"/>
            </a:endParaRPr>
          </a:p>
          <a:p>
            <a:pPr lvl="1" eaLnBrk="1" hangingPunct="1">
              <a:lnSpc>
                <a:spcPct val="100000"/>
              </a:lnSpc>
            </a:pPr>
            <a:endParaRPr lang="en-US" altLang="zh-TW" dirty="0">
              <a:ea typeface="ヒラギノ角ゴ Pro W3" pitchFamily="-65" charset="-128"/>
            </a:endParaRPr>
          </a:p>
          <a:p>
            <a:pPr lvl="1" eaLnBrk="1" hangingPunct="1">
              <a:lnSpc>
                <a:spcPct val="100000"/>
              </a:lnSpc>
            </a:pPr>
            <a:endParaRPr lang="en-US" altLang="zh-TW" dirty="0">
              <a:ea typeface="ヒラギノ角ゴ Pro W3" pitchFamily="-65" charset="-128"/>
            </a:endParaRPr>
          </a:p>
          <a:p>
            <a:pPr lvl="1" eaLnBrk="1" hangingPunct="1">
              <a:lnSpc>
                <a:spcPct val="100000"/>
              </a:lnSpc>
            </a:pPr>
            <a:endParaRPr lang="en-US" altLang="zh-TW" dirty="0">
              <a:ea typeface="ヒラギノ角ゴ Pro W3" pitchFamily="-65" charset="-128"/>
            </a:endParaRPr>
          </a:p>
          <a:p>
            <a:pPr lvl="1" eaLnBrk="1" hangingPunct="1">
              <a:lnSpc>
                <a:spcPct val="100000"/>
              </a:lnSpc>
            </a:pPr>
            <a:endParaRPr lang="en-US" altLang="zh-TW" dirty="0">
              <a:ea typeface="ヒラギノ角ゴ Pro W3" pitchFamily="-65" charset="-128"/>
            </a:endParaRPr>
          </a:p>
          <a:p>
            <a:pPr lvl="1" eaLnBrk="1" hangingPunct="1">
              <a:lnSpc>
                <a:spcPct val="100000"/>
              </a:lnSpc>
            </a:pPr>
            <a:endParaRPr lang="en-US" altLang="zh-TW" dirty="0">
              <a:ea typeface="ヒラギノ角ゴ Pro W3" pitchFamily="-65" charset="-128"/>
            </a:endParaRPr>
          </a:p>
          <a:p>
            <a:pPr lvl="1" eaLnBrk="1" hangingPunct="1">
              <a:lnSpc>
                <a:spcPct val="100000"/>
              </a:lnSpc>
            </a:pPr>
            <a:r>
              <a:rPr lang="en-US" altLang="zh-TW" sz="2000" dirty="0">
                <a:ea typeface="ヒラギノ角ゴ Pro W3" pitchFamily="-65" charset="-128"/>
              </a:rPr>
              <a:t>Representing Various Time Periods</a:t>
            </a:r>
          </a:p>
          <a:p>
            <a:pPr lvl="2" eaLnBrk="1" hangingPunct="1">
              <a:lnSpc>
                <a:spcPct val="100000"/>
              </a:lnSpc>
            </a:pPr>
            <a:r>
              <a:rPr lang="en-US" altLang="zh-TW" dirty="0">
                <a:ea typeface="ＭＳ Ｐゴシック" pitchFamily="34" charset="-128"/>
              </a:rPr>
              <a:t>Indicate the label :“Year” or “Month” or …..</a:t>
            </a:r>
          </a:p>
        </p:txBody>
      </p:sp>
      <p:pic>
        <p:nvPicPr>
          <p:cNvPr id="136196" name="Picture 2" descr="003b"/>
          <p:cNvPicPr>
            <a:picLocks noChangeAspect="1" noChangeArrowheads="1"/>
          </p:cNvPicPr>
          <p:nvPr/>
        </p:nvPicPr>
        <p:blipFill>
          <a:blip r:embed="rId3" cstate="print"/>
          <a:srcRect/>
          <a:stretch>
            <a:fillRect/>
          </a:stretch>
        </p:blipFill>
        <p:spPr bwMode="auto">
          <a:xfrm>
            <a:off x="2819401" y="2286000"/>
            <a:ext cx="6799263" cy="1436688"/>
          </a:xfrm>
          <a:prstGeom prst="rect">
            <a:avLst/>
          </a:prstGeom>
          <a:noFill/>
          <a:ln w="9525">
            <a:noFill/>
            <a:miter lim="800000"/>
            <a:headEnd/>
            <a:tailEnd/>
          </a:ln>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Oval 7"/>
          <p:cNvSpPr/>
          <p:nvPr/>
        </p:nvSpPr>
        <p:spPr>
          <a:xfrm>
            <a:off x="4114800" y="3342258"/>
            <a:ext cx="1296144"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108</a:t>
            </a:fld>
            <a:endParaRPr lang="en-US" altLang="en-US"/>
          </a:p>
        </p:txBody>
      </p:sp>
      <p:sp>
        <p:nvSpPr>
          <p:cNvPr id="10"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325225297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a:t>DCF Introduction</a:t>
            </a:r>
            <a:endParaRPr lang="en-US" altLang="zh-TW" dirty="0"/>
          </a:p>
        </p:txBody>
      </p:sp>
      <p:sp>
        <p:nvSpPr>
          <p:cNvPr id="11267" name="Text Placeholder 2"/>
          <p:cNvSpPr>
            <a:spLocks noGrp="1"/>
          </p:cNvSpPr>
          <p:nvPr>
            <p:ph idx="1"/>
          </p:nvPr>
        </p:nvSpPr>
        <p:spPr/>
        <p:txBody>
          <a:bodyPr>
            <a:normAutofit/>
          </a:bodyPr>
          <a:lstStyle/>
          <a:p>
            <a:r>
              <a:rPr lang="en-US" altLang="zh-TW" dirty="0"/>
              <a:t>The concept of discounted value is based on the notion (assumption) that a dollar of cash flow paid to you some time from now is less valuable to you than a dollar paid to you today:  “a dollar is worth more today than tomorrow” or the </a:t>
            </a:r>
            <a:r>
              <a:rPr lang="en-US" altLang="zh-TW" b="1" dirty="0">
                <a:solidFill>
                  <a:srgbClr val="FF0000"/>
                </a:solidFill>
              </a:rPr>
              <a:t>time value of money</a:t>
            </a:r>
          </a:p>
          <a:p>
            <a:pPr lvl="1"/>
            <a:r>
              <a:rPr lang="en-US" altLang="zh-TW" dirty="0"/>
              <a:t>Why? This notion has been GENERALLY true because you could invest the dollar in a savings account that earns interest </a:t>
            </a:r>
          </a:p>
          <a:p>
            <a:pPr lvl="1"/>
            <a:r>
              <a:rPr lang="en-US" altLang="zh-TW" dirty="0"/>
              <a:t>BUT in an era of NEGATIVE interest rates this is no longer true everywhere</a:t>
            </a:r>
          </a:p>
          <a:p>
            <a:r>
              <a:rPr lang="en-US" altLang="zh-TW" dirty="0"/>
              <a:t>We will learn basic pricing of financial instruments </a:t>
            </a:r>
            <a:r>
              <a:rPr lang="en-US" altLang="zh-TW" b="1" dirty="0"/>
              <a:t>under the assumption of positive interest rates</a:t>
            </a:r>
            <a:r>
              <a:rPr lang="en-US" altLang="zh-TW" dirty="0"/>
              <a:t>. Negative interest rates change significantly our allocation of resources and distort financial markets.</a:t>
            </a:r>
          </a:p>
          <a:p>
            <a:pPr lvl="1"/>
            <a:endParaRPr lang="en-US" altLang="zh-TW" dirty="0"/>
          </a:p>
        </p:txBody>
      </p:sp>
      <p:sp>
        <p:nvSpPr>
          <p:cNvPr id="6" name="Slide Number Placeholder 3"/>
          <p:cNvSpPr>
            <a:spLocks noGrp="1"/>
          </p:cNvSpPr>
          <p:nvPr>
            <p:ph type="sldNum" sz="quarter" idx="10"/>
          </p:nvPr>
        </p:nvSpPr>
        <p:spPr/>
        <p:txBody>
          <a:bodyPr/>
          <a:lstStyle/>
          <a:p>
            <a:fld id="{DD43D14F-EA8B-43E4-B169-114B5BB83D25}" type="slidenum">
              <a:rPr lang="en-US" altLang="en-US" smtClean="0"/>
              <a:pPr/>
              <a:t>109</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a:t>DCF</a:t>
            </a:r>
          </a:p>
        </p:txBody>
      </p:sp>
    </p:spTree>
    <p:extLst>
      <p:ext uri="{BB962C8B-B14F-4D97-AF65-F5344CB8AC3E}">
        <p14:creationId xmlns:p14="http://schemas.microsoft.com/office/powerpoint/2010/main" val="385447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r"/>
            <a:r>
              <a:rPr lang="en-US" altLang="zh-TW" dirty="0"/>
              <a:t>Financial Calculator</a:t>
            </a:r>
            <a:endParaRPr lang="zh-TW" altLang="en-US" dirty="0"/>
          </a:p>
        </p:txBody>
      </p:sp>
      <p:sp>
        <p:nvSpPr>
          <p:cNvPr id="9" name="Content Placeholder 8"/>
          <p:cNvSpPr>
            <a:spLocks noGrp="1"/>
          </p:cNvSpPr>
          <p:nvPr>
            <p:ph sz="half" idx="1"/>
          </p:nvPr>
        </p:nvSpPr>
        <p:spPr>
          <a:xfrm>
            <a:off x="1703512" y="533401"/>
            <a:ext cx="4752528" cy="5592763"/>
          </a:xfrm>
        </p:spPr>
        <p:txBody>
          <a:bodyPr>
            <a:noAutofit/>
          </a:bodyPr>
          <a:lstStyle/>
          <a:p>
            <a:pPr lvl="0">
              <a:lnSpc>
                <a:spcPct val="100000"/>
              </a:lnSpc>
            </a:pPr>
            <a:r>
              <a:rPr lang="en-US" altLang="zh-TW" dirty="0"/>
              <a:t>Financial calculators have built-in functions that save time in solving time value of money problems, and their use is permitted in examinations. We will also work on examples in lectures. </a:t>
            </a:r>
          </a:p>
          <a:p>
            <a:pPr lvl="0">
              <a:lnSpc>
                <a:spcPct val="100000"/>
              </a:lnSpc>
            </a:pPr>
            <a:r>
              <a:rPr lang="en-US" altLang="zh-TW" dirty="0"/>
              <a:t>It is suggested that you procure a financial calculator and become proficient in using its time value of money functions. You should refer to the user manual for instructions. </a:t>
            </a:r>
          </a:p>
          <a:p>
            <a:pPr lvl="0">
              <a:lnSpc>
                <a:spcPct val="100000"/>
              </a:lnSpc>
            </a:pPr>
            <a:r>
              <a:rPr lang="en-US" altLang="zh-TW" dirty="0"/>
              <a:t>Financial calculator: recommended models – TI BA II Plus or </a:t>
            </a:r>
            <a:r>
              <a:rPr lang="en-US" altLang="zh-TW" b="1" dirty="0"/>
              <a:t>HP 12C</a:t>
            </a:r>
            <a:endParaRPr lang="zh-TW" altLang="zh-TW" b="1" dirty="0"/>
          </a:p>
          <a:p>
            <a:pPr>
              <a:lnSpc>
                <a:spcPct val="100000"/>
              </a:lnSpc>
            </a:pPr>
            <a:r>
              <a:rPr lang="en-US" altLang="zh-TW" dirty="0"/>
              <a:t>NOTE: Programmable calculators and calculators with text display functions are NOT allowed during examinations. All HKEAA approved calculators are allowed during examinations.</a:t>
            </a:r>
            <a:endParaRPr lang="zh-TW" altLang="zh-TW" dirty="0"/>
          </a:p>
          <a:p>
            <a:pPr>
              <a:lnSpc>
                <a:spcPct val="100000"/>
              </a:lnSpc>
            </a:pPr>
            <a:endParaRPr lang="zh-TW" altLang="en-US" dirty="0"/>
          </a:p>
        </p:txBody>
      </p:sp>
      <p:sp>
        <p:nvSpPr>
          <p:cNvPr id="6" name="Rectangle 2"/>
          <p:cNvSpPr txBox="1">
            <a:spLocks noChangeArrowheads="1"/>
          </p:cNvSpPr>
          <p:nvPr/>
        </p:nvSpPr>
        <p:spPr>
          <a:xfrm>
            <a:off x="1775520" y="764704"/>
            <a:ext cx="8640960" cy="922114"/>
          </a:xfrm>
          <a:prstGeom prst="rect">
            <a:avLst/>
          </a:prstGeom>
        </p:spPr>
        <p:txBody>
          <a:bodyPr vert="horz" lIns="91440" tIns="45720" rIns="91440" bIns="45720" rtlCol="0" anchor="ctr">
            <a:normAutofit/>
          </a:bodyPr>
          <a:lstStyle/>
          <a:p>
            <a:pPr>
              <a:spcBef>
                <a:spcPct val="0"/>
              </a:spcBef>
              <a:defRPr/>
            </a:pPr>
            <a:endParaRPr lang="en-US" altLang="zh-CN" sz="3400" b="1" dirty="0">
              <a:solidFill>
                <a:srgbClr val="00216E"/>
              </a:solidFill>
              <a:latin typeface="Arial" pitchFamily="34" charset="0"/>
              <a:ea typeface="SimSun" pitchFamily="2" charset="-122"/>
              <a:cs typeface="+mj-cs"/>
            </a:endParaRPr>
          </a:p>
        </p:txBody>
      </p:sp>
      <p:pic>
        <p:nvPicPr>
          <p:cNvPr id="15" name="Picture 2" descr="Image result for image for HP12C">
            <a:hlinkClick r:id="rId2"/>
          </p:cNvPr>
          <p:cNvPicPr>
            <a:picLocks noGrp="1" noChangeAspect="1" noChangeArrowheads="1"/>
          </p:cNvPicPr>
          <p:nvPr>
            <p:ph sz="half" idx="2"/>
          </p:nvPr>
        </p:nvPicPr>
        <p:blipFill>
          <a:blip r:embed="rId3" cstate="print"/>
          <a:srcRect/>
          <a:stretch>
            <a:fillRect/>
          </a:stretch>
        </p:blipFill>
        <p:spPr bwMode="auto">
          <a:xfrm>
            <a:off x="6629400" y="2636913"/>
            <a:ext cx="4038600" cy="2617013"/>
          </a:xfrm>
          <a:prstGeom prst="rect">
            <a:avLst/>
          </a:prstGeom>
          <a:noFill/>
        </p:spPr>
      </p:pic>
      <p:sp>
        <p:nvSpPr>
          <p:cNvPr id="16" name="Rectangle 15"/>
          <p:cNvSpPr/>
          <p:nvPr/>
        </p:nvSpPr>
        <p:spPr>
          <a:xfrm>
            <a:off x="6888088" y="3573016"/>
            <a:ext cx="1728192"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Straight Arrow Connector 18"/>
          <p:cNvCxnSpPr/>
          <p:nvPr/>
        </p:nvCxnSpPr>
        <p:spPr>
          <a:xfrm>
            <a:off x="3962400" y="3352800"/>
            <a:ext cx="2925688" cy="36423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
        <p:nvSpPr>
          <p:cNvPr id="11"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11</a:t>
            </a:fld>
            <a:endParaRPr lang="en-US" altLang="en-US"/>
          </a:p>
        </p:txBody>
      </p:sp>
    </p:spTree>
    <p:extLst>
      <p:ext uri="{BB962C8B-B14F-4D97-AF65-F5344CB8AC3E}">
        <p14:creationId xmlns:p14="http://schemas.microsoft.com/office/powerpoint/2010/main" val="2491174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Rates</a:t>
            </a:r>
          </a:p>
        </p:txBody>
      </p:sp>
      <p:pic>
        <p:nvPicPr>
          <p:cNvPr id="4" name="Content Placeholder 3"/>
          <p:cNvPicPr>
            <a:picLocks noGrp="1" noChangeAspect="1"/>
          </p:cNvPicPr>
          <p:nvPr>
            <p:ph idx="1"/>
          </p:nvPr>
        </p:nvPicPr>
        <p:blipFill>
          <a:blip r:embed="rId3"/>
          <a:stretch>
            <a:fillRect/>
          </a:stretch>
        </p:blipFill>
        <p:spPr>
          <a:xfrm>
            <a:off x="2423327" y="1417639"/>
            <a:ext cx="7345347" cy="4072335"/>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pPr>
              <a:defRPr/>
            </a:pPr>
            <a:r>
              <a:rPr lang="en-US" altLang="en-US" dirty="0"/>
              <a:t>Interest Rates and DCF</a:t>
            </a:r>
          </a:p>
        </p:txBody>
      </p:sp>
      <p:sp>
        <p:nvSpPr>
          <p:cNvPr id="6" name="Slide Number Placeholder 3"/>
          <p:cNvSpPr>
            <a:spLocks noGrp="1"/>
          </p:cNvSpPr>
          <p:nvPr>
            <p:ph type="sldNum" sz="quarter" idx="10"/>
          </p:nvPr>
        </p:nvSpPr>
        <p:spPr>
          <a:xfrm>
            <a:off x="9763126" y="6586539"/>
            <a:ext cx="919163" cy="293687"/>
          </a:xfrm>
        </p:spPr>
        <p:txBody>
          <a:bodyPr/>
          <a:lstStyle/>
          <a:p>
            <a:fld id="{DD43D14F-EA8B-43E4-B169-114B5BB83D25}" type="slidenum">
              <a:rPr lang="en-US" altLang="en-US" smtClean="0"/>
              <a:pPr/>
              <a:t>110</a:t>
            </a:fld>
            <a:endParaRPr lang="en-US" altLang="en-US" dirty="0"/>
          </a:p>
        </p:txBody>
      </p:sp>
    </p:spTree>
    <p:extLst>
      <p:ext uri="{BB962C8B-B14F-4D97-AF65-F5344CB8AC3E}">
        <p14:creationId xmlns:p14="http://schemas.microsoft.com/office/powerpoint/2010/main" val="322288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Sub-zero yielding debt reaches $17.05 Tr</a:t>
            </a:r>
            <a:endParaRPr lang="en-US" dirty="0"/>
          </a:p>
        </p:txBody>
      </p:sp>
      <p:pic>
        <p:nvPicPr>
          <p:cNvPr id="6" name="Content Placeholder 5"/>
          <p:cNvPicPr>
            <a:picLocks noGrp="1" noChangeAspect="1"/>
          </p:cNvPicPr>
          <p:nvPr>
            <p:ph idx="1"/>
          </p:nvPr>
        </p:nvPicPr>
        <p:blipFill>
          <a:blip r:embed="rId3"/>
          <a:stretch>
            <a:fillRect/>
          </a:stretch>
        </p:blipFill>
        <p:spPr>
          <a:xfrm>
            <a:off x="3722246" y="1815365"/>
            <a:ext cx="5345555" cy="3674608"/>
          </a:xfrm>
        </p:spPr>
      </p:pic>
      <p:sp>
        <p:nvSpPr>
          <p:cNvPr id="2" name="TextBox 1"/>
          <p:cNvSpPr txBox="1"/>
          <p:nvPr/>
        </p:nvSpPr>
        <p:spPr>
          <a:xfrm>
            <a:off x="1600200" y="5791200"/>
            <a:ext cx="1828800" cy="30480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r>
              <a:rPr lang="en-US" sz="4400" i="1" dirty="0"/>
              <a:t>Source: FT 7 Nov 2020 </a:t>
            </a:r>
            <a:endParaRPr lang="en-US" sz="4400" i="1" dirty="0">
              <a:ea typeface="+mj-ea"/>
              <a:cs typeface="+mj-cs"/>
            </a:endParaRPr>
          </a:p>
        </p:txBody>
      </p:sp>
      <p:sp>
        <p:nvSpPr>
          <p:cNvPr id="5" name="Footer Placeholder 4"/>
          <p:cNvSpPr>
            <a:spLocks noGrp="1"/>
          </p:cNvSpPr>
          <p:nvPr>
            <p:ph type="ftr" sz="quarter" idx="11"/>
          </p:nvPr>
        </p:nvSpPr>
        <p:spPr>
          <a:xfrm>
            <a:off x="3513138" y="6143625"/>
            <a:ext cx="7154862" cy="427038"/>
          </a:xfrm>
        </p:spPr>
        <p:txBody>
          <a:bodyPr/>
          <a:lstStyle/>
          <a:p>
            <a:pPr>
              <a:defRPr/>
            </a:pPr>
            <a:r>
              <a:rPr lang="en-US" altLang="en-US" dirty="0"/>
              <a:t>Interest Rates and DCF</a:t>
            </a:r>
          </a:p>
        </p:txBody>
      </p:sp>
      <p:sp>
        <p:nvSpPr>
          <p:cNvPr id="7" name="Slide Number Placeholder 3"/>
          <p:cNvSpPr>
            <a:spLocks noGrp="1"/>
          </p:cNvSpPr>
          <p:nvPr>
            <p:ph type="sldNum" sz="quarter" idx="10"/>
          </p:nvPr>
        </p:nvSpPr>
        <p:spPr>
          <a:xfrm>
            <a:off x="9763126" y="6586539"/>
            <a:ext cx="919163" cy="293687"/>
          </a:xfrm>
        </p:spPr>
        <p:txBody>
          <a:bodyPr/>
          <a:lstStyle/>
          <a:p>
            <a:fld id="{DD43D14F-EA8B-43E4-B169-114B5BB83D25}" type="slidenum">
              <a:rPr lang="en-US" altLang="en-US" smtClean="0"/>
              <a:pPr/>
              <a:t>111</a:t>
            </a:fld>
            <a:endParaRPr lang="en-US" altLang="en-US" dirty="0"/>
          </a:p>
        </p:txBody>
      </p:sp>
    </p:spTree>
    <p:extLst>
      <p:ext uri="{BB962C8B-B14F-4D97-AF65-F5344CB8AC3E}">
        <p14:creationId xmlns:p14="http://schemas.microsoft.com/office/powerpoint/2010/main" val="16905904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Interest Rates in History</a:t>
            </a:r>
          </a:p>
        </p:txBody>
      </p:sp>
      <p:pic>
        <p:nvPicPr>
          <p:cNvPr id="4" name="Content Placeholder 3"/>
          <p:cNvPicPr>
            <a:picLocks noGrp="1" noChangeAspect="1"/>
          </p:cNvPicPr>
          <p:nvPr>
            <p:ph idx="1"/>
          </p:nvPr>
        </p:nvPicPr>
        <p:blipFill>
          <a:blip r:embed="rId3"/>
          <a:stretch>
            <a:fillRect/>
          </a:stretch>
        </p:blipFill>
        <p:spPr>
          <a:xfrm>
            <a:off x="2135426" y="1676400"/>
            <a:ext cx="8080362" cy="4451350"/>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pPr>
              <a:defRPr/>
            </a:pPr>
            <a:r>
              <a:rPr lang="en-US" altLang="en-US" dirty="0"/>
              <a:t>Interest Rates and DCF</a:t>
            </a:r>
          </a:p>
        </p:txBody>
      </p:sp>
      <p:sp>
        <p:nvSpPr>
          <p:cNvPr id="6" name="Slide Number Placeholder 3"/>
          <p:cNvSpPr>
            <a:spLocks noGrp="1"/>
          </p:cNvSpPr>
          <p:nvPr>
            <p:ph type="sldNum" sz="quarter" idx="10"/>
          </p:nvPr>
        </p:nvSpPr>
        <p:spPr>
          <a:xfrm>
            <a:off x="9763126" y="6586539"/>
            <a:ext cx="919163" cy="293687"/>
          </a:xfrm>
        </p:spPr>
        <p:txBody>
          <a:bodyPr/>
          <a:lstStyle/>
          <a:p>
            <a:fld id="{DD43D14F-EA8B-43E4-B169-114B5BB83D25}" type="slidenum">
              <a:rPr lang="en-US" altLang="en-US" smtClean="0"/>
              <a:pPr/>
              <a:t>112</a:t>
            </a:fld>
            <a:endParaRPr lang="en-US" altLang="en-US" dirty="0"/>
          </a:p>
        </p:txBody>
      </p:sp>
    </p:spTree>
    <p:extLst>
      <p:ext uri="{BB962C8B-B14F-4D97-AF65-F5344CB8AC3E}">
        <p14:creationId xmlns:p14="http://schemas.microsoft.com/office/powerpoint/2010/main" val="2184697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Interest Rates a long way back</a:t>
            </a:r>
          </a:p>
        </p:txBody>
      </p:sp>
      <p:pic>
        <p:nvPicPr>
          <p:cNvPr id="4" name="Content Placeholder 3"/>
          <p:cNvPicPr>
            <a:picLocks noGrp="1" noChangeAspect="1"/>
          </p:cNvPicPr>
          <p:nvPr>
            <p:ph idx="1"/>
          </p:nvPr>
        </p:nvPicPr>
        <p:blipFill>
          <a:blip r:embed="rId3"/>
          <a:stretch>
            <a:fillRect/>
          </a:stretch>
        </p:blipFill>
        <p:spPr>
          <a:xfrm>
            <a:off x="2031563" y="1600200"/>
            <a:ext cx="7818118" cy="4343400"/>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pPr>
              <a:defRPr/>
            </a:pPr>
            <a:r>
              <a:rPr lang="en-US" altLang="en-US" dirty="0"/>
              <a:t>Interest Rates and DCF</a:t>
            </a:r>
          </a:p>
        </p:txBody>
      </p:sp>
      <p:sp>
        <p:nvSpPr>
          <p:cNvPr id="6" name="Slide Number Placeholder 3"/>
          <p:cNvSpPr>
            <a:spLocks noGrp="1"/>
          </p:cNvSpPr>
          <p:nvPr>
            <p:ph type="sldNum" sz="quarter" idx="10"/>
          </p:nvPr>
        </p:nvSpPr>
        <p:spPr>
          <a:xfrm>
            <a:off x="9763126" y="6586539"/>
            <a:ext cx="919163" cy="293687"/>
          </a:xfrm>
        </p:spPr>
        <p:txBody>
          <a:bodyPr/>
          <a:lstStyle/>
          <a:p>
            <a:fld id="{DD43D14F-EA8B-43E4-B169-114B5BB83D25}" type="slidenum">
              <a:rPr lang="en-US" altLang="en-US" smtClean="0"/>
              <a:pPr/>
              <a:t>113</a:t>
            </a:fld>
            <a:endParaRPr lang="en-US" altLang="en-US" dirty="0"/>
          </a:p>
        </p:txBody>
      </p:sp>
    </p:spTree>
    <p:extLst>
      <p:ext uri="{BB962C8B-B14F-4D97-AF65-F5344CB8AC3E}">
        <p14:creationId xmlns:p14="http://schemas.microsoft.com/office/powerpoint/2010/main" val="2145715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Interest Rates Story</a:t>
            </a:r>
          </a:p>
        </p:txBody>
      </p:sp>
      <p:pic>
        <p:nvPicPr>
          <p:cNvPr id="1026" name="Picture 2" descr="http://image-store.slidesharecdn.com/575094e4-7e6d-4ab5-bd8c-143ff83300a6-original.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38601" y="1411013"/>
            <a:ext cx="4572000" cy="444946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a:xfrm>
            <a:off x="3513138" y="6143625"/>
            <a:ext cx="7154862" cy="427038"/>
          </a:xfrm>
        </p:spPr>
        <p:txBody>
          <a:bodyPr/>
          <a:lstStyle/>
          <a:p>
            <a:pPr>
              <a:defRPr/>
            </a:pPr>
            <a:r>
              <a:rPr lang="en-US" altLang="en-US" dirty="0"/>
              <a:t>Interest Rates and DCF</a:t>
            </a:r>
          </a:p>
        </p:txBody>
      </p:sp>
      <p:sp>
        <p:nvSpPr>
          <p:cNvPr id="6" name="Slide Number Placeholder 3"/>
          <p:cNvSpPr>
            <a:spLocks noGrp="1"/>
          </p:cNvSpPr>
          <p:nvPr>
            <p:ph type="sldNum" sz="quarter" idx="10"/>
          </p:nvPr>
        </p:nvSpPr>
        <p:spPr>
          <a:xfrm>
            <a:off x="9763126" y="6586539"/>
            <a:ext cx="919163" cy="293687"/>
          </a:xfrm>
        </p:spPr>
        <p:txBody>
          <a:bodyPr/>
          <a:lstStyle/>
          <a:p>
            <a:fld id="{DD43D14F-EA8B-43E4-B169-114B5BB83D25}" type="slidenum">
              <a:rPr lang="en-US" altLang="en-US" smtClean="0"/>
              <a:pPr/>
              <a:t>114</a:t>
            </a:fld>
            <a:endParaRPr lang="en-US" altLang="en-US" dirty="0"/>
          </a:p>
        </p:txBody>
      </p:sp>
    </p:spTree>
    <p:extLst>
      <p:ext uri="{BB962C8B-B14F-4D97-AF65-F5344CB8AC3E}">
        <p14:creationId xmlns:p14="http://schemas.microsoft.com/office/powerpoint/2010/main" val="29745631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 Discussion</a:t>
            </a:r>
          </a:p>
        </p:txBody>
      </p:sp>
      <p:sp>
        <p:nvSpPr>
          <p:cNvPr id="7" name="Content Placeholder 6"/>
          <p:cNvSpPr>
            <a:spLocks noGrp="1"/>
          </p:cNvSpPr>
          <p:nvPr>
            <p:ph idx="1"/>
          </p:nvPr>
        </p:nvSpPr>
        <p:spPr/>
        <p:txBody>
          <a:bodyPr/>
          <a:lstStyle/>
          <a:p>
            <a:r>
              <a:rPr lang="en-US" dirty="0"/>
              <a:t>What do you think will happen to interest rates and why?</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115</a:t>
            </a:fld>
            <a:endParaRPr lang="en-US" altLang="en-US"/>
          </a:p>
        </p:txBody>
      </p:sp>
      <p:sp>
        <p:nvSpPr>
          <p:cNvPr id="5" name="Footer Placeholder 4"/>
          <p:cNvSpPr>
            <a:spLocks noGrp="1"/>
          </p:cNvSpPr>
          <p:nvPr>
            <p:ph type="ftr" sz="quarter" idx="11"/>
          </p:nvPr>
        </p:nvSpPr>
        <p:spPr/>
        <p:txBody>
          <a:bodyPr/>
          <a:lstStyle/>
          <a:p>
            <a:pPr>
              <a:defRPr/>
            </a:pPr>
            <a:r>
              <a:rPr lang="en-US" altLang="en-US" dirty="0"/>
              <a:t>Interest Rates and DCF</a:t>
            </a:r>
          </a:p>
        </p:txBody>
      </p:sp>
    </p:spTree>
    <p:extLst>
      <p:ext uri="{BB962C8B-B14F-4D97-AF65-F5344CB8AC3E}">
        <p14:creationId xmlns:p14="http://schemas.microsoft.com/office/powerpoint/2010/main" val="40668088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9"/>
          <p:cNvSpPr>
            <a:spLocks noGrp="1" noChangeArrowheads="1"/>
          </p:cNvSpPr>
          <p:nvPr>
            <p:ph type="title"/>
          </p:nvPr>
        </p:nvSpPr>
        <p:spPr/>
        <p:txBody>
          <a:bodyPr>
            <a:normAutofit/>
          </a:bodyPr>
          <a:lstStyle/>
          <a:p>
            <a:pPr eaLnBrk="1" hangingPunct="1"/>
            <a:r>
              <a:rPr lang="en-US" altLang="zh-TW" dirty="0">
                <a:ea typeface="ヒラギノ角ゴ Pro W3" pitchFamily="-65" charset="-128"/>
              </a:rPr>
              <a:t>The Time Value of Money and Interest Rates</a:t>
            </a:r>
          </a:p>
        </p:txBody>
      </p:sp>
      <p:sp>
        <p:nvSpPr>
          <p:cNvPr id="113667" name="Rectangle 20"/>
          <p:cNvSpPr>
            <a:spLocks noGrp="1" noChangeArrowheads="1"/>
          </p:cNvSpPr>
          <p:nvPr>
            <p:ph idx="1"/>
          </p:nvPr>
        </p:nvSpPr>
        <p:spPr/>
        <p:txBody>
          <a:bodyPr vert="horz" lIns="91440" tIns="45720" rIns="91440" bIns="45720" rtlCol="0">
            <a:normAutofit/>
          </a:bodyPr>
          <a:lstStyle/>
          <a:p>
            <a:pPr eaLnBrk="1" hangingPunct="1"/>
            <a:r>
              <a:rPr lang="en-US" altLang="zh-TW" sz="2600" dirty="0">
                <a:ea typeface="ヒラギノ角ゴ Pro W3" pitchFamily="-65" charset="-128"/>
              </a:rPr>
              <a:t>The Interest Rate: Converting Cash Across Time</a:t>
            </a:r>
          </a:p>
          <a:p>
            <a:pPr lvl="1"/>
            <a:r>
              <a:rPr lang="en-US" altLang="zh-TW" sz="2200" dirty="0">
                <a:solidFill>
                  <a:srgbClr val="FF0000"/>
                </a:solidFill>
                <a:ea typeface="ＭＳ Ｐゴシック" pitchFamily="34" charset="-128"/>
              </a:rPr>
              <a:t>Present Value PV</a:t>
            </a:r>
          </a:p>
          <a:p>
            <a:pPr lvl="2"/>
            <a:r>
              <a:rPr lang="en-US" altLang="zh-TW" sz="2200" dirty="0">
                <a:ea typeface="ＭＳ Ｐゴシック" pitchFamily="34" charset="-128"/>
              </a:rPr>
              <a:t>The value of a cost or benefit computed in terms of cash </a:t>
            </a:r>
            <a:r>
              <a:rPr lang="en-US" altLang="zh-TW" sz="2200" b="1" dirty="0">
                <a:ea typeface="ＭＳ Ｐゴシック" pitchFamily="34" charset="-128"/>
              </a:rPr>
              <a:t>today</a:t>
            </a:r>
          </a:p>
          <a:p>
            <a:pPr lvl="1"/>
            <a:r>
              <a:rPr lang="en-US" altLang="zh-TW" sz="2200" dirty="0">
                <a:solidFill>
                  <a:srgbClr val="FF0000"/>
                </a:solidFill>
                <a:ea typeface="ＭＳ Ｐゴシック" pitchFamily="34" charset="-128"/>
              </a:rPr>
              <a:t>Future Value FV</a:t>
            </a:r>
          </a:p>
          <a:p>
            <a:pPr lvl="2"/>
            <a:r>
              <a:rPr lang="en-US" altLang="zh-TW" sz="2200" dirty="0">
                <a:ea typeface="ＭＳ Ｐゴシック" pitchFamily="34" charset="-128"/>
              </a:rPr>
              <a:t>The value of a cash flow that is moved forward </a:t>
            </a:r>
            <a:r>
              <a:rPr lang="en-US" altLang="zh-TW" sz="2200" b="1" dirty="0">
                <a:ea typeface="ＭＳ Ｐゴシック" pitchFamily="34" charset="-128"/>
              </a:rPr>
              <a:t>in time </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116</a:t>
            </a:fld>
            <a:endParaRPr lang="en-US" altLang="en-US"/>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cxnSp>
        <p:nvCxnSpPr>
          <p:cNvPr id="6" name="Straight Arrow Connector 5"/>
          <p:cNvCxnSpPr/>
          <p:nvPr/>
        </p:nvCxnSpPr>
        <p:spPr>
          <a:xfrm>
            <a:off x="3771900" y="5638801"/>
            <a:ext cx="6057900" cy="1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71900" y="545623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90900" y="5761038"/>
            <a:ext cx="838200" cy="411163"/>
          </a:xfrm>
          <a:prstGeom prst="rect">
            <a:avLst/>
          </a:prstGeom>
          <a:solidFill>
            <a:schemeClr val="accent1">
              <a:lumMod val="20000"/>
              <a:lumOff val="80000"/>
            </a:schemeClr>
          </a:solidFill>
        </p:spPr>
        <p:txBody>
          <a:bodyPr vert="horz" wrap="square" lIns="91440" tIns="45720" rIns="91440" bIns="45720" rtlCol="0" anchor="ctr">
            <a:normAutofit fontScale="47500" lnSpcReduction="20000"/>
          </a:bodyPr>
          <a:lstStyle/>
          <a:p>
            <a:pPr>
              <a:spcBef>
                <a:spcPct val="0"/>
              </a:spcBef>
            </a:pPr>
            <a:r>
              <a:rPr lang="en-US" sz="4400" dirty="0">
                <a:latin typeface="+mj-lt"/>
                <a:ea typeface="+mj-ea"/>
                <a:cs typeface="+mj-cs"/>
              </a:rPr>
              <a:t>today</a:t>
            </a:r>
          </a:p>
        </p:txBody>
      </p:sp>
      <p:cxnSp>
        <p:nvCxnSpPr>
          <p:cNvPr id="10" name="Straight Connector 9"/>
          <p:cNvCxnSpPr/>
          <p:nvPr/>
        </p:nvCxnSpPr>
        <p:spPr>
          <a:xfrm>
            <a:off x="8458200" y="545623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24800" y="5761038"/>
            <a:ext cx="990600" cy="411163"/>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100" dirty="0">
                <a:latin typeface="+mj-lt"/>
                <a:ea typeface="+mj-ea"/>
                <a:cs typeface="+mj-cs"/>
              </a:rPr>
              <a:t>future</a:t>
            </a:r>
          </a:p>
        </p:txBody>
      </p:sp>
      <p:sp>
        <p:nvSpPr>
          <p:cNvPr id="12" name="TextBox 11"/>
          <p:cNvSpPr txBox="1"/>
          <p:nvPr/>
        </p:nvSpPr>
        <p:spPr>
          <a:xfrm>
            <a:off x="3314700" y="5227637"/>
            <a:ext cx="10287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lgn="ctr">
              <a:spcBef>
                <a:spcPct val="0"/>
              </a:spcBef>
            </a:pPr>
            <a:r>
              <a:rPr lang="en-US" dirty="0">
                <a:latin typeface="+mj-lt"/>
                <a:ea typeface="+mj-ea"/>
                <a:cs typeface="+mj-cs"/>
              </a:rPr>
              <a:t>PV</a:t>
            </a:r>
          </a:p>
        </p:txBody>
      </p:sp>
      <p:sp>
        <p:nvSpPr>
          <p:cNvPr id="13" name="TextBox 12"/>
          <p:cNvSpPr txBox="1"/>
          <p:nvPr/>
        </p:nvSpPr>
        <p:spPr>
          <a:xfrm>
            <a:off x="7848600" y="5227637"/>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lgn="ctr">
              <a:spcBef>
                <a:spcPct val="0"/>
              </a:spcBef>
            </a:pPr>
            <a:r>
              <a:rPr lang="en-US" dirty="0">
                <a:latin typeface="+mj-lt"/>
                <a:ea typeface="+mj-ea"/>
                <a:cs typeface="+mj-cs"/>
              </a:rPr>
              <a:t>FV</a:t>
            </a:r>
          </a:p>
        </p:txBody>
      </p:sp>
      <p:sp>
        <p:nvSpPr>
          <p:cNvPr id="14" name="TextBox 13"/>
          <p:cNvSpPr txBox="1"/>
          <p:nvPr/>
        </p:nvSpPr>
        <p:spPr>
          <a:xfrm>
            <a:off x="9829800" y="5456237"/>
            <a:ext cx="8382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000" i="1" dirty="0">
                <a:latin typeface="+mj-lt"/>
                <a:ea typeface="+mj-ea"/>
                <a:cs typeface="+mj-cs"/>
              </a:rPr>
              <a:t>time</a:t>
            </a:r>
          </a:p>
        </p:txBody>
      </p:sp>
    </p:spTree>
    <p:extLst>
      <p:ext uri="{BB962C8B-B14F-4D97-AF65-F5344CB8AC3E}">
        <p14:creationId xmlns:p14="http://schemas.microsoft.com/office/powerpoint/2010/main" val="226995706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4"/>
          <p:cNvSpPr>
            <a:spLocks noGrp="1" noChangeArrowheads="1"/>
          </p:cNvSpPr>
          <p:nvPr>
            <p:ph type="title"/>
          </p:nvPr>
        </p:nvSpPr>
        <p:spPr/>
        <p:txBody>
          <a:bodyPr/>
          <a:lstStyle/>
          <a:p>
            <a:r>
              <a:rPr lang="en-US" altLang="en-US" sz="4000" dirty="0"/>
              <a:t>Future Value and Interest</a:t>
            </a:r>
          </a:p>
        </p:txBody>
      </p:sp>
      <p:sp>
        <p:nvSpPr>
          <p:cNvPr id="25602" name="Rectangle 5"/>
          <p:cNvSpPr>
            <a:spLocks noGrp="1" noChangeArrowheads="1"/>
          </p:cNvSpPr>
          <p:nvPr>
            <p:ph type="body" idx="1"/>
          </p:nvPr>
        </p:nvSpPr>
        <p:spPr/>
        <p:txBody>
          <a:bodyPr>
            <a:noAutofit/>
          </a:bodyPr>
          <a:lstStyle/>
          <a:p>
            <a:r>
              <a:rPr lang="en-US" altLang="en-US" sz="2400" b="1" dirty="0"/>
              <a:t>Future value </a:t>
            </a:r>
            <a:r>
              <a:rPr lang="en-US" altLang="en-US" sz="2400" dirty="0"/>
              <a:t>is the value on a </a:t>
            </a:r>
            <a:r>
              <a:rPr lang="en-US" altLang="en-US" sz="2400" dirty="0">
                <a:solidFill>
                  <a:srgbClr val="FF0000"/>
                </a:solidFill>
              </a:rPr>
              <a:t>later date </a:t>
            </a:r>
            <a:r>
              <a:rPr lang="en-US" altLang="en-US" sz="2400" dirty="0"/>
              <a:t>of an investment </a:t>
            </a:r>
            <a:r>
              <a:rPr lang="en-US" altLang="en-US" sz="2400" dirty="0">
                <a:solidFill>
                  <a:srgbClr val="FF0000"/>
                </a:solidFill>
              </a:rPr>
              <a:t>today</a:t>
            </a:r>
            <a:r>
              <a:rPr lang="en-US" altLang="en-US" sz="2400" dirty="0"/>
              <a:t>.</a:t>
            </a:r>
          </a:p>
          <a:p>
            <a:pPr lvl="1"/>
            <a:r>
              <a:rPr lang="en-US" altLang="en-US" sz="2000" dirty="0"/>
              <a:t>$100,000 invested today at 10% interest gives $110,000 in a year. </a:t>
            </a:r>
          </a:p>
          <a:p>
            <a:pPr lvl="2">
              <a:buNone/>
            </a:pPr>
            <a:r>
              <a:rPr lang="en-US" altLang="en-US" dirty="0"/>
              <a:t>=&gt; the </a:t>
            </a:r>
            <a:r>
              <a:rPr lang="en-US" altLang="en-US" b="1" dirty="0"/>
              <a:t>future value </a:t>
            </a:r>
            <a:r>
              <a:rPr lang="en-US" altLang="en-US" dirty="0"/>
              <a:t>of $100,000 today at 10% interest is $110,000 </a:t>
            </a:r>
            <a:r>
              <a:rPr lang="en-US" altLang="en-US" b="1" dirty="0"/>
              <a:t>one year from now</a:t>
            </a:r>
            <a:r>
              <a:rPr lang="en-US" altLang="en-US" dirty="0"/>
              <a:t>.</a:t>
            </a:r>
          </a:p>
          <a:p>
            <a:pPr lvl="1"/>
            <a:r>
              <a:rPr lang="en-US" altLang="en-US" sz="2000" dirty="0"/>
              <a:t>The $100,000 </a:t>
            </a:r>
            <a:r>
              <a:rPr lang="en-US" altLang="en-US" sz="2000" i="1" dirty="0"/>
              <a:t>yields</a:t>
            </a:r>
            <a:r>
              <a:rPr lang="en-US" altLang="en-US" sz="2000" dirty="0"/>
              <a:t> $10,000, which is why interest rates are sometimes called </a:t>
            </a:r>
            <a:r>
              <a:rPr lang="en-US" altLang="en-US" sz="2000" b="1" dirty="0"/>
              <a:t>yield</a:t>
            </a:r>
            <a:r>
              <a:rPr lang="en-US" altLang="en-US" sz="2000" dirty="0"/>
              <a:t> or yield to maturity.</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117</a:t>
            </a:fld>
            <a:endParaRPr lang="en-US" altLang="en-US"/>
          </a:p>
        </p:txBody>
      </p:sp>
      <p:sp>
        <p:nvSpPr>
          <p:cNvPr id="5" name="Footer Placeholder 4"/>
          <p:cNvSpPr>
            <a:spLocks noGrp="1"/>
          </p:cNvSpPr>
          <p:nvPr>
            <p:ph type="ftr" sz="quarter" idx="11"/>
          </p:nvPr>
        </p:nvSpPr>
        <p:spPr/>
        <p:txBody>
          <a:bodyPr/>
          <a:lstStyle/>
          <a:p>
            <a:pPr>
              <a:defRPr/>
            </a:pPr>
            <a:r>
              <a:rPr lang="en-US" altLang="en-US" dirty="0"/>
              <a:t>Future Value</a:t>
            </a:r>
          </a:p>
        </p:txBody>
      </p:sp>
      <p:cxnSp>
        <p:nvCxnSpPr>
          <p:cNvPr id="7" name="Straight Arrow Connector 6"/>
          <p:cNvCxnSpPr/>
          <p:nvPr/>
        </p:nvCxnSpPr>
        <p:spPr>
          <a:xfrm>
            <a:off x="3810000" y="5624513"/>
            <a:ext cx="6019800" cy="30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71900" y="545623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90900" y="5761038"/>
            <a:ext cx="838200" cy="411163"/>
          </a:xfrm>
          <a:prstGeom prst="rect">
            <a:avLst/>
          </a:prstGeom>
          <a:solidFill>
            <a:schemeClr val="accent1">
              <a:lumMod val="20000"/>
              <a:lumOff val="80000"/>
            </a:schemeClr>
          </a:solidFill>
        </p:spPr>
        <p:txBody>
          <a:bodyPr vert="horz" wrap="square" lIns="91440" tIns="45720" rIns="91440" bIns="45720" rtlCol="0" anchor="ctr">
            <a:normAutofit fontScale="47500" lnSpcReduction="20000"/>
          </a:bodyPr>
          <a:lstStyle/>
          <a:p>
            <a:pPr>
              <a:spcBef>
                <a:spcPct val="0"/>
              </a:spcBef>
            </a:pPr>
            <a:r>
              <a:rPr lang="en-US" sz="4400" dirty="0">
                <a:latin typeface="+mj-lt"/>
                <a:ea typeface="+mj-ea"/>
                <a:cs typeface="+mj-cs"/>
              </a:rPr>
              <a:t>today</a:t>
            </a:r>
          </a:p>
        </p:txBody>
      </p:sp>
      <p:cxnSp>
        <p:nvCxnSpPr>
          <p:cNvPr id="12" name="Straight Connector 11"/>
          <p:cNvCxnSpPr/>
          <p:nvPr/>
        </p:nvCxnSpPr>
        <p:spPr>
          <a:xfrm>
            <a:off x="8458200" y="545623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24800" y="5761038"/>
            <a:ext cx="990600" cy="411163"/>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100" dirty="0">
                <a:latin typeface="+mj-lt"/>
                <a:ea typeface="+mj-ea"/>
                <a:cs typeface="+mj-cs"/>
              </a:rPr>
              <a:t>1 year</a:t>
            </a:r>
          </a:p>
        </p:txBody>
      </p:sp>
      <p:sp>
        <p:nvSpPr>
          <p:cNvPr id="14" name="TextBox 13"/>
          <p:cNvSpPr txBox="1"/>
          <p:nvPr/>
        </p:nvSpPr>
        <p:spPr>
          <a:xfrm>
            <a:off x="3314700" y="5227637"/>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dirty="0">
                <a:latin typeface="+mj-lt"/>
                <a:ea typeface="+mj-ea"/>
                <a:cs typeface="+mj-cs"/>
              </a:rPr>
              <a:t>$100,000</a:t>
            </a:r>
          </a:p>
        </p:txBody>
      </p:sp>
      <p:sp>
        <p:nvSpPr>
          <p:cNvPr id="17" name="TextBox 16"/>
          <p:cNvSpPr txBox="1"/>
          <p:nvPr/>
        </p:nvSpPr>
        <p:spPr>
          <a:xfrm>
            <a:off x="7848600" y="5227637"/>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dirty="0">
                <a:latin typeface="+mj-lt"/>
                <a:ea typeface="+mj-ea"/>
                <a:cs typeface="+mj-cs"/>
              </a:rPr>
              <a:t>$110,000</a:t>
            </a:r>
          </a:p>
        </p:txBody>
      </p:sp>
      <p:sp>
        <p:nvSpPr>
          <p:cNvPr id="16" name="TextBox 15"/>
          <p:cNvSpPr txBox="1"/>
          <p:nvPr/>
        </p:nvSpPr>
        <p:spPr>
          <a:xfrm>
            <a:off x="9829800" y="5456237"/>
            <a:ext cx="8382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000" i="1" dirty="0">
                <a:latin typeface="+mj-lt"/>
                <a:ea typeface="+mj-ea"/>
                <a:cs typeface="+mj-cs"/>
              </a:rPr>
              <a:t>time</a:t>
            </a:r>
          </a:p>
        </p:txBody>
      </p:sp>
      <p:sp>
        <p:nvSpPr>
          <p:cNvPr id="18" name="Curved Up Arrow 17"/>
          <p:cNvSpPr/>
          <p:nvPr/>
        </p:nvSpPr>
        <p:spPr>
          <a:xfrm>
            <a:off x="4457700" y="5532438"/>
            <a:ext cx="3543300" cy="7159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5867400" y="5761038"/>
            <a:ext cx="990600" cy="747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 Rate: 10% p.a.</a:t>
            </a:r>
          </a:p>
        </p:txBody>
      </p:sp>
    </p:spTree>
    <p:extLst>
      <p:ext uri="{BB962C8B-B14F-4D97-AF65-F5344CB8AC3E}">
        <p14:creationId xmlns:p14="http://schemas.microsoft.com/office/powerpoint/2010/main" val="9251052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5"/>
          <p:cNvSpPr>
            <a:spLocks noGrp="1" noChangeArrowheads="1"/>
          </p:cNvSpPr>
          <p:nvPr>
            <p:ph type="title"/>
          </p:nvPr>
        </p:nvSpPr>
        <p:spPr/>
        <p:txBody>
          <a:bodyPr/>
          <a:lstStyle/>
          <a:p>
            <a:r>
              <a:rPr lang="en-US" altLang="zh-TW" dirty="0"/>
              <a:t>Future Value example (single period)</a:t>
            </a:r>
          </a:p>
        </p:txBody>
      </p:sp>
      <p:sp>
        <p:nvSpPr>
          <p:cNvPr id="103427" name="Rectangle 26"/>
          <p:cNvSpPr>
            <a:spLocks noGrp="1" noChangeArrowheads="1"/>
          </p:cNvSpPr>
          <p:nvPr>
            <p:ph idx="1"/>
          </p:nvPr>
        </p:nvSpPr>
        <p:spPr/>
        <p:txBody>
          <a:bodyPr/>
          <a:lstStyle/>
          <a:p>
            <a:r>
              <a:rPr lang="en-US" altLang="zh-TW" dirty="0"/>
              <a:t>Calculate the value of $100,000 Investment in 1 year at a rate of 6% (p.a.)</a:t>
            </a:r>
          </a:p>
        </p:txBody>
      </p:sp>
      <p:sp>
        <p:nvSpPr>
          <p:cNvPr id="2" name="Slide Number Placeholder 1"/>
          <p:cNvSpPr>
            <a:spLocks noGrp="1"/>
          </p:cNvSpPr>
          <p:nvPr>
            <p:ph type="sldNum" sz="quarter" idx="10"/>
          </p:nvPr>
        </p:nvSpPr>
        <p:spPr/>
        <p:txBody>
          <a:bodyPr/>
          <a:lstStyle/>
          <a:p>
            <a:fld id="{DD43D14F-EA8B-43E4-B169-114B5BB83D25}" type="slidenum">
              <a:rPr lang="en-US" altLang="en-US" smtClean="0"/>
              <a:pPr/>
              <a:t>118</a:t>
            </a:fld>
            <a:endParaRPr lang="en-US" altLang="en-US"/>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cxnSp>
        <p:nvCxnSpPr>
          <p:cNvPr id="6" name="Straight Arrow Connector 5"/>
          <p:cNvCxnSpPr/>
          <p:nvPr/>
        </p:nvCxnSpPr>
        <p:spPr>
          <a:xfrm>
            <a:off x="3352800" y="2895601"/>
            <a:ext cx="6019800" cy="30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314700" y="272732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33700" y="3032126"/>
            <a:ext cx="838200" cy="411163"/>
          </a:xfrm>
          <a:prstGeom prst="rect">
            <a:avLst/>
          </a:prstGeom>
          <a:solidFill>
            <a:schemeClr val="accent1">
              <a:lumMod val="20000"/>
              <a:lumOff val="80000"/>
            </a:schemeClr>
          </a:solidFill>
        </p:spPr>
        <p:txBody>
          <a:bodyPr vert="horz" wrap="square" lIns="91440" tIns="45720" rIns="91440" bIns="45720" rtlCol="0" anchor="ctr">
            <a:normAutofit fontScale="47500" lnSpcReduction="20000"/>
          </a:bodyPr>
          <a:lstStyle/>
          <a:p>
            <a:pPr>
              <a:spcBef>
                <a:spcPct val="0"/>
              </a:spcBef>
            </a:pPr>
            <a:r>
              <a:rPr lang="en-US" sz="4400" dirty="0">
                <a:latin typeface="+mj-lt"/>
                <a:ea typeface="+mj-ea"/>
                <a:cs typeface="+mj-cs"/>
              </a:rPr>
              <a:t>today</a:t>
            </a:r>
          </a:p>
        </p:txBody>
      </p:sp>
      <p:cxnSp>
        <p:nvCxnSpPr>
          <p:cNvPr id="10" name="Straight Connector 9"/>
          <p:cNvCxnSpPr/>
          <p:nvPr/>
        </p:nvCxnSpPr>
        <p:spPr>
          <a:xfrm>
            <a:off x="8001000" y="272732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67600" y="3032126"/>
            <a:ext cx="990600" cy="411163"/>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100" dirty="0">
                <a:latin typeface="+mj-lt"/>
                <a:ea typeface="+mj-ea"/>
                <a:cs typeface="+mj-cs"/>
              </a:rPr>
              <a:t>1 year</a:t>
            </a:r>
          </a:p>
        </p:txBody>
      </p:sp>
      <p:sp>
        <p:nvSpPr>
          <p:cNvPr id="12" name="TextBox 11"/>
          <p:cNvSpPr txBox="1"/>
          <p:nvPr/>
        </p:nvSpPr>
        <p:spPr>
          <a:xfrm>
            <a:off x="2857500" y="2498725"/>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dirty="0">
                <a:latin typeface="+mj-lt"/>
                <a:ea typeface="+mj-ea"/>
                <a:cs typeface="+mj-cs"/>
              </a:rPr>
              <a:t>$100,000</a:t>
            </a:r>
          </a:p>
        </p:txBody>
      </p:sp>
      <p:sp>
        <p:nvSpPr>
          <p:cNvPr id="13" name="TextBox 12"/>
          <p:cNvSpPr txBox="1"/>
          <p:nvPr/>
        </p:nvSpPr>
        <p:spPr>
          <a:xfrm>
            <a:off x="7391400" y="2498725"/>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lgn="ctr">
              <a:spcBef>
                <a:spcPct val="0"/>
              </a:spcBef>
            </a:pPr>
            <a:r>
              <a:rPr lang="en-US" dirty="0">
                <a:latin typeface="+mj-lt"/>
                <a:ea typeface="+mj-ea"/>
                <a:cs typeface="+mj-cs"/>
              </a:rPr>
              <a:t>FV?</a:t>
            </a:r>
          </a:p>
        </p:txBody>
      </p:sp>
      <p:sp>
        <p:nvSpPr>
          <p:cNvPr id="14" name="Curved Up Arrow 13"/>
          <p:cNvSpPr/>
          <p:nvPr/>
        </p:nvSpPr>
        <p:spPr>
          <a:xfrm>
            <a:off x="3981450" y="2765426"/>
            <a:ext cx="3543300" cy="7159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391150" y="2994026"/>
            <a:ext cx="990600" cy="747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 Rate: 6% p.a.</a:t>
            </a:r>
          </a:p>
        </p:txBody>
      </p:sp>
    </p:spTree>
    <p:extLst>
      <p:ext uri="{BB962C8B-B14F-4D97-AF65-F5344CB8AC3E}">
        <p14:creationId xmlns:p14="http://schemas.microsoft.com/office/powerpoint/2010/main" val="350129762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Future Value example (single period)</a:t>
            </a:r>
            <a:endParaRPr lang="en-US" dirty="0"/>
          </a:p>
        </p:txBody>
      </p:sp>
      <p:sp>
        <p:nvSpPr>
          <p:cNvPr id="3" name="Content Placeholder 2"/>
          <p:cNvSpPr>
            <a:spLocks noGrp="1"/>
          </p:cNvSpPr>
          <p:nvPr>
            <p:ph idx="1"/>
          </p:nvPr>
        </p:nvSpPr>
        <p:spPr/>
        <p:txBody>
          <a:bodyPr/>
          <a:lstStyle/>
          <a:p>
            <a:r>
              <a:rPr lang="en-US" altLang="zh-TW" dirty="0"/>
              <a:t>the cost of the investment is: </a:t>
            </a:r>
          </a:p>
          <a:p>
            <a:pPr lvl="1"/>
            <a:r>
              <a:rPr lang="en-US" altLang="zh-TW" dirty="0"/>
              <a:t>($100,000 today) + ($100,000 x 6% p.a.) = $106,000 in one year</a:t>
            </a:r>
          </a:p>
          <a:p>
            <a:pPr lvl="1"/>
            <a:r>
              <a:rPr lang="en-US" altLang="zh-TW" dirty="0"/>
              <a:t>We can also express it as:</a:t>
            </a:r>
          </a:p>
          <a:p>
            <a:pPr lvl="1"/>
            <a:r>
              <a:rPr lang="en-US" altLang="zh-TW" dirty="0"/>
              <a:t>($100,000 today) × (1.06 $ in one year/$ today) = $106,000 in one year</a:t>
            </a:r>
          </a:p>
          <a:p>
            <a:r>
              <a:rPr lang="en-US" altLang="zh-TW" dirty="0"/>
              <a:t>$106,000 is the </a:t>
            </a:r>
            <a:r>
              <a:rPr lang="en-US" altLang="zh-TW" b="1" dirty="0"/>
              <a:t>opportunity cost </a:t>
            </a:r>
            <a:r>
              <a:rPr lang="en-US" altLang="zh-TW" dirty="0"/>
              <a:t>of spending $100,000 today</a:t>
            </a:r>
          </a:p>
          <a:p>
            <a:pPr lvl="1"/>
            <a:r>
              <a:rPr lang="en-US" altLang="zh-TW" dirty="0"/>
              <a:t>The firm gives up the $106,000 it would have had in one year if it had left the money in the bank</a:t>
            </a:r>
          </a:p>
          <a:p>
            <a:pPr lvl="1"/>
            <a:r>
              <a:rPr lang="en-US" altLang="zh-TW" dirty="0"/>
              <a:t>Alternatively, by borrowing the $100,000 from the same bank, the firm would owe $106,000 in one year.</a:t>
            </a:r>
          </a:p>
          <a:p>
            <a:endParaRPr lang="en-US" dirty="0"/>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119</a:t>
            </a:fld>
            <a:endParaRPr lang="en-US" altLang="en-US"/>
          </a:p>
        </p:txBody>
      </p:sp>
      <p:sp>
        <p:nvSpPr>
          <p:cNvPr id="5" name="Footer Placeholder 4"/>
          <p:cNvSpPr>
            <a:spLocks noGrp="1"/>
          </p:cNvSpPr>
          <p:nvPr>
            <p:ph type="ftr" sz="quarter" idx="11"/>
          </p:nvPr>
        </p:nvSpPr>
        <p:spPr/>
        <p:txBody>
          <a:bodyPr/>
          <a:lstStyle/>
          <a:p>
            <a:pPr>
              <a:defRPr/>
            </a:pPr>
            <a:r>
              <a:rPr lang="en-US" altLang="en-US"/>
              <a:t>Footer TBD</a:t>
            </a:r>
            <a:endParaRPr lang="en-US" altLang="en-US" dirty="0"/>
          </a:p>
        </p:txBody>
      </p:sp>
    </p:spTree>
    <p:extLst>
      <p:ext uri="{BB962C8B-B14F-4D97-AF65-F5344CB8AC3E}">
        <p14:creationId xmlns:p14="http://schemas.microsoft.com/office/powerpoint/2010/main" val="29308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Textbook</a:t>
            </a:r>
          </a:p>
        </p:txBody>
      </p:sp>
      <p:sp>
        <p:nvSpPr>
          <p:cNvPr id="8" name="Content Placeholder 7"/>
          <p:cNvSpPr>
            <a:spLocks noGrp="1"/>
          </p:cNvSpPr>
          <p:nvPr>
            <p:ph idx="1"/>
          </p:nvPr>
        </p:nvSpPr>
        <p:spPr/>
        <p:txBody>
          <a:bodyPr/>
          <a:lstStyle/>
          <a:p>
            <a:r>
              <a:rPr lang="en-US" dirty="0"/>
              <a:t>There are two </a:t>
            </a:r>
            <a:r>
              <a:rPr lang="en-US" b="1" dirty="0"/>
              <a:t>suggested</a:t>
            </a:r>
            <a:r>
              <a:rPr lang="en-US" dirty="0"/>
              <a:t> textbooks:</a:t>
            </a:r>
          </a:p>
          <a:p>
            <a:pPr lvl="1"/>
            <a:r>
              <a:rPr lang="en-US" dirty="0" err="1"/>
              <a:t>Fabozzi</a:t>
            </a:r>
            <a:r>
              <a:rPr lang="en-US" dirty="0"/>
              <a:t>/Modigliani/Jones</a:t>
            </a:r>
          </a:p>
          <a:p>
            <a:pPr lvl="1"/>
            <a:r>
              <a:rPr lang="en-US" dirty="0" err="1"/>
              <a:t>Mishkin</a:t>
            </a:r>
            <a:r>
              <a:rPr lang="en-US" dirty="0"/>
              <a:t>/Eakins</a:t>
            </a:r>
          </a:p>
          <a:p>
            <a:r>
              <a:rPr lang="en-US" dirty="0"/>
              <a:t>Both are available in the library and the bookstore</a:t>
            </a:r>
          </a:p>
          <a:p>
            <a:r>
              <a:rPr lang="en-US" b="1" dirty="0"/>
              <a:t>Neither are required</a:t>
            </a:r>
            <a:r>
              <a:rPr lang="en-US" dirty="0"/>
              <a:t>, and the course does not strictly </a:t>
            </a:r>
          </a:p>
          <a:p>
            <a:pPr marL="0" indent="0">
              <a:buNone/>
            </a:pPr>
            <a:r>
              <a:rPr lang="en-US" dirty="0"/>
              <a:t>      follow either</a:t>
            </a:r>
          </a:p>
          <a:p>
            <a:r>
              <a:rPr lang="en-US" dirty="0"/>
              <a:t>However the textbooks may be useful for your own </a:t>
            </a:r>
          </a:p>
          <a:p>
            <a:pPr>
              <a:buNone/>
            </a:pPr>
            <a:r>
              <a:rPr lang="en-US" dirty="0"/>
              <a:t>	study, for example end of chapter questions</a:t>
            </a:r>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12</a:t>
            </a:fld>
            <a:endParaRPr lang="en-US" altLang="en-US"/>
          </a:p>
        </p:txBody>
      </p:sp>
      <p:sp>
        <p:nvSpPr>
          <p:cNvPr id="6" name="Footer Placeholder 5"/>
          <p:cNvSpPr>
            <a:spLocks noGrp="1"/>
          </p:cNvSpPr>
          <p:nvPr>
            <p:ph type="ftr" sz="quarter" idx="11"/>
          </p:nvPr>
        </p:nvSpPr>
        <p:spPr/>
        <p:txBody>
          <a:bodyPr/>
          <a:lstStyle/>
          <a:p>
            <a:pPr>
              <a:defRPr/>
            </a:pPr>
            <a:r>
              <a:rPr lang="en-US" altLang="en-US" dirty="0"/>
              <a:t>Introduction</a:t>
            </a:r>
          </a:p>
        </p:txBody>
      </p:sp>
      <p:pic>
        <p:nvPicPr>
          <p:cNvPr id="139266" name="Picture 2" descr="https://images-na.ssl-images-amazon.com/images/I/51OlcGjPMIL._SX409_BO1,204,203,200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9966" y="3200400"/>
            <a:ext cx="2201333" cy="2675466"/>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https://images-na.ssl-images-amazon.com/images/I/510KAHYtGML._SX387_BO1,204,203,200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9967" y="304801"/>
            <a:ext cx="2201333"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3704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5"/>
          <p:cNvSpPr>
            <a:spLocks noGrp="1" noChangeArrowheads="1"/>
          </p:cNvSpPr>
          <p:nvPr>
            <p:ph type="title"/>
          </p:nvPr>
        </p:nvSpPr>
        <p:spPr/>
        <p:txBody>
          <a:bodyPr/>
          <a:lstStyle/>
          <a:p>
            <a:r>
              <a:rPr lang="en-US" altLang="zh-TW" dirty="0"/>
              <a:t>Future Value example (single period)</a:t>
            </a:r>
          </a:p>
        </p:txBody>
      </p:sp>
      <p:sp>
        <p:nvSpPr>
          <p:cNvPr id="103427" name="Rectangle 26"/>
          <p:cNvSpPr>
            <a:spLocks noGrp="1" noChangeArrowheads="1"/>
          </p:cNvSpPr>
          <p:nvPr>
            <p:ph idx="1"/>
          </p:nvPr>
        </p:nvSpPr>
        <p:spPr/>
        <p:txBody>
          <a:bodyPr/>
          <a:lstStyle/>
          <a:p>
            <a:r>
              <a:rPr lang="en-US" altLang="zh-TW" dirty="0"/>
              <a:t>Calculate the value of $100,000 Investment in 1 year at a rate of 6% (p.a.)</a:t>
            </a:r>
          </a:p>
        </p:txBody>
      </p:sp>
      <p:sp>
        <p:nvSpPr>
          <p:cNvPr id="2" name="Slide Number Placeholder 1"/>
          <p:cNvSpPr>
            <a:spLocks noGrp="1"/>
          </p:cNvSpPr>
          <p:nvPr>
            <p:ph type="sldNum" sz="quarter" idx="10"/>
          </p:nvPr>
        </p:nvSpPr>
        <p:spPr/>
        <p:txBody>
          <a:bodyPr/>
          <a:lstStyle/>
          <a:p>
            <a:fld id="{DD43D14F-EA8B-43E4-B169-114B5BB83D25}" type="slidenum">
              <a:rPr lang="en-US" altLang="en-US" smtClean="0"/>
              <a:pPr/>
              <a:t>120</a:t>
            </a:fld>
            <a:endParaRPr lang="en-US" altLang="en-US"/>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cxnSp>
        <p:nvCxnSpPr>
          <p:cNvPr id="6" name="Straight Arrow Connector 5"/>
          <p:cNvCxnSpPr/>
          <p:nvPr/>
        </p:nvCxnSpPr>
        <p:spPr>
          <a:xfrm>
            <a:off x="3352800" y="3565525"/>
            <a:ext cx="6019800" cy="38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314700" y="340518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33700" y="3709988"/>
            <a:ext cx="838200" cy="411163"/>
          </a:xfrm>
          <a:prstGeom prst="rect">
            <a:avLst/>
          </a:prstGeom>
          <a:solidFill>
            <a:schemeClr val="accent1">
              <a:lumMod val="20000"/>
              <a:lumOff val="80000"/>
            </a:schemeClr>
          </a:solidFill>
        </p:spPr>
        <p:txBody>
          <a:bodyPr vert="horz" wrap="square" lIns="91440" tIns="45720" rIns="91440" bIns="45720" rtlCol="0" anchor="ctr">
            <a:normAutofit fontScale="47500" lnSpcReduction="20000"/>
          </a:bodyPr>
          <a:lstStyle/>
          <a:p>
            <a:pPr>
              <a:spcBef>
                <a:spcPct val="0"/>
              </a:spcBef>
            </a:pPr>
            <a:r>
              <a:rPr lang="en-US" sz="4400" dirty="0">
                <a:latin typeface="+mj-lt"/>
                <a:ea typeface="+mj-ea"/>
                <a:cs typeface="+mj-cs"/>
              </a:rPr>
              <a:t>today</a:t>
            </a:r>
          </a:p>
        </p:txBody>
      </p:sp>
      <p:cxnSp>
        <p:nvCxnSpPr>
          <p:cNvPr id="10" name="Straight Connector 9"/>
          <p:cNvCxnSpPr/>
          <p:nvPr/>
        </p:nvCxnSpPr>
        <p:spPr>
          <a:xfrm>
            <a:off x="8001000" y="3405187"/>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67600" y="3709988"/>
            <a:ext cx="990600" cy="411163"/>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100" dirty="0">
                <a:latin typeface="+mj-lt"/>
                <a:ea typeface="+mj-ea"/>
                <a:cs typeface="+mj-cs"/>
              </a:rPr>
              <a:t>1 year</a:t>
            </a:r>
          </a:p>
        </p:txBody>
      </p:sp>
      <p:sp>
        <p:nvSpPr>
          <p:cNvPr id="12" name="TextBox 11"/>
          <p:cNvSpPr txBox="1"/>
          <p:nvPr/>
        </p:nvSpPr>
        <p:spPr>
          <a:xfrm>
            <a:off x="2857500" y="3176587"/>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dirty="0">
                <a:latin typeface="+mj-lt"/>
                <a:ea typeface="+mj-ea"/>
                <a:cs typeface="+mj-cs"/>
              </a:rPr>
              <a:t>$100,000</a:t>
            </a:r>
          </a:p>
        </p:txBody>
      </p:sp>
      <p:sp>
        <p:nvSpPr>
          <p:cNvPr id="13" name="TextBox 12"/>
          <p:cNvSpPr txBox="1"/>
          <p:nvPr/>
        </p:nvSpPr>
        <p:spPr>
          <a:xfrm>
            <a:off x="7391400" y="3176587"/>
            <a:ext cx="1143000" cy="304800"/>
          </a:xfrm>
          <a:prstGeom prst="rect">
            <a:avLst/>
          </a:prstGeom>
          <a:solidFill>
            <a:schemeClr val="accent1">
              <a:lumMod val="20000"/>
              <a:lumOff val="80000"/>
            </a:schemeClr>
          </a:solidFill>
        </p:spPr>
        <p:txBody>
          <a:bodyPr vert="horz" wrap="square" lIns="91440" tIns="45720" rIns="91440" bIns="45720" rtlCol="0" anchor="ctr">
            <a:noAutofit/>
          </a:bodyPr>
          <a:lstStyle/>
          <a:p>
            <a:pPr algn="ctr">
              <a:spcBef>
                <a:spcPct val="0"/>
              </a:spcBef>
            </a:pPr>
            <a:r>
              <a:rPr lang="en-US" dirty="0">
                <a:latin typeface="+mj-lt"/>
                <a:ea typeface="+mj-ea"/>
                <a:cs typeface="+mj-cs"/>
              </a:rPr>
              <a:t>106,000</a:t>
            </a:r>
          </a:p>
        </p:txBody>
      </p:sp>
      <p:sp>
        <p:nvSpPr>
          <p:cNvPr id="14" name="Curved Up Arrow 13"/>
          <p:cNvSpPr/>
          <p:nvPr/>
        </p:nvSpPr>
        <p:spPr>
          <a:xfrm>
            <a:off x="3981450" y="3443288"/>
            <a:ext cx="3543300" cy="7159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391150" y="3671888"/>
            <a:ext cx="990600" cy="747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 Rate </a:t>
            </a:r>
            <a:r>
              <a:rPr lang="en-US" i="1" dirty="0"/>
              <a:t>r</a:t>
            </a:r>
            <a:r>
              <a:rPr lang="en-US" dirty="0"/>
              <a:t>: 6% p.a.</a:t>
            </a:r>
          </a:p>
        </p:txBody>
      </p:sp>
      <p:sp>
        <p:nvSpPr>
          <p:cNvPr id="3" name="TextBox 2"/>
          <p:cNvSpPr txBox="1"/>
          <p:nvPr/>
        </p:nvSpPr>
        <p:spPr>
          <a:xfrm>
            <a:off x="2667000" y="2362994"/>
            <a:ext cx="1371600" cy="666750"/>
          </a:xfrm>
          <a:prstGeom prst="rect">
            <a:avLst/>
          </a:prstGeom>
          <a:solidFill>
            <a:schemeClr val="accent1">
              <a:lumMod val="20000"/>
              <a:lumOff val="80000"/>
            </a:schemeClr>
          </a:solidFill>
        </p:spPr>
        <p:txBody>
          <a:bodyPr vert="horz" wrap="square" lIns="91440" tIns="45720" rIns="91440" bIns="45720" rtlCol="0" anchor="ctr">
            <a:noAutofit/>
          </a:bodyPr>
          <a:lstStyle/>
          <a:p>
            <a:pPr algn="ctr">
              <a:spcBef>
                <a:spcPct val="0"/>
              </a:spcBef>
            </a:pPr>
            <a:r>
              <a:rPr lang="en-US" sz="2000" dirty="0">
                <a:latin typeface="+mj-lt"/>
                <a:ea typeface="+mj-ea"/>
                <a:cs typeface="+mj-cs"/>
              </a:rPr>
              <a:t>Present value </a:t>
            </a:r>
            <a:r>
              <a:rPr lang="en-US" sz="2000" i="1" dirty="0">
                <a:latin typeface="+mj-lt"/>
                <a:ea typeface="+mj-ea"/>
                <a:cs typeface="+mj-cs"/>
              </a:rPr>
              <a:t>PV</a:t>
            </a:r>
          </a:p>
        </p:txBody>
      </p:sp>
      <p:sp>
        <p:nvSpPr>
          <p:cNvPr id="16" name="TextBox 15"/>
          <p:cNvSpPr txBox="1"/>
          <p:nvPr/>
        </p:nvSpPr>
        <p:spPr>
          <a:xfrm>
            <a:off x="7315200" y="2327275"/>
            <a:ext cx="1371600" cy="715962"/>
          </a:xfrm>
          <a:prstGeom prst="rect">
            <a:avLst/>
          </a:prstGeom>
          <a:solidFill>
            <a:schemeClr val="accent1">
              <a:lumMod val="20000"/>
              <a:lumOff val="80000"/>
            </a:schemeClr>
          </a:solidFill>
        </p:spPr>
        <p:txBody>
          <a:bodyPr vert="horz" wrap="square" lIns="91440" tIns="45720" rIns="91440" bIns="45720" rtlCol="0" anchor="ctr">
            <a:noAutofit/>
          </a:bodyPr>
          <a:lstStyle/>
          <a:p>
            <a:pPr algn="ctr">
              <a:lnSpc>
                <a:spcPct val="120000"/>
              </a:lnSpc>
            </a:pPr>
            <a:r>
              <a:rPr lang="en-US" sz="2000" dirty="0">
                <a:latin typeface="+mj-lt"/>
                <a:ea typeface="+mj-ea"/>
                <a:cs typeface="+mj-cs"/>
              </a:rPr>
              <a:t>Future value </a:t>
            </a:r>
            <a:r>
              <a:rPr lang="en-US" sz="2000" i="1" dirty="0">
                <a:latin typeface="+mj-lt"/>
                <a:ea typeface="+mj-ea"/>
                <a:cs typeface="+mj-cs"/>
              </a:rPr>
              <a:t>FV</a:t>
            </a:r>
          </a:p>
        </p:txBody>
      </p:sp>
      <p:sp>
        <p:nvSpPr>
          <p:cNvPr id="5" name="Curved Up Arrow 4"/>
          <p:cNvSpPr/>
          <p:nvPr/>
        </p:nvSpPr>
        <p:spPr>
          <a:xfrm>
            <a:off x="3314700" y="4121150"/>
            <a:ext cx="5067300" cy="15176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953000" y="5181601"/>
            <a:ext cx="1905000" cy="762001"/>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pPr>
              <a:spcBef>
                <a:spcPct val="0"/>
              </a:spcBef>
            </a:pPr>
            <a:r>
              <a:rPr lang="en-US" sz="4400" dirty="0">
                <a:latin typeface="+mj-lt"/>
                <a:ea typeface="+mj-ea"/>
                <a:cs typeface="+mj-cs"/>
              </a:rPr>
              <a:t>Number of periods </a:t>
            </a:r>
            <a:r>
              <a:rPr lang="en-US" sz="4400" i="1" dirty="0">
                <a:latin typeface="+mj-lt"/>
                <a:ea typeface="+mj-ea"/>
                <a:cs typeface="+mj-cs"/>
              </a:rPr>
              <a:t>n </a:t>
            </a:r>
            <a:r>
              <a:rPr lang="en-US" sz="4400" dirty="0">
                <a:latin typeface="+mj-lt"/>
                <a:ea typeface="+mj-ea"/>
                <a:cs typeface="+mj-cs"/>
              </a:rPr>
              <a:t>= 1 year</a:t>
            </a:r>
          </a:p>
        </p:txBody>
      </p:sp>
    </p:spTree>
    <p:extLst>
      <p:ext uri="{BB962C8B-B14F-4D97-AF65-F5344CB8AC3E}">
        <p14:creationId xmlns:p14="http://schemas.microsoft.com/office/powerpoint/2010/main" val="85700754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5"/>
          <p:cNvSpPr>
            <a:spLocks noGrp="1" noChangeArrowheads="1"/>
          </p:cNvSpPr>
          <p:nvPr>
            <p:ph type="title"/>
          </p:nvPr>
        </p:nvSpPr>
        <p:spPr/>
        <p:txBody>
          <a:bodyPr/>
          <a:lstStyle/>
          <a:p>
            <a:r>
              <a:rPr lang="en-US" altLang="en-US" sz="4000" dirty="0"/>
              <a:t>Future Value and Interest (single period)</a:t>
            </a:r>
          </a:p>
        </p:txBody>
      </p:sp>
      <p:sp>
        <p:nvSpPr>
          <p:cNvPr id="27650" name="Rectangle 18"/>
          <p:cNvSpPr>
            <a:spLocks noGrp="1" noChangeArrowheads="1"/>
          </p:cNvSpPr>
          <p:nvPr>
            <p:ph type="body" idx="1"/>
          </p:nvPr>
        </p:nvSpPr>
        <p:spPr/>
        <p:txBody>
          <a:bodyPr>
            <a:normAutofit/>
          </a:bodyPr>
          <a:lstStyle/>
          <a:p>
            <a:r>
              <a:rPr lang="en-US" altLang="en-US" sz="2400" dirty="0"/>
              <a:t>Notice that </a:t>
            </a:r>
          </a:p>
          <a:p>
            <a:pPr lvl="1"/>
            <a:r>
              <a:rPr lang="en-US" altLang="en-US" sz="2200" dirty="0"/>
              <a:t>If the interest rate </a:t>
            </a:r>
            <a:r>
              <a:rPr lang="en-US" altLang="en-US" sz="2200" b="1" dirty="0">
                <a:solidFill>
                  <a:srgbClr val="0070C0"/>
                </a:solidFill>
              </a:rPr>
              <a:t>r</a:t>
            </a:r>
            <a:r>
              <a:rPr lang="en-US" altLang="en-US" sz="2200" dirty="0"/>
              <a:t> is </a:t>
            </a:r>
            <a:r>
              <a:rPr lang="en-US" altLang="en-US" sz="2200" b="1" dirty="0"/>
              <a:t>10%</a:t>
            </a:r>
            <a:r>
              <a:rPr lang="en-US" altLang="en-US" sz="2200" dirty="0"/>
              <a:t>, the future value </a:t>
            </a:r>
            <a:r>
              <a:rPr lang="en-US" altLang="en-US" sz="2200" b="1" dirty="0">
                <a:solidFill>
                  <a:srgbClr val="0070C0"/>
                </a:solidFill>
              </a:rPr>
              <a:t>FV</a:t>
            </a:r>
            <a:r>
              <a:rPr lang="en-US" altLang="en-US" sz="2200" dirty="0"/>
              <a:t> in one year is:</a:t>
            </a:r>
          </a:p>
          <a:p>
            <a:pPr lvl="1">
              <a:buFont typeface="Wingdings" pitchFamily="2" charset="2"/>
              <a:buChar char="v"/>
            </a:pPr>
            <a:r>
              <a:rPr lang="en-US" altLang="en-US" sz="2200" dirty="0"/>
              <a:t>$100,000 + ($100,000 x 0.10) = $110,000</a:t>
            </a:r>
          </a:p>
          <a:p>
            <a:pPr lvl="1"/>
            <a:r>
              <a:rPr lang="en-US" altLang="en-US" sz="2200" dirty="0"/>
              <a:t>If the interest rate </a:t>
            </a:r>
            <a:r>
              <a:rPr lang="en-US" altLang="en-US" sz="2200" b="1" dirty="0">
                <a:solidFill>
                  <a:srgbClr val="0070C0"/>
                </a:solidFill>
              </a:rPr>
              <a:t>r </a:t>
            </a:r>
            <a:r>
              <a:rPr lang="en-US" altLang="en-US" sz="2200" dirty="0"/>
              <a:t>is </a:t>
            </a:r>
            <a:r>
              <a:rPr lang="en-US" altLang="en-US" sz="2200" b="1" dirty="0"/>
              <a:t>6%</a:t>
            </a:r>
            <a:r>
              <a:rPr lang="en-US" altLang="en-US" sz="2200" dirty="0"/>
              <a:t>, the future value </a:t>
            </a:r>
            <a:r>
              <a:rPr lang="en-US" altLang="en-US" sz="2200" b="1" dirty="0">
                <a:solidFill>
                  <a:srgbClr val="0070C0"/>
                </a:solidFill>
              </a:rPr>
              <a:t>FV </a:t>
            </a:r>
            <a:r>
              <a:rPr lang="en-US" altLang="en-US" sz="2200" dirty="0"/>
              <a:t>in one year is:</a:t>
            </a:r>
          </a:p>
          <a:p>
            <a:pPr lvl="1">
              <a:buFont typeface="Wingdings" pitchFamily="2" charset="2"/>
              <a:buChar char="v"/>
            </a:pPr>
            <a:r>
              <a:rPr lang="en-US" altLang="en-US" sz="2200" dirty="0"/>
              <a:t>$100,000 + ($100,000 x 0.06) = $106,000</a:t>
            </a:r>
          </a:p>
          <a:p>
            <a:r>
              <a:rPr lang="en-US" altLang="en-US" sz="2400" b="1" dirty="0">
                <a:solidFill>
                  <a:srgbClr val="FF0000"/>
                </a:solidFill>
              </a:rPr>
              <a:t>The higher the interest rate, the higher the future value</a:t>
            </a:r>
            <a:r>
              <a:rPr lang="en-US" altLang="en-US" sz="2400" dirty="0"/>
              <a:t>.</a:t>
            </a:r>
          </a:p>
          <a:p>
            <a:r>
              <a:rPr lang="en-US" altLang="en-US" sz="3200" i="1" dirty="0"/>
              <a:t>FV = PV + PV x r = PV x (1 + r)</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121</a:t>
            </a:fld>
            <a:endParaRPr lang="en-US" altLang="en-US"/>
          </a:p>
        </p:txBody>
      </p:sp>
      <p:sp>
        <p:nvSpPr>
          <p:cNvPr id="7" name="Rectangle 6"/>
          <p:cNvSpPr/>
          <p:nvPr/>
        </p:nvSpPr>
        <p:spPr>
          <a:xfrm>
            <a:off x="2362200" y="5372894"/>
            <a:ext cx="48768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Footer Placeholder 7"/>
          <p:cNvSpPr>
            <a:spLocks noGrp="1"/>
          </p:cNvSpPr>
          <p:nvPr>
            <p:ph type="ftr" sz="quarter" idx="11"/>
          </p:nvPr>
        </p:nvSpPr>
        <p:spPr/>
        <p:txBody>
          <a:bodyPr/>
          <a:lstStyle/>
          <a:p>
            <a:pPr>
              <a:defRPr/>
            </a:pPr>
            <a:r>
              <a:rPr lang="en-US" altLang="en-US" dirty="0"/>
              <a:t>Future Value</a:t>
            </a:r>
          </a:p>
        </p:txBody>
      </p:sp>
    </p:spTree>
    <p:extLst>
      <p:ext uri="{BB962C8B-B14F-4D97-AF65-F5344CB8AC3E}">
        <p14:creationId xmlns:p14="http://schemas.microsoft.com/office/powerpoint/2010/main" val="842472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5"/>
          <p:cNvSpPr>
            <a:spLocks noGrp="1" noChangeArrowheads="1"/>
          </p:cNvSpPr>
          <p:nvPr>
            <p:ph type="title"/>
          </p:nvPr>
        </p:nvSpPr>
        <p:spPr/>
        <p:txBody>
          <a:bodyPr/>
          <a:lstStyle/>
          <a:p>
            <a:r>
              <a:rPr lang="en-US" altLang="en-US" sz="4000" dirty="0"/>
              <a:t>Future Value and Compound Interest</a:t>
            </a:r>
          </a:p>
        </p:txBody>
      </p:sp>
      <p:sp>
        <p:nvSpPr>
          <p:cNvPr id="16388" name="Rectangle 6"/>
          <p:cNvSpPr>
            <a:spLocks noGrp="1" noChangeArrowheads="1"/>
          </p:cNvSpPr>
          <p:nvPr>
            <p:ph type="body" idx="1"/>
          </p:nvPr>
        </p:nvSpPr>
        <p:spPr>
          <a:xfrm>
            <a:off x="1981200" y="1447800"/>
            <a:ext cx="8229600" cy="4648200"/>
          </a:xfrm>
        </p:spPr>
        <p:txBody>
          <a:bodyPr>
            <a:noAutofit/>
          </a:bodyPr>
          <a:lstStyle/>
          <a:p>
            <a:r>
              <a:rPr lang="en-US" altLang="en-US" sz="2400" dirty="0"/>
              <a:t>The higher the interest rate, the higher the future value.</a:t>
            </a:r>
          </a:p>
          <a:p>
            <a:r>
              <a:rPr lang="en-US" altLang="en-US" sz="2400" dirty="0"/>
              <a:t>The higher the amount invested, the higher the future value.</a:t>
            </a:r>
          </a:p>
          <a:p>
            <a:r>
              <a:rPr lang="en-US" altLang="en-US" sz="2400" dirty="0"/>
              <a:t>Most financial instruments are not so simple, so what happens when time to repayment varies?</a:t>
            </a:r>
          </a:p>
          <a:p>
            <a:r>
              <a:rPr lang="en-US" altLang="en-US" sz="2400" dirty="0"/>
              <a:t>When using one-year interest rates to compute the value repaid </a:t>
            </a:r>
            <a:r>
              <a:rPr lang="en-US" altLang="en-US" sz="2400" b="1" dirty="0"/>
              <a:t>more</a:t>
            </a:r>
            <a:r>
              <a:rPr lang="en-US" altLang="en-US" sz="2400" dirty="0"/>
              <a:t> than one year from now, we must consider compound interest.</a:t>
            </a:r>
          </a:p>
          <a:p>
            <a:pPr lvl="1">
              <a:buNone/>
            </a:pPr>
            <a:r>
              <a:rPr lang="en-US" altLang="en-US" b="1" dirty="0"/>
              <a:t>Compound interest is the interest on the interest</a:t>
            </a:r>
            <a:r>
              <a:rPr lang="en-US" altLang="en-US" dirty="0"/>
              <a: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122</a:t>
            </a:fld>
            <a:endParaRPr lang="en-US" altLang="en-US"/>
          </a:p>
        </p:txBody>
      </p:sp>
      <p:sp>
        <p:nvSpPr>
          <p:cNvPr id="7" name="Rectangle 6"/>
          <p:cNvSpPr/>
          <p:nvPr/>
        </p:nvSpPr>
        <p:spPr>
          <a:xfrm>
            <a:off x="2362200" y="5562600"/>
            <a:ext cx="64770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Footer Placeholder 7"/>
          <p:cNvSpPr>
            <a:spLocks noGrp="1"/>
          </p:cNvSpPr>
          <p:nvPr>
            <p:ph type="ftr" sz="quarter" idx="11"/>
          </p:nvPr>
        </p:nvSpPr>
        <p:spPr/>
        <p:txBody>
          <a:bodyPr/>
          <a:lstStyle/>
          <a:p>
            <a:pPr>
              <a:defRPr/>
            </a:pPr>
            <a:r>
              <a:rPr lang="en-US" altLang="en-US" dirty="0"/>
              <a:t>Future Value </a:t>
            </a:r>
          </a:p>
        </p:txBody>
      </p:sp>
    </p:spTree>
    <p:extLst>
      <p:ext uri="{BB962C8B-B14F-4D97-AF65-F5344CB8AC3E}">
        <p14:creationId xmlns:p14="http://schemas.microsoft.com/office/powerpoint/2010/main" val="8222207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5"/>
          <p:cNvSpPr>
            <a:spLocks noGrp="1" noChangeArrowheads="1"/>
          </p:cNvSpPr>
          <p:nvPr>
            <p:ph type="title"/>
          </p:nvPr>
        </p:nvSpPr>
        <p:spPr/>
        <p:txBody>
          <a:bodyPr/>
          <a:lstStyle/>
          <a:p>
            <a:r>
              <a:rPr lang="en-US" altLang="en-US" sz="4000" dirty="0"/>
              <a:t>Future Value and Compound Interest</a:t>
            </a:r>
          </a:p>
        </p:txBody>
      </p:sp>
      <p:sp>
        <p:nvSpPr>
          <p:cNvPr id="31746" name="Rectangle 6"/>
          <p:cNvSpPr>
            <a:spLocks noGrp="1" noChangeArrowheads="1"/>
          </p:cNvSpPr>
          <p:nvPr>
            <p:ph idx="1"/>
          </p:nvPr>
        </p:nvSpPr>
        <p:spPr/>
        <p:txBody>
          <a:bodyPr>
            <a:normAutofit/>
          </a:bodyPr>
          <a:lstStyle/>
          <a:p>
            <a:r>
              <a:rPr lang="en-US" altLang="en-US" sz="2400" dirty="0"/>
              <a:t>What if you leave your $100 in the bank for two years at 6% </a:t>
            </a:r>
            <a:r>
              <a:rPr lang="en-US" altLang="en-US" sz="2400" u="sng" dirty="0"/>
              <a:t>yearly</a:t>
            </a:r>
            <a:r>
              <a:rPr lang="en-US" altLang="en-US" sz="2400" dirty="0"/>
              <a:t> interest rate?</a:t>
            </a:r>
          </a:p>
          <a:p>
            <a:pPr lvl="1">
              <a:buFont typeface="Wingdings" pitchFamily="2" charset="2"/>
              <a:buChar char="v"/>
            </a:pPr>
            <a:r>
              <a:rPr lang="en-US" altLang="en-US" sz="2000" dirty="0"/>
              <a:t>Yearly</a:t>
            </a:r>
            <a:r>
              <a:rPr lang="en-US" altLang="en-US" sz="2000" u="sng" dirty="0"/>
              <a:t>: Calculated and credited at the end of each year!</a:t>
            </a:r>
            <a:endParaRPr lang="en-US" altLang="en-US" sz="2200" u="sng" dirty="0"/>
          </a:p>
          <a:p>
            <a:r>
              <a:rPr lang="en-US" altLang="en-US" sz="2400" dirty="0"/>
              <a:t>The future value is:</a:t>
            </a:r>
          </a:p>
          <a:p>
            <a:pPr algn="ctr">
              <a:lnSpc>
                <a:spcPct val="130000"/>
              </a:lnSpc>
              <a:buFontTx/>
              <a:buNone/>
            </a:pPr>
            <a:r>
              <a:rPr lang="en-US" altLang="en-US" sz="2400" dirty="0"/>
              <a:t>$100 + ($100 x 0.06) + ($100 x 0.06) + ($6 x 0.06)  = $112.36</a:t>
            </a:r>
          </a:p>
          <a:p>
            <a:pPr algn="ctr">
              <a:lnSpc>
                <a:spcPct val="130000"/>
              </a:lnSpc>
              <a:buFontTx/>
              <a:buNone/>
            </a:pPr>
            <a:r>
              <a:rPr lang="en-US" altLang="en-US" sz="2400" dirty="0"/>
              <a:t>$100 x 1.06 x 1.06 = $100 x (1.06)</a:t>
            </a:r>
            <a:r>
              <a:rPr lang="en-US" altLang="en-US" sz="2400" baseline="30000" dirty="0"/>
              <a:t>2</a:t>
            </a:r>
            <a:endParaRPr lang="en-US" altLang="en-US" sz="2400" dirty="0"/>
          </a:p>
          <a:p>
            <a:pPr>
              <a:lnSpc>
                <a:spcPct val="130000"/>
              </a:lnSpc>
            </a:pPr>
            <a:r>
              <a:rPr lang="en-US" altLang="en-US" sz="2400" dirty="0"/>
              <a:t>In general</a:t>
            </a:r>
          </a:p>
          <a:p>
            <a:pPr algn="ctr">
              <a:buFontTx/>
              <a:buNone/>
            </a:pPr>
            <a:r>
              <a:rPr lang="en-US" altLang="en-US" sz="3200" dirty="0" err="1"/>
              <a:t>FV</a:t>
            </a:r>
            <a:r>
              <a:rPr lang="en-US" altLang="en-US" sz="3200" baseline="-25000" dirty="0" err="1"/>
              <a:t>n</a:t>
            </a:r>
            <a:r>
              <a:rPr lang="en-US" altLang="en-US" sz="3200" dirty="0"/>
              <a:t> = PV x(1 + </a:t>
            </a:r>
            <a:r>
              <a:rPr lang="en-US" altLang="en-US" sz="3200" i="1" dirty="0"/>
              <a:t>r</a:t>
            </a:r>
            <a:r>
              <a:rPr lang="en-US" altLang="en-US" sz="3200" dirty="0"/>
              <a:t>)</a:t>
            </a:r>
            <a:r>
              <a:rPr lang="en-US" altLang="en-US" sz="3200" i="1" baseline="30000" dirty="0"/>
              <a:t>n</a:t>
            </a:r>
            <a:endParaRPr lang="en-US" altLang="en-US" sz="3200" dirty="0"/>
          </a:p>
        </p:txBody>
      </p:sp>
      <p:sp>
        <p:nvSpPr>
          <p:cNvPr id="6"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123</a:t>
            </a:fld>
            <a:endParaRPr lang="en-US" altLang="en-US"/>
          </a:p>
        </p:txBody>
      </p:sp>
      <p:sp>
        <p:nvSpPr>
          <p:cNvPr id="8" name="Footer Placeholder 7"/>
          <p:cNvSpPr>
            <a:spLocks noGrp="1"/>
          </p:cNvSpPr>
          <p:nvPr>
            <p:ph type="ftr" sz="quarter" idx="11"/>
          </p:nvPr>
        </p:nvSpPr>
        <p:spPr/>
        <p:txBody>
          <a:bodyPr/>
          <a:lstStyle/>
          <a:p>
            <a:pPr>
              <a:defRPr/>
            </a:pPr>
            <a:r>
              <a:rPr lang="en-US" altLang="en-US" dirty="0"/>
              <a:t>Future Value</a:t>
            </a:r>
          </a:p>
        </p:txBody>
      </p:sp>
      <p:sp>
        <p:nvSpPr>
          <p:cNvPr id="7" name="Rectangle 6"/>
          <p:cNvSpPr/>
          <p:nvPr/>
        </p:nvSpPr>
        <p:spPr>
          <a:xfrm>
            <a:off x="4495800" y="5029200"/>
            <a:ext cx="28956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248738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5"/>
          <p:cNvSpPr>
            <a:spLocks noGrp="1" noChangeArrowheads="1"/>
          </p:cNvSpPr>
          <p:nvPr>
            <p:ph type="title"/>
          </p:nvPr>
        </p:nvSpPr>
        <p:spPr/>
        <p:txBody>
          <a:bodyPr/>
          <a:lstStyle/>
          <a:p>
            <a:r>
              <a:rPr lang="en-US" altLang="en-US" sz="4000" dirty="0"/>
              <a:t>Future Value and Compound Interest</a:t>
            </a:r>
          </a:p>
        </p:txBody>
      </p:sp>
      <p:sp>
        <p:nvSpPr>
          <p:cNvPr id="6"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124</a:t>
            </a:fld>
            <a:endParaRPr lang="en-US" altLang="en-US"/>
          </a:p>
        </p:txBody>
      </p:sp>
      <p:sp>
        <p:nvSpPr>
          <p:cNvPr id="8" name="Footer Placeholder 7"/>
          <p:cNvSpPr>
            <a:spLocks noGrp="1"/>
          </p:cNvSpPr>
          <p:nvPr>
            <p:ph type="ftr" sz="quarter" idx="11"/>
          </p:nvPr>
        </p:nvSpPr>
        <p:spPr/>
        <p:txBody>
          <a:bodyPr/>
          <a:lstStyle/>
          <a:p>
            <a:pPr>
              <a:defRPr/>
            </a:pPr>
            <a:r>
              <a:rPr lang="en-US" altLang="en-US" dirty="0"/>
              <a:t>Future Value</a:t>
            </a:r>
          </a:p>
        </p:txBody>
      </p:sp>
      <p:pic>
        <p:nvPicPr>
          <p:cNvPr id="2437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1" y="1752602"/>
            <a:ext cx="8293731" cy="327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3138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altLang="en-US" sz="4000" dirty="0"/>
              <a:t>Future Value and Compound Interest</a:t>
            </a:r>
          </a:p>
        </p:txBody>
      </p:sp>
      <p:sp>
        <p:nvSpPr>
          <p:cNvPr id="5" name="Slide Number Placeholder 3"/>
          <p:cNvSpPr>
            <a:spLocks noGrp="1"/>
          </p:cNvSpPr>
          <p:nvPr>
            <p:ph type="sldNum" sz="quarter" idx="10"/>
          </p:nvPr>
        </p:nvSpPr>
        <p:spPr/>
        <p:txBody>
          <a:bodyPr/>
          <a:lstStyle/>
          <a:p>
            <a:fld id="{DD43D14F-EA8B-43E4-B169-114B5BB83D25}" type="slidenum">
              <a:rPr lang="en-US" altLang="en-US" smtClean="0"/>
              <a:pPr/>
              <a:t>125</a:t>
            </a:fld>
            <a:endParaRPr lang="en-US" altLang="en-US"/>
          </a:p>
        </p:txBody>
      </p:sp>
      <p:sp>
        <p:nvSpPr>
          <p:cNvPr id="6" name="Footer Placeholder 5"/>
          <p:cNvSpPr>
            <a:spLocks noGrp="1"/>
          </p:cNvSpPr>
          <p:nvPr>
            <p:ph type="ftr" sz="quarter" idx="11"/>
          </p:nvPr>
        </p:nvSpPr>
        <p:spPr/>
        <p:txBody>
          <a:bodyPr/>
          <a:lstStyle/>
          <a:p>
            <a:pPr>
              <a:defRPr/>
            </a:pPr>
            <a:r>
              <a:rPr lang="en-US" altLang="en-US" dirty="0"/>
              <a:t>Future Value</a:t>
            </a:r>
          </a:p>
        </p:txBody>
      </p:sp>
      <p:pic>
        <p:nvPicPr>
          <p:cNvPr id="249880" name="Picture 24"/>
          <p:cNvPicPr>
            <a:picLocks noChangeAspect="1" noChangeArrowheads="1"/>
          </p:cNvPicPr>
          <p:nvPr/>
        </p:nvPicPr>
        <p:blipFill>
          <a:blip r:embed="rId2" cstate="print"/>
          <a:srcRect/>
          <a:stretch>
            <a:fillRect/>
          </a:stretch>
        </p:blipFill>
        <p:spPr bwMode="auto">
          <a:xfrm>
            <a:off x="2057400" y="1447800"/>
            <a:ext cx="7761412" cy="4114800"/>
          </a:xfrm>
          <a:prstGeom prst="rect">
            <a:avLst/>
          </a:prstGeom>
          <a:noFill/>
          <a:ln w="9525">
            <a:noFill/>
            <a:miter lim="800000"/>
            <a:headEnd/>
            <a:tailEnd/>
          </a:ln>
          <a:effectLst/>
        </p:spPr>
      </p:pic>
    </p:spTree>
    <p:extLst>
      <p:ext uri="{BB962C8B-B14F-4D97-AF65-F5344CB8AC3E}">
        <p14:creationId xmlns:p14="http://schemas.microsoft.com/office/powerpoint/2010/main" val="2441594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6" name="Content Placeholder 5"/>
          <p:cNvSpPr>
            <a:spLocks noGrp="1"/>
          </p:cNvSpPr>
          <p:nvPr>
            <p:ph idx="1"/>
          </p:nvPr>
        </p:nvSpPr>
        <p:spPr/>
        <p:txBody>
          <a:bodyPr/>
          <a:lstStyle/>
          <a:p>
            <a:r>
              <a:rPr lang="en-US" altLang="zh-TW" dirty="0"/>
              <a:t>The time value of money: “a dollar is worth _____today than tomorrow”</a:t>
            </a:r>
          </a:p>
          <a:p>
            <a:r>
              <a:rPr lang="en-US" altLang="en-US" dirty="0"/>
              <a:t>The higher the interest rate, the ______ the future value.</a:t>
            </a:r>
          </a:p>
          <a:p>
            <a:r>
              <a:rPr lang="en-US" altLang="en-US" dirty="0"/>
              <a:t>The higher the amount invested, the ______ the future value.</a:t>
            </a:r>
          </a:p>
          <a:p>
            <a:r>
              <a:rPr lang="en-US" altLang="zh-TW" dirty="0"/>
              <a:t>Present Value = The value of a cost or benefit computed in terms of cash _____</a:t>
            </a:r>
          </a:p>
          <a:p>
            <a:r>
              <a:rPr lang="en-US" altLang="en-US" dirty="0"/>
              <a:t>Compound interest is _________________</a:t>
            </a:r>
            <a:endParaRPr lang="en-US" dirty="0"/>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126</a:t>
            </a:fld>
            <a:endParaRPr lang="en-US" altLang="en-US"/>
          </a:p>
        </p:txBody>
      </p:sp>
      <p:sp>
        <p:nvSpPr>
          <p:cNvPr id="5" name="Footer Placeholder 4"/>
          <p:cNvSpPr>
            <a:spLocks noGrp="1"/>
          </p:cNvSpPr>
          <p:nvPr>
            <p:ph type="ftr" sz="quarter" idx="11"/>
          </p:nvPr>
        </p:nvSpPr>
        <p:spPr/>
        <p:txBody>
          <a:bodyPr/>
          <a:lstStyle/>
          <a:p>
            <a:pPr>
              <a:defRPr/>
            </a:pPr>
            <a:r>
              <a:rPr lang="en-US" altLang="en-US" dirty="0"/>
              <a:t>Pop Quiz</a:t>
            </a:r>
          </a:p>
        </p:txBody>
      </p:sp>
    </p:spTree>
    <p:extLst>
      <p:ext uri="{BB962C8B-B14F-4D97-AF65-F5344CB8AC3E}">
        <p14:creationId xmlns:p14="http://schemas.microsoft.com/office/powerpoint/2010/main" val="2487377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6"/>
          <p:cNvSpPr>
            <a:spLocks noGrp="1" noChangeArrowheads="1"/>
          </p:cNvSpPr>
          <p:nvPr>
            <p:ph type="title"/>
          </p:nvPr>
        </p:nvSpPr>
        <p:spPr/>
        <p:txBody>
          <a:bodyPr/>
          <a:lstStyle/>
          <a:p>
            <a:r>
              <a:rPr lang="en-US" altLang="en-US" sz="4000" dirty="0"/>
              <a:t>Compounding Frequency</a:t>
            </a:r>
          </a:p>
        </p:txBody>
      </p:sp>
      <p:sp>
        <p:nvSpPr>
          <p:cNvPr id="34818" name="Rectangle 7"/>
          <p:cNvSpPr>
            <a:spLocks noGrp="1" noChangeArrowheads="1"/>
          </p:cNvSpPr>
          <p:nvPr>
            <p:ph type="body" idx="1"/>
          </p:nvPr>
        </p:nvSpPr>
        <p:spPr/>
        <p:txBody>
          <a:bodyPr/>
          <a:lstStyle/>
          <a:p>
            <a:r>
              <a:rPr lang="en-US" altLang="en-US" sz="2400" dirty="0">
                <a:ea typeface="MS PGothic" pitchFamily="34" charset="-128"/>
              </a:rPr>
              <a:t>If the </a:t>
            </a:r>
            <a:r>
              <a:rPr lang="en-US" altLang="en-US" sz="2400" i="1" dirty="0">
                <a:ea typeface="MS PGothic" pitchFamily="34" charset="-128"/>
              </a:rPr>
              <a:t>annual</a:t>
            </a:r>
            <a:r>
              <a:rPr lang="en-US" altLang="en-US" sz="2400" dirty="0">
                <a:ea typeface="MS PGothic" pitchFamily="34" charset="-128"/>
              </a:rPr>
              <a:t> interest rate is 6%, what is the equivalent </a:t>
            </a:r>
            <a:r>
              <a:rPr lang="en-US" altLang="en-US" sz="2400" i="1" dirty="0">
                <a:ea typeface="MS PGothic" pitchFamily="34" charset="-128"/>
              </a:rPr>
              <a:t>monthly</a:t>
            </a:r>
            <a:r>
              <a:rPr lang="en-US" altLang="en-US" sz="2400" dirty="0">
                <a:ea typeface="MS PGothic" pitchFamily="34" charset="-128"/>
              </a:rPr>
              <a:t> rate if interests are </a:t>
            </a:r>
            <a:r>
              <a:rPr lang="en-US" altLang="en-US" sz="2400" u="sng" dirty="0">
                <a:ea typeface="MS PGothic" pitchFamily="34" charset="-128"/>
              </a:rPr>
              <a:t>calculated and credited on a monthly basis</a:t>
            </a:r>
            <a:r>
              <a:rPr lang="en-US" altLang="en-US" sz="2400" dirty="0">
                <a:ea typeface="MS PGothic" pitchFamily="34" charset="-128"/>
              </a:rPr>
              <a:t>?</a:t>
            </a:r>
          </a:p>
          <a:p>
            <a:r>
              <a:rPr lang="en-US" altLang="en-US" sz="2400" dirty="0"/>
              <a:t>Assume </a:t>
            </a:r>
            <a:r>
              <a:rPr lang="en-US" altLang="en-US" sz="2400" b="1" i="1" dirty="0">
                <a:solidFill>
                  <a:schemeClr val="accent1"/>
                </a:solidFill>
              </a:rPr>
              <a:t>j</a:t>
            </a:r>
            <a:r>
              <a:rPr lang="en-US" altLang="en-US" sz="2400" dirty="0"/>
              <a:t> is a </a:t>
            </a:r>
            <a:r>
              <a:rPr lang="en-US" altLang="en-US" sz="2400" dirty="0">
                <a:solidFill>
                  <a:schemeClr val="accent1"/>
                </a:solidFill>
              </a:rPr>
              <a:t>one-month</a:t>
            </a:r>
            <a:r>
              <a:rPr lang="en-US" altLang="en-US" sz="2400" dirty="0"/>
              <a:t> interest rate and </a:t>
            </a:r>
            <a:r>
              <a:rPr lang="en-US" altLang="en-US" sz="2400" b="1" i="1" dirty="0">
                <a:solidFill>
                  <a:schemeClr val="accent3">
                    <a:lumMod val="75000"/>
                  </a:schemeClr>
                </a:solidFill>
              </a:rPr>
              <a:t>n</a:t>
            </a:r>
            <a:r>
              <a:rPr lang="en-US" altLang="en-US" sz="2400" dirty="0"/>
              <a:t> is the number of months, then a one year (</a:t>
            </a:r>
            <a:r>
              <a:rPr lang="en-US" altLang="en-US" sz="2400" b="1" i="1" dirty="0">
                <a:solidFill>
                  <a:schemeClr val="accent3">
                    <a:lumMod val="75000"/>
                  </a:schemeClr>
                </a:solidFill>
              </a:rPr>
              <a:t>n</a:t>
            </a:r>
            <a:r>
              <a:rPr lang="en-US" altLang="en-US" sz="2400" dirty="0"/>
              <a:t> = 12) deposit of $100 will have a future value of: </a:t>
            </a:r>
            <a:r>
              <a:rPr lang="en-US" altLang="en-US" sz="2400" dirty="0">
                <a:ea typeface="MS PGothic" pitchFamily="34" charset="-128"/>
              </a:rPr>
              <a:t>$100 x (1 + </a:t>
            </a:r>
            <a:r>
              <a:rPr lang="en-US" altLang="en-US" sz="2400" b="1" i="1" dirty="0">
                <a:solidFill>
                  <a:schemeClr val="tx2">
                    <a:lumMod val="60000"/>
                    <a:lumOff val="40000"/>
                  </a:schemeClr>
                </a:solidFill>
                <a:ea typeface="MS PGothic" pitchFamily="34" charset="-128"/>
              </a:rPr>
              <a:t>j</a:t>
            </a:r>
            <a:r>
              <a:rPr lang="en-US" altLang="en-US" sz="2400" dirty="0">
                <a:ea typeface="MS PGothic" pitchFamily="34" charset="-128"/>
              </a:rPr>
              <a:t>)</a:t>
            </a:r>
            <a:r>
              <a:rPr lang="en-US" altLang="en-US" sz="2400" baseline="30000" dirty="0">
                <a:ea typeface="MS PGothic" pitchFamily="34" charset="-128"/>
              </a:rPr>
              <a:t>12</a:t>
            </a:r>
            <a:r>
              <a:rPr lang="en-US" altLang="en-US" sz="2400" dirty="0">
                <a:ea typeface="MS PGothic" pitchFamily="34" charset="-128"/>
              </a:rPr>
              <a: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127</a:t>
            </a:fld>
            <a:endParaRPr lang="en-US" altLang="en-US"/>
          </a:p>
        </p:txBody>
      </p:sp>
      <p:sp>
        <p:nvSpPr>
          <p:cNvPr id="5" name="Footer Placeholder 4"/>
          <p:cNvSpPr>
            <a:spLocks noGrp="1"/>
          </p:cNvSpPr>
          <p:nvPr>
            <p:ph type="ftr" sz="quarter" idx="11"/>
          </p:nvPr>
        </p:nvSpPr>
        <p:spPr/>
        <p:txBody>
          <a:bodyPr/>
          <a:lstStyle/>
          <a:p>
            <a:pPr>
              <a:defRPr/>
            </a:pPr>
            <a:r>
              <a:rPr lang="en-US" altLang="en-US" dirty="0"/>
              <a:t>Compounding</a:t>
            </a:r>
          </a:p>
        </p:txBody>
      </p:sp>
    </p:spTree>
    <p:extLst>
      <p:ext uri="{BB962C8B-B14F-4D97-AF65-F5344CB8AC3E}">
        <p14:creationId xmlns:p14="http://schemas.microsoft.com/office/powerpoint/2010/main" val="19276056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5"/>
          <p:cNvSpPr>
            <a:spLocks noGrp="1" noChangeArrowheads="1"/>
          </p:cNvSpPr>
          <p:nvPr>
            <p:ph type="title"/>
          </p:nvPr>
        </p:nvSpPr>
        <p:spPr/>
        <p:txBody>
          <a:bodyPr/>
          <a:lstStyle/>
          <a:p>
            <a:r>
              <a:rPr lang="en-US" altLang="en-US" sz="4000" dirty="0"/>
              <a:t>Compounding Frequency</a:t>
            </a:r>
          </a:p>
        </p:txBody>
      </p:sp>
      <p:sp>
        <p:nvSpPr>
          <p:cNvPr id="20484" name="Rectangle 6"/>
          <p:cNvSpPr>
            <a:spLocks noGrp="1" noChangeArrowheads="1"/>
          </p:cNvSpPr>
          <p:nvPr>
            <p:ph type="body" idx="1"/>
          </p:nvPr>
        </p:nvSpPr>
        <p:spPr>
          <a:xfrm>
            <a:off x="1981200" y="1447800"/>
            <a:ext cx="8077200" cy="4191000"/>
          </a:xfrm>
        </p:spPr>
        <p:txBody>
          <a:bodyPr rtlCol="0">
            <a:normAutofit/>
          </a:bodyPr>
          <a:lstStyle/>
          <a:p>
            <a:pPr>
              <a:defRPr/>
            </a:pPr>
            <a:r>
              <a:rPr lang="en-US" altLang="en-US" sz="2400" dirty="0"/>
              <a:t>In one year the future value is $100 x 1.06 so we can find </a:t>
            </a:r>
            <a:r>
              <a:rPr lang="en-US" altLang="en-US" sz="2400" b="1" i="1" dirty="0">
                <a:solidFill>
                  <a:schemeClr val="tx2">
                    <a:lumMod val="60000"/>
                    <a:lumOff val="40000"/>
                  </a:schemeClr>
                </a:solidFill>
              </a:rPr>
              <a:t>j</a:t>
            </a:r>
            <a:r>
              <a:rPr lang="en-US" altLang="en-US" dirty="0"/>
              <a:t>:</a:t>
            </a:r>
          </a:p>
          <a:p>
            <a:pPr algn="ctr">
              <a:lnSpc>
                <a:spcPct val="70000"/>
              </a:lnSpc>
              <a:buNone/>
              <a:defRPr/>
            </a:pPr>
            <a:r>
              <a:rPr lang="en-US" altLang="en-US" sz="2400" dirty="0"/>
              <a:t>(1 + </a:t>
            </a:r>
            <a:r>
              <a:rPr lang="en-US" altLang="en-US" sz="2400" b="1" i="1" dirty="0">
                <a:solidFill>
                  <a:schemeClr val="tx2">
                    <a:lumMod val="60000"/>
                    <a:lumOff val="40000"/>
                  </a:schemeClr>
                </a:solidFill>
              </a:rPr>
              <a:t>j</a:t>
            </a:r>
            <a:r>
              <a:rPr lang="en-US" altLang="en-US" sz="2400" dirty="0"/>
              <a:t>)</a:t>
            </a:r>
            <a:r>
              <a:rPr lang="en-US" altLang="en-US" sz="2400" baseline="30000" dirty="0"/>
              <a:t>12</a:t>
            </a:r>
            <a:r>
              <a:rPr lang="en-US" altLang="en-US" sz="2400" dirty="0"/>
              <a:t> = 1.06</a:t>
            </a:r>
          </a:p>
          <a:p>
            <a:pPr algn="ctr">
              <a:buNone/>
              <a:defRPr/>
            </a:pPr>
            <a:r>
              <a:rPr lang="en-US" altLang="en-US" sz="2400" dirty="0"/>
              <a:t>(1 + </a:t>
            </a:r>
            <a:r>
              <a:rPr lang="en-US" altLang="en-US" sz="2400" b="1" i="1" dirty="0">
                <a:solidFill>
                  <a:schemeClr val="tx2">
                    <a:lumMod val="60000"/>
                    <a:lumOff val="40000"/>
                  </a:schemeClr>
                </a:solidFill>
              </a:rPr>
              <a:t>j</a:t>
            </a:r>
            <a:r>
              <a:rPr lang="en-US" altLang="en-US" sz="2400" dirty="0"/>
              <a:t>) = (1.06)</a:t>
            </a:r>
            <a:r>
              <a:rPr lang="en-US" altLang="en-US" sz="2400" baseline="30000" dirty="0"/>
              <a:t>1/12 </a:t>
            </a:r>
            <a:r>
              <a:rPr lang="en-US" altLang="en-US" sz="2400" dirty="0"/>
              <a:t>= 1.0049</a:t>
            </a:r>
          </a:p>
          <a:p>
            <a:pPr algn="ctr">
              <a:buNone/>
              <a:defRPr/>
            </a:pPr>
            <a:r>
              <a:rPr lang="en-US" altLang="en-US" sz="2400" b="1" i="1" dirty="0">
                <a:solidFill>
                  <a:schemeClr val="tx2">
                    <a:lumMod val="60000"/>
                    <a:lumOff val="40000"/>
                  </a:schemeClr>
                </a:solidFill>
              </a:rPr>
              <a:t>j</a:t>
            </a:r>
            <a:r>
              <a:rPr lang="en-US" altLang="en-US" sz="2400" dirty="0"/>
              <a:t> = </a:t>
            </a:r>
            <a:r>
              <a:rPr lang="en-US" altLang="en-US" sz="2400" b="1" dirty="0"/>
              <a:t>0.49% </a:t>
            </a:r>
            <a:r>
              <a:rPr lang="en-US" altLang="en-US" sz="2400" dirty="0"/>
              <a:t>= 49bp</a:t>
            </a:r>
          </a:p>
          <a:p>
            <a:pPr>
              <a:defRPr/>
            </a:pPr>
            <a:r>
              <a:rPr lang="en-US" altLang="en-US" sz="2400" dirty="0"/>
              <a:t>A</a:t>
            </a:r>
            <a:r>
              <a:rPr lang="en-US" altLang="en-US" sz="2400" dirty="0">
                <a:ea typeface="ＭＳ Ｐゴシック" charset="-128"/>
              </a:rPr>
              <a:t> </a:t>
            </a:r>
            <a:r>
              <a:rPr lang="en-US" altLang="en-US" sz="2400" b="1" dirty="0">
                <a:solidFill>
                  <a:srgbClr val="FF0000"/>
                </a:solidFill>
                <a:ea typeface="ＭＳ Ｐゴシック" charset="-128"/>
              </a:rPr>
              <a:t>basis point</a:t>
            </a:r>
            <a:r>
              <a:rPr lang="en-US" altLang="en-US" sz="2400" b="1" dirty="0">
                <a:ea typeface="ＭＳ Ｐゴシック" charset="-128"/>
              </a:rPr>
              <a:t> (</a:t>
            </a:r>
            <a:r>
              <a:rPr lang="en-US" altLang="en-US" sz="2400" b="1" dirty="0" err="1">
                <a:ea typeface="ＭＳ Ｐゴシック" charset="-128"/>
              </a:rPr>
              <a:t>bp</a:t>
            </a:r>
            <a:r>
              <a:rPr lang="en-US" altLang="en-US" sz="2400" b="1" dirty="0">
                <a:ea typeface="ＭＳ Ｐゴシック" charset="-128"/>
              </a:rPr>
              <a:t>) </a:t>
            </a:r>
            <a:r>
              <a:rPr lang="en-US" altLang="en-US" sz="2400" dirty="0">
                <a:ea typeface="ＭＳ Ｐゴシック" charset="-128"/>
              </a:rPr>
              <a:t>is one one-hundredth of a percentage point, 0.01 percent</a:t>
            </a:r>
            <a:r>
              <a:rPr lang="en-US" altLang="en-US" dirty="0">
                <a:ea typeface="ＭＳ Ｐゴシック" charset="-128"/>
              </a:rPr>
              <a: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128</a:t>
            </a:fld>
            <a:endParaRPr lang="en-US" altLang="en-US"/>
          </a:p>
        </p:txBody>
      </p:sp>
      <p:sp>
        <p:nvSpPr>
          <p:cNvPr id="5" name="Footer Placeholder 4"/>
          <p:cNvSpPr>
            <a:spLocks noGrp="1"/>
          </p:cNvSpPr>
          <p:nvPr>
            <p:ph type="ftr" sz="quarter" idx="11"/>
          </p:nvPr>
        </p:nvSpPr>
        <p:spPr/>
        <p:txBody>
          <a:bodyPr/>
          <a:lstStyle/>
          <a:p>
            <a:pPr>
              <a:defRPr/>
            </a:pPr>
            <a:r>
              <a:rPr lang="en-US" altLang="en-US" dirty="0"/>
              <a:t>Compounding</a:t>
            </a:r>
          </a:p>
        </p:txBody>
      </p:sp>
    </p:spTree>
    <p:extLst>
      <p:ext uri="{BB962C8B-B14F-4D97-AF65-F5344CB8AC3E}">
        <p14:creationId xmlns:p14="http://schemas.microsoft.com/office/powerpoint/2010/main" val="3675273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152400"/>
            <a:ext cx="8229600" cy="1143000"/>
          </a:xfrm>
        </p:spPr>
        <p:txBody>
          <a:bodyPr/>
          <a:lstStyle/>
          <a:p>
            <a:r>
              <a:rPr lang="en-US" altLang="zh-TW" dirty="0"/>
              <a:t>Changing Compounding Frequency</a:t>
            </a:r>
            <a:endParaRPr lang="zh-TW" altLang="en-US" dirty="0"/>
          </a:p>
        </p:txBody>
      </p:sp>
      <p:sp>
        <p:nvSpPr>
          <p:cNvPr id="60417" name="Rectangle 8"/>
          <p:cNvSpPr>
            <a:spLocks noGrp="1" noChangeArrowheads="1"/>
          </p:cNvSpPr>
          <p:nvPr>
            <p:ph idx="1"/>
          </p:nvPr>
        </p:nvSpPr>
        <p:spPr>
          <a:xfrm>
            <a:off x="1981200" y="1219201"/>
            <a:ext cx="8229600" cy="4724401"/>
          </a:xfrm>
        </p:spPr>
        <p:txBody>
          <a:bodyPr>
            <a:normAutofit/>
          </a:bodyPr>
          <a:lstStyle/>
          <a:p>
            <a:pPr>
              <a:lnSpc>
                <a:spcPct val="90000"/>
              </a:lnSpc>
            </a:pPr>
            <a:r>
              <a:rPr lang="en-US" altLang="en-US" sz="2400" dirty="0"/>
              <a:t>The frequency of the compounding (calculating and crediting interest) changes substantially the future value</a:t>
            </a:r>
          </a:p>
          <a:p>
            <a:pPr>
              <a:lnSpc>
                <a:spcPct val="90000"/>
              </a:lnSpc>
            </a:pPr>
            <a:endParaRPr lang="en-US" altLang="en-US" sz="2400" dirty="0"/>
          </a:p>
          <a:p>
            <a:pPr>
              <a:lnSpc>
                <a:spcPct val="90000"/>
              </a:lnSpc>
            </a:pPr>
            <a:r>
              <a:rPr lang="en-US" altLang="en-US" sz="2400" dirty="0"/>
              <a:t>What if compounding is:</a:t>
            </a:r>
          </a:p>
          <a:p>
            <a:pPr lvl="1">
              <a:lnSpc>
                <a:spcPct val="90000"/>
              </a:lnSpc>
            </a:pPr>
            <a:r>
              <a:rPr lang="en-US" altLang="en-US" sz="2200" dirty="0"/>
              <a:t>12% annual,</a:t>
            </a:r>
          </a:p>
          <a:p>
            <a:pPr lvl="1">
              <a:lnSpc>
                <a:spcPct val="90000"/>
              </a:lnSpc>
            </a:pPr>
            <a:r>
              <a:rPr lang="en-US" altLang="en-US" sz="2200" dirty="0"/>
              <a:t>6% semi-annual,</a:t>
            </a:r>
          </a:p>
          <a:p>
            <a:pPr lvl="1">
              <a:lnSpc>
                <a:spcPct val="90000"/>
              </a:lnSpc>
            </a:pPr>
            <a:r>
              <a:rPr lang="en-US" altLang="en-US" sz="2200" dirty="0"/>
              <a:t>3% quarterly,</a:t>
            </a:r>
          </a:p>
          <a:p>
            <a:pPr lvl="1">
              <a:lnSpc>
                <a:spcPct val="90000"/>
              </a:lnSpc>
            </a:pPr>
            <a:r>
              <a:rPr lang="en-US" altLang="en-US" sz="2200" dirty="0"/>
              <a:t>1% monthly?</a:t>
            </a:r>
          </a:p>
          <a:p>
            <a:pPr>
              <a:lnSpc>
                <a:spcPct val="90000"/>
              </a:lnSpc>
            </a:pPr>
            <a:endParaRPr lang="en-US" altLang="en-US" sz="2400" dirty="0"/>
          </a:p>
        </p:txBody>
      </p:sp>
      <p:sp>
        <p:nvSpPr>
          <p:cNvPr id="6"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129</a:t>
            </a:fld>
            <a:endParaRPr lang="en-US" altLang="en-US"/>
          </a:p>
        </p:txBody>
      </p:sp>
      <p:sp>
        <p:nvSpPr>
          <p:cNvPr id="8" name="Footer Placeholder 7"/>
          <p:cNvSpPr>
            <a:spLocks noGrp="1"/>
          </p:cNvSpPr>
          <p:nvPr>
            <p:ph type="ftr" sz="quarter" idx="11"/>
          </p:nvPr>
        </p:nvSpPr>
        <p:spPr/>
        <p:txBody>
          <a:bodyPr/>
          <a:lstStyle/>
          <a:p>
            <a:pPr>
              <a:defRPr/>
            </a:pPr>
            <a:r>
              <a:rPr lang="en-US" altLang="en-US" dirty="0"/>
              <a:t>Compounding</a:t>
            </a:r>
          </a:p>
        </p:txBody>
      </p:sp>
    </p:spTree>
    <p:extLst>
      <p:ext uri="{BB962C8B-B14F-4D97-AF65-F5344CB8AC3E}">
        <p14:creationId xmlns:p14="http://schemas.microsoft.com/office/powerpoint/2010/main" val="1958489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study for this class</a:t>
            </a:r>
          </a:p>
        </p:txBody>
      </p:sp>
      <p:sp>
        <p:nvSpPr>
          <p:cNvPr id="3" name="Content Placeholder 2"/>
          <p:cNvSpPr>
            <a:spLocks noGrp="1"/>
          </p:cNvSpPr>
          <p:nvPr>
            <p:ph idx="1"/>
          </p:nvPr>
        </p:nvSpPr>
        <p:spPr/>
        <p:txBody>
          <a:bodyPr>
            <a:normAutofit lnSpcReduction="10000"/>
          </a:bodyPr>
          <a:lstStyle/>
          <a:p>
            <a:r>
              <a:rPr lang="en-US" dirty="0"/>
              <a:t>All parts of the grade count: prepare all assignments on time</a:t>
            </a:r>
          </a:p>
          <a:p>
            <a:r>
              <a:rPr lang="en-US" b="1" dirty="0"/>
              <a:t>Attend all classes</a:t>
            </a:r>
            <a:r>
              <a:rPr lang="en-US" dirty="0"/>
              <a:t>, and review the video if you have missed it. Not everything is on the slides!</a:t>
            </a:r>
          </a:p>
          <a:p>
            <a:r>
              <a:rPr lang="en-US" dirty="0"/>
              <a:t>Review the slides and your notes carefully before the exams</a:t>
            </a:r>
          </a:p>
          <a:p>
            <a:r>
              <a:rPr lang="en-US" dirty="0"/>
              <a:t>PRS questions and quizzes are designed to help you prepare for the exams, which will follow a similar format </a:t>
            </a:r>
            <a:r>
              <a:rPr lang="en-US"/>
              <a:t>(MCQ and T/F). </a:t>
            </a:r>
            <a:r>
              <a:rPr lang="en-US" dirty="0"/>
              <a:t>Review those carefully before the exams. </a:t>
            </a:r>
          </a:p>
          <a:p>
            <a:r>
              <a:rPr lang="en-US" b="1" dirty="0"/>
              <a:t>Ask questions </a:t>
            </a:r>
            <a:r>
              <a:rPr lang="en-US" dirty="0"/>
              <a:t>if you don’t understand! Raise your hand in class. Catch me or Benson after class, make an appointment, email….</a:t>
            </a:r>
          </a:p>
          <a:p>
            <a:r>
              <a:rPr lang="en-US" b="1" dirty="0"/>
              <a:t>Participate</a:t>
            </a:r>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a:t>
            </a:fld>
            <a:endParaRPr lang="en-US" altLang="en-US"/>
          </a:p>
        </p:txBody>
      </p:sp>
      <p:sp>
        <p:nvSpPr>
          <p:cNvPr id="5" name="Footer Placeholder 4"/>
          <p:cNvSpPr>
            <a:spLocks noGrp="1"/>
          </p:cNvSpPr>
          <p:nvPr>
            <p:ph type="ftr" sz="quarter" idx="11"/>
          </p:nvPr>
        </p:nvSpPr>
        <p:spPr/>
        <p:txBody>
          <a:bodyPr/>
          <a:lstStyle/>
          <a:p>
            <a:pPr>
              <a:defRPr/>
            </a:pPr>
            <a:r>
              <a:rPr lang="en-US" altLang="en-US" dirty="0"/>
              <a:t>How to study for this class</a:t>
            </a:r>
          </a:p>
        </p:txBody>
      </p:sp>
    </p:spTree>
    <p:extLst>
      <p:ext uri="{BB962C8B-B14F-4D97-AF65-F5344CB8AC3E}">
        <p14:creationId xmlns:p14="http://schemas.microsoft.com/office/powerpoint/2010/main" val="28906849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152400"/>
            <a:ext cx="8229600" cy="1143000"/>
          </a:xfrm>
        </p:spPr>
        <p:txBody>
          <a:bodyPr/>
          <a:lstStyle/>
          <a:p>
            <a:r>
              <a:rPr lang="en-US" altLang="zh-TW" dirty="0"/>
              <a:t>Changing Compounding Frequency</a:t>
            </a:r>
            <a:endParaRPr lang="zh-TW" altLang="en-US" dirty="0"/>
          </a:p>
        </p:txBody>
      </p:sp>
      <p:sp>
        <p:nvSpPr>
          <p:cNvPr id="6"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130</a:t>
            </a:fld>
            <a:endParaRPr lang="en-US" altLang="en-US"/>
          </a:p>
        </p:txBody>
      </p:sp>
      <p:sp>
        <p:nvSpPr>
          <p:cNvPr id="8" name="Footer Placeholder 7"/>
          <p:cNvSpPr>
            <a:spLocks noGrp="1"/>
          </p:cNvSpPr>
          <p:nvPr>
            <p:ph type="ftr" sz="quarter" idx="11"/>
          </p:nvPr>
        </p:nvSpPr>
        <p:spPr/>
        <p:txBody>
          <a:bodyPr/>
          <a:lstStyle/>
          <a:p>
            <a:pPr>
              <a:defRPr/>
            </a:pPr>
            <a:r>
              <a:rPr lang="en-US" altLang="en-US" dirty="0"/>
              <a:t>Compounding</a:t>
            </a:r>
          </a:p>
        </p:txBody>
      </p:sp>
      <p:pic>
        <p:nvPicPr>
          <p:cNvPr id="488450" name="Picture 2"/>
          <p:cNvPicPr>
            <a:picLocks noChangeAspect="1" noChangeArrowheads="1"/>
          </p:cNvPicPr>
          <p:nvPr/>
        </p:nvPicPr>
        <p:blipFill>
          <a:blip r:embed="rId3" cstate="print"/>
          <a:srcRect/>
          <a:stretch>
            <a:fillRect/>
          </a:stretch>
        </p:blipFill>
        <p:spPr bwMode="auto">
          <a:xfrm>
            <a:off x="3360739" y="1181100"/>
            <a:ext cx="5470525" cy="4762500"/>
          </a:xfrm>
          <a:prstGeom prst="rect">
            <a:avLst/>
          </a:prstGeom>
          <a:noFill/>
          <a:ln w="9525">
            <a:noFill/>
            <a:miter lim="800000"/>
            <a:headEnd/>
            <a:tailEnd/>
          </a:ln>
          <a:effectLst/>
        </p:spPr>
      </p:pic>
    </p:spTree>
    <p:extLst>
      <p:ext uri="{BB962C8B-B14F-4D97-AF65-F5344CB8AC3E}">
        <p14:creationId xmlns:p14="http://schemas.microsoft.com/office/powerpoint/2010/main" val="1823045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152400"/>
            <a:ext cx="8229600" cy="1143000"/>
          </a:xfrm>
        </p:spPr>
        <p:txBody>
          <a:bodyPr/>
          <a:lstStyle/>
          <a:p>
            <a:r>
              <a:rPr lang="en-US" altLang="zh-TW" dirty="0"/>
              <a:t>Changing Compounding Frequency</a:t>
            </a:r>
            <a:endParaRPr lang="zh-TW" altLang="en-US" dirty="0"/>
          </a:p>
        </p:txBody>
      </p:sp>
      <p:sp>
        <p:nvSpPr>
          <p:cNvPr id="6"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131</a:t>
            </a:fld>
            <a:endParaRPr lang="en-US" altLang="en-US"/>
          </a:p>
        </p:txBody>
      </p:sp>
      <p:sp>
        <p:nvSpPr>
          <p:cNvPr id="8" name="Footer Placeholder 7"/>
          <p:cNvSpPr>
            <a:spLocks noGrp="1"/>
          </p:cNvSpPr>
          <p:nvPr>
            <p:ph type="ftr" sz="quarter" idx="11"/>
          </p:nvPr>
        </p:nvSpPr>
        <p:spPr/>
        <p:txBody>
          <a:bodyPr/>
          <a:lstStyle/>
          <a:p>
            <a:pPr>
              <a:defRPr/>
            </a:pPr>
            <a:r>
              <a:rPr lang="en-US" altLang="en-US" dirty="0"/>
              <a:t>Compounding</a:t>
            </a:r>
          </a:p>
        </p:txBody>
      </p:sp>
      <p:pic>
        <p:nvPicPr>
          <p:cNvPr id="489474" name="Picture 2"/>
          <p:cNvPicPr>
            <a:picLocks noChangeAspect="1" noChangeArrowheads="1"/>
          </p:cNvPicPr>
          <p:nvPr/>
        </p:nvPicPr>
        <p:blipFill>
          <a:blip r:embed="rId3" cstate="print"/>
          <a:srcRect/>
          <a:stretch>
            <a:fillRect/>
          </a:stretch>
        </p:blipFill>
        <p:spPr bwMode="auto">
          <a:xfrm>
            <a:off x="2133601" y="1104900"/>
            <a:ext cx="5326063" cy="4762500"/>
          </a:xfrm>
          <a:prstGeom prst="rect">
            <a:avLst/>
          </a:prstGeom>
          <a:noFill/>
          <a:ln w="9525">
            <a:noFill/>
            <a:miter lim="800000"/>
            <a:headEnd/>
            <a:tailEnd/>
          </a:ln>
          <a:effectLst/>
        </p:spPr>
      </p:pic>
      <p:sp>
        <p:nvSpPr>
          <p:cNvPr id="10" name="TextBox 9"/>
          <p:cNvSpPr txBox="1"/>
          <p:nvPr/>
        </p:nvSpPr>
        <p:spPr>
          <a:xfrm>
            <a:off x="7848600" y="1524000"/>
            <a:ext cx="2514600" cy="2057400"/>
          </a:xfrm>
          <a:prstGeom prst="rect">
            <a:avLst/>
          </a:prstGeom>
          <a:noFill/>
          <a:ln>
            <a:noFill/>
          </a:ln>
        </p:spPr>
        <p:txBody>
          <a:bodyPr vert="horz" wrap="square" lIns="91440" tIns="45720" rIns="91440" bIns="45720" rtlCol="0" anchor="ctr">
            <a:normAutofit/>
          </a:bodyPr>
          <a:lstStyle/>
          <a:p>
            <a:pPr>
              <a:spcBef>
                <a:spcPct val="0"/>
              </a:spcBef>
            </a:pPr>
            <a:r>
              <a:rPr lang="en-US" sz="1600" b="1" dirty="0">
                <a:solidFill>
                  <a:srgbClr val="0070C0"/>
                </a:solidFill>
                <a:latin typeface="+mj-lt"/>
                <a:ea typeface="+mj-ea"/>
                <a:cs typeface="+mj-cs"/>
              </a:rPr>
              <a:t>With higher interest rates, the difference from a higher compounding frequency is even larger</a:t>
            </a:r>
          </a:p>
        </p:txBody>
      </p:sp>
    </p:spTree>
    <p:extLst>
      <p:ext uri="{BB962C8B-B14F-4D97-AF65-F5344CB8AC3E}">
        <p14:creationId xmlns:p14="http://schemas.microsoft.com/office/powerpoint/2010/main" val="13561782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5"/>
          <p:cNvSpPr>
            <a:spLocks noGrp="1" noChangeArrowheads="1"/>
          </p:cNvSpPr>
          <p:nvPr>
            <p:ph type="title"/>
          </p:nvPr>
        </p:nvSpPr>
        <p:spPr/>
        <p:txBody>
          <a:bodyPr/>
          <a:lstStyle/>
          <a:p>
            <a:r>
              <a:rPr lang="en-US" altLang="en-US" sz="4000" dirty="0"/>
              <a:t>Present Value</a:t>
            </a:r>
          </a:p>
        </p:txBody>
      </p:sp>
      <p:sp>
        <p:nvSpPr>
          <p:cNvPr id="22532" name="Rectangle 6"/>
          <p:cNvSpPr>
            <a:spLocks noGrp="1" noChangeArrowheads="1"/>
          </p:cNvSpPr>
          <p:nvPr>
            <p:ph type="body" idx="1"/>
          </p:nvPr>
        </p:nvSpPr>
        <p:spPr/>
        <p:txBody>
          <a:bodyPr>
            <a:normAutofit/>
          </a:bodyPr>
          <a:lstStyle/>
          <a:p>
            <a:r>
              <a:rPr lang="en-US" altLang="en-US" sz="2400" dirty="0"/>
              <a:t>Financial instruments promise future cash payments. Valuing those payments </a:t>
            </a:r>
            <a:r>
              <a:rPr lang="en-US" altLang="en-US" sz="2400" u="sng" dirty="0"/>
              <a:t>under the same or consistent assumptions</a:t>
            </a:r>
            <a:r>
              <a:rPr lang="en-US" altLang="en-US" sz="2400" dirty="0"/>
              <a:t> enables us to compare several alternatives.</a:t>
            </a:r>
          </a:p>
          <a:p>
            <a:r>
              <a:rPr lang="en-US" altLang="en-US" sz="2400" b="1" dirty="0"/>
              <a:t>Present value </a:t>
            </a:r>
            <a:r>
              <a:rPr lang="en-US" altLang="en-US" sz="2400" dirty="0"/>
              <a:t>is the value </a:t>
            </a:r>
            <a:r>
              <a:rPr lang="en-US" altLang="en-US" sz="2400" b="1" dirty="0"/>
              <a:t>today</a:t>
            </a:r>
            <a:r>
              <a:rPr lang="en-US" altLang="en-US" sz="2400" dirty="0"/>
              <a:t> of a payment to be made in </a:t>
            </a:r>
            <a:r>
              <a:rPr lang="en-US" altLang="en-US" sz="2400" b="1" dirty="0"/>
              <a:t>the future</a:t>
            </a:r>
            <a:r>
              <a:rPr lang="en-US" altLang="en-US" sz="2400" dirty="0"/>
              <a:t>.</a:t>
            </a:r>
          </a:p>
          <a:p>
            <a:r>
              <a:rPr lang="en-US" altLang="en-US" sz="2400" dirty="0"/>
              <a:t>Present value is the equivalent amount to invest today in order to be equal to a specific amount on a given future date.</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132</a:t>
            </a:fld>
            <a:endParaRPr lang="en-US" altLang="en-US"/>
          </a:p>
        </p:txBody>
      </p:sp>
      <p:sp>
        <p:nvSpPr>
          <p:cNvPr id="5" name="Footer Placeholder 4"/>
          <p:cNvSpPr>
            <a:spLocks noGrp="1"/>
          </p:cNvSpPr>
          <p:nvPr>
            <p:ph type="ftr" sz="quarter" idx="11"/>
          </p:nvPr>
        </p:nvSpPr>
        <p:spPr/>
        <p:txBody>
          <a:bodyPr/>
          <a:lstStyle/>
          <a:p>
            <a:pPr>
              <a:defRPr/>
            </a:pPr>
            <a:r>
              <a:rPr lang="en-US" altLang="en-US" dirty="0"/>
              <a:t>Present Value</a:t>
            </a:r>
          </a:p>
        </p:txBody>
      </p:sp>
    </p:spTree>
    <p:extLst>
      <p:ext uri="{BB962C8B-B14F-4D97-AF65-F5344CB8AC3E}">
        <p14:creationId xmlns:p14="http://schemas.microsoft.com/office/powerpoint/2010/main" val="2290064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Present Value for 1 Period</a:t>
            </a:r>
            <a:endParaRPr lang="zh-TW" altLang="en-US" sz="4000"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133</a:t>
            </a:fld>
            <a:endParaRPr lang="en-US" altLang="en-US"/>
          </a:p>
        </p:txBody>
      </p:sp>
      <p:sp>
        <p:nvSpPr>
          <p:cNvPr id="5" name="Footer Placeholder 4"/>
          <p:cNvSpPr>
            <a:spLocks noGrp="1"/>
          </p:cNvSpPr>
          <p:nvPr>
            <p:ph type="ftr" sz="quarter" idx="11"/>
          </p:nvPr>
        </p:nvSpPr>
        <p:spPr/>
        <p:txBody>
          <a:bodyPr/>
          <a:lstStyle/>
          <a:p>
            <a:pPr>
              <a:defRPr/>
            </a:pPr>
            <a:r>
              <a:rPr lang="en-US" altLang="en-US" dirty="0"/>
              <a:t>Present Value</a:t>
            </a:r>
          </a:p>
        </p:txBody>
      </p:sp>
      <p:sp>
        <p:nvSpPr>
          <p:cNvPr id="6" name="Rectangle 3"/>
          <p:cNvSpPr>
            <a:spLocks noGrp="1" noChangeArrowheads="1"/>
          </p:cNvSpPr>
          <p:nvPr>
            <p:ph idx="1"/>
          </p:nvPr>
        </p:nvSpPr>
        <p:spPr/>
        <p:txBody>
          <a:bodyPr/>
          <a:lstStyle/>
          <a:p>
            <a:pPr>
              <a:lnSpc>
                <a:spcPct val="80000"/>
              </a:lnSpc>
            </a:pPr>
            <a:r>
              <a:rPr lang="en-US" altLang="en-US" sz="2400" dirty="0"/>
              <a:t>Knowing the Future Value, we can find easily the Present Value:</a:t>
            </a:r>
          </a:p>
          <a:p>
            <a:pPr algn="ctr">
              <a:lnSpc>
                <a:spcPct val="80000"/>
              </a:lnSpc>
              <a:buFontTx/>
              <a:buNone/>
            </a:pPr>
            <a:endParaRPr lang="en-US" altLang="en-US" sz="2400" dirty="0"/>
          </a:p>
          <a:p>
            <a:pPr algn="ctr">
              <a:lnSpc>
                <a:spcPct val="80000"/>
              </a:lnSpc>
              <a:buFontTx/>
              <a:buNone/>
            </a:pPr>
            <a:r>
              <a:rPr lang="en-US" altLang="en-US" sz="3200" dirty="0"/>
              <a:t>FV = PV </a:t>
            </a:r>
            <a:r>
              <a:rPr lang="en-US" altLang="en-US" sz="3200" dirty="0">
                <a:latin typeface="Tahoma" pitchFamily="34" charset="0"/>
              </a:rPr>
              <a:t>x</a:t>
            </a:r>
            <a:r>
              <a:rPr lang="en-US" altLang="en-US" sz="3200" dirty="0"/>
              <a:t> (1+r), so</a:t>
            </a:r>
          </a:p>
          <a:p>
            <a:pPr algn="ctr">
              <a:lnSpc>
                <a:spcPct val="80000"/>
              </a:lnSpc>
              <a:buFontTx/>
              <a:buNone/>
            </a:pPr>
            <a:endParaRPr lang="en-US" altLang="en-US" sz="3200" dirty="0"/>
          </a:p>
          <a:p>
            <a:pPr algn="ctr">
              <a:lnSpc>
                <a:spcPct val="80000"/>
              </a:lnSpc>
              <a:buFontTx/>
              <a:buNone/>
            </a:pPr>
            <a:r>
              <a:rPr lang="en-US" altLang="en-US" sz="2400" dirty="0"/>
              <a:t>PV=</a:t>
            </a:r>
          </a:p>
          <a:p>
            <a:pPr algn="ctr">
              <a:lnSpc>
                <a:spcPct val="80000"/>
              </a:lnSpc>
              <a:buFontTx/>
              <a:buNone/>
            </a:pPr>
            <a:endParaRPr lang="en-US" altLang="en-US" sz="2400" dirty="0"/>
          </a:p>
          <a:p>
            <a:pPr algn="ctr">
              <a:lnSpc>
                <a:spcPct val="80000"/>
              </a:lnSpc>
              <a:buFontTx/>
              <a:buNone/>
            </a:pPr>
            <a:endParaRPr lang="en-US" altLang="en-US" sz="2400" dirty="0"/>
          </a:p>
          <a:p>
            <a:pPr>
              <a:lnSpc>
                <a:spcPct val="80000"/>
              </a:lnSpc>
            </a:pPr>
            <a:endParaRPr lang="en-US" altLang="en-US" sz="2400" dirty="0"/>
          </a:p>
          <a:p>
            <a:pPr>
              <a:lnSpc>
                <a:spcPct val="80000"/>
              </a:lnSpc>
            </a:pPr>
            <a:r>
              <a:rPr lang="en-US" altLang="en-US" sz="2400" dirty="0"/>
              <a:t>This is just the future value calculation inverted.</a:t>
            </a:r>
          </a:p>
          <a:p>
            <a:pPr>
              <a:lnSpc>
                <a:spcPct val="80000"/>
              </a:lnSpc>
              <a:buFontTx/>
              <a:buNone/>
            </a:pPr>
            <a:endParaRPr lang="en-US" altLang="en-US" sz="2400" dirty="0"/>
          </a:p>
        </p:txBody>
      </p:sp>
      <p:sp>
        <p:nvSpPr>
          <p:cNvPr id="9" name="Rectangle 8"/>
          <p:cNvSpPr/>
          <p:nvPr/>
        </p:nvSpPr>
        <p:spPr>
          <a:xfrm>
            <a:off x="5334000" y="3124200"/>
            <a:ext cx="25146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 name="TextBox 2"/>
              <p:cNvSpPr txBox="1"/>
              <p:nvPr/>
            </p:nvSpPr>
            <p:spPr>
              <a:xfrm>
                <a:off x="6384587" y="3276600"/>
                <a:ext cx="914400" cy="914400"/>
              </a:xfrm>
              <a:prstGeom prst="rect">
                <a:avLst/>
              </a:prstGeom>
              <a:noFill/>
            </p:spPr>
            <p:txBody>
              <a:bodyPr vert="horz" wrap="none" lIns="0" tIns="0" rIns="0" bIns="0" rtlCol="0" anchor="ctr">
                <a:normAutofit fontScale="47500" lnSpcReduction="20000"/>
              </a:bodyPr>
              <a:lstStyle/>
              <a:p>
                <a:pPr>
                  <a:spcBef>
                    <a:spcPct val="0"/>
                  </a:spcBef>
                </a:pPr>
                <a14:m>
                  <m:oMathPara xmlns:m="http://schemas.openxmlformats.org/officeDocument/2006/math">
                    <m:oMathParaPr>
                      <m:jc m:val="centerGroup"/>
                    </m:oMathParaPr>
                    <m:oMath xmlns:m="http://schemas.openxmlformats.org/officeDocument/2006/math">
                      <m:f>
                        <m:fPr>
                          <m:ctrlPr>
                            <a:rPr lang="en-US" sz="4400" i="1">
                              <a:latin typeface="Cambria Math" panose="02040503050406030204" pitchFamily="18" charset="0"/>
                              <a:ea typeface="+mj-ea"/>
                              <a:cs typeface="+mj-cs"/>
                            </a:rPr>
                          </m:ctrlPr>
                        </m:fPr>
                        <m:num>
                          <m:r>
                            <a:rPr lang="en-US" sz="4400" i="1">
                              <a:latin typeface="Cambria Math" panose="02040503050406030204" pitchFamily="18" charset="0"/>
                              <a:ea typeface="+mj-ea"/>
                              <a:cs typeface="+mj-cs"/>
                            </a:rPr>
                            <m:t>𝐹𝑉</m:t>
                          </m:r>
                        </m:num>
                        <m:den>
                          <m:r>
                            <a:rPr lang="en-US" sz="4400" i="1">
                              <a:latin typeface="Cambria Math" panose="02040503050406030204" pitchFamily="18" charset="0"/>
                              <a:ea typeface="+mj-ea"/>
                              <a:cs typeface="+mj-cs"/>
                            </a:rPr>
                            <m:t>(1+</m:t>
                          </m:r>
                          <m:r>
                            <a:rPr lang="en-US" sz="4400" i="1">
                              <a:latin typeface="Cambria Math" panose="02040503050406030204" pitchFamily="18" charset="0"/>
                              <a:ea typeface="+mj-ea"/>
                              <a:cs typeface="+mj-cs"/>
                            </a:rPr>
                            <m:t>𝑟</m:t>
                          </m:r>
                          <m:r>
                            <a:rPr lang="en-US" sz="4400" i="1">
                              <a:latin typeface="Cambria Math" panose="02040503050406030204" pitchFamily="18" charset="0"/>
                              <a:ea typeface="+mj-ea"/>
                              <a:cs typeface="+mj-cs"/>
                            </a:rPr>
                            <m:t>)</m:t>
                          </m:r>
                        </m:den>
                      </m:f>
                    </m:oMath>
                  </m:oMathPara>
                </a14:m>
                <a:endParaRPr lang="en-US" sz="4400" dirty="0">
                  <a:latin typeface="+mj-lt"/>
                  <a:ea typeface="+mj-ea"/>
                  <a:cs typeface="+mj-cs"/>
                </a:endParaRPr>
              </a:p>
            </p:txBody>
          </p:sp>
        </mc:Choice>
        <mc:Fallback>
          <p:sp>
            <p:nvSpPr>
              <p:cNvPr id="3" name="TextBox 2"/>
              <p:cNvSpPr txBox="1">
                <a:spLocks noRot="1" noChangeAspect="1" noMove="1" noResize="1" noEditPoints="1" noAdjustHandles="1" noChangeArrowheads="1" noChangeShapeType="1" noTextEdit="1"/>
              </p:cNvSpPr>
              <p:nvPr/>
            </p:nvSpPr>
            <p:spPr>
              <a:xfrm>
                <a:off x="6384587" y="3276600"/>
                <a:ext cx="914400" cy="914400"/>
              </a:xfrm>
              <a:prstGeom prst="rect">
                <a:avLst/>
              </a:prstGeom>
              <a:blipFill>
                <a:blip r:embed="rId2"/>
                <a:stretch>
                  <a:fillRect l="-8219" r="-9589"/>
                </a:stretch>
              </a:blipFill>
            </p:spPr>
            <p:txBody>
              <a:bodyPr/>
              <a:lstStyle/>
              <a:p>
                <a:r>
                  <a:rPr lang="en-US">
                    <a:noFill/>
                  </a:rPr>
                  <a:t> </a:t>
                </a:r>
              </a:p>
            </p:txBody>
          </p:sp>
        </mc:Fallback>
      </mc:AlternateContent>
    </p:spTree>
    <p:extLst>
      <p:ext uri="{BB962C8B-B14F-4D97-AF65-F5344CB8AC3E}">
        <p14:creationId xmlns:p14="http://schemas.microsoft.com/office/powerpoint/2010/main" val="21400831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Present Value for </a:t>
            </a:r>
            <a:r>
              <a:rPr lang="en-US" altLang="en-US" sz="4000" i="1" dirty="0"/>
              <a:t>n</a:t>
            </a:r>
            <a:r>
              <a:rPr lang="en-US" altLang="en-US" sz="4000" dirty="0"/>
              <a:t> Periods </a:t>
            </a:r>
            <a:endParaRPr lang="zh-TW" altLang="en-US" sz="4000"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134</a:t>
            </a:fld>
            <a:endParaRPr lang="en-US" altLang="en-US"/>
          </a:p>
        </p:txBody>
      </p:sp>
      <p:sp>
        <p:nvSpPr>
          <p:cNvPr id="5" name="Footer Placeholder 4"/>
          <p:cNvSpPr>
            <a:spLocks noGrp="1"/>
          </p:cNvSpPr>
          <p:nvPr>
            <p:ph type="ftr" sz="quarter" idx="11"/>
          </p:nvPr>
        </p:nvSpPr>
        <p:spPr/>
        <p:txBody>
          <a:bodyPr/>
          <a:lstStyle/>
          <a:p>
            <a:pPr>
              <a:defRPr/>
            </a:pPr>
            <a:r>
              <a:rPr lang="en-US" altLang="en-US" dirty="0"/>
              <a:t>Present Value</a:t>
            </a:r>
          </a:p>
        </p:txBody>
      </p:sp>
      <p:sp>
        <p:nvSpPr>
          <p:cNvPr id="6" name="Rectangle 3"/>
          <p:cNvSpPr txBox="1">
            <a:spLocks noChangeArrowheads="1"/>
          </p:cNvSpPr>
          <p:nvPr/>
        </p:nvSpPr>
        <p:spPr bwMode="auto">
          <a:xfrm>
            <a:off x="2286000" y="1433513"/>
            <a:ext cx="7653338"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en-US" sz="2400" dirty="0">
                <a:ea typeface="新細明體" charset="-120"/>
              </a:rPr>
              <a:t>We can generalize the process as we did for future value.</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en-US" sz="2400" dirty="0">
                <a:ea typeface="新細明體" charset="-120"/>
              </a:rPr>
              <a:t>Present Value of one payment credited </a:t>
            </a:r>
            <a:r>
              <a:rPr lang="en-US" altLang="en-US" sz="2400" b="1" i="1" dirty="0">
                <a:solidFill>
                  <a:schemeClr val="accent3">
                    <a:lumMod val="75000"/>
                  </a:schemeClr>
                </a:solidFill>
                <a:ea typeface="新細明體" charset="-120"/>
              </a:rPr>
              <a:t>n</a:t>
            </a:r>
            <a:r>
              <a:rPr lang="en-US" altLang="en-US" sz="2400" dirty="0">
                <a:ea typeface="新細明體" charset="-120"/>
              </a:rPr>
              <a:t> years in the future, but calculated at the end of each year:</a:t>
            </a:r>
          </a:p>
          <a:p>
            <a:pPr lvl="2">
              <a:lnSpc>
                <a:spcPct val="150000"/>
              </a:lnSpc>
              <a:spcBef>
                <a:spcPct val="20000"/>
              </a:spcBef>
              <a:buClr>
                <a:srgbClr val="953735"/>
              </a:buClr>
              <a:buSzPct val="100000"/>
              <a:defRPr/>
            </a:pPr>
            <a:r>
              <a:rPr lang="en-US" altLang="en-US" sz="2400" dirty="0">
                <a:ea typeface="新細明體" charset="-120"/>
              </a:rPr>
              <a:t>PV = </a:t>
            </a:r>
          </a:p>
          <a:p>
            <a:pPr marL="342900" indent="-342900" fontAlgn="base">
              <a:lnSpc>
                <a:spcPct val="150000"/>
              </a:lnSpc>
              <a:spcBef>
                <a:spcPct val="20000"/>
              </a:spcBef>
              <a:spcAft>
                <a:spcPct val="0"/>
              </a:spcAft>
              <a:buClr>
                <a:srgbClr val="953735"/>
              </a:buClr>
              <a:buSzPct val="100000"/>
              <a:buFont typeface="Wingdings 2" pitchFamily="18" charset="2"/>
              <a:buChar char="¡"/>
              <a:defRPr/>
            </a:pPr>
            <a:endParaRPr lang="en-US" altLang="en-US" sz="2000" dirty="0">
              <a:ea typeface="新細明體" charset="-120"/>
            </a:endParaRPr>
          </a:p>
        </p:txBody>
      </p:sp>
      <mc:AlternateContent xmlns:mc="http://schemas.openxmlformats.org/markup-compatibility/2006">
        <mc:Choice xmlns:a14="http://schemas.microsoft.com/office/drawing/2010/main" Requires="a14">
          <p:sp>
            <p:nvSpPr>
              <p:cNvPr id="8" name="TextBox 7"/>
              <p:cNvSpPr txBox="1"/>
              <p:nvPr/>
            </p:nvSpPr>
            <p:spPr>
              <a:xfrm>
                <a:off x="3962400" y="3124200"/>
                <a:ext cx="914400" cy="914400"/>
              </a:xfrm>
              <a:prstGeom prst="rect">
                <a:avLst/>
              </a:prstGeom>
              <a:noFill/>
            </p:spPr>
            <p:txBody>
              <a:bodyPr vert="horz" wrap="none" lIns="0" tIns="0" rIns="0" bIns="0" rtlCol="0" anchor="ctr">
                <a:normAutofit fontScale="40000" lnSpcReduction="20000"/>
              </a:bodyPr>
              <a:lstStyle/>
              <a:p>
                <a14:m>
                  <m:oMathPara xmlns:m="http://schemas.openxmlformats.org/officeDocument/2006/math">
                    <m:oMathParaPr>
                      <m:jc m:val="centerGroup"/>
                    </m:oMathParaPr>
                    <m:oMath xmlns:m="http://schemas.openxmlformats.org/officeDocument/2006/math">
                      <m:f>
                        <m:fPr>
                          <m:ctrlPr>
                            <a:rPr lang="en-US" sz="4400" i="1">
                              <a:latin typeface="Cambria Math" panose="02040503050406030204" pitchFamily="18" charset="0"/>
                              <a:ea typeface="+mj-ea"/>
                              <a:cs typeface="+mj-cs"/>
                            </a:rPr>
                          </m:ctrlPr>
                        </m:fPr>
                        <m:num>
                          <m:r>
                            <a:rPr lang="en-US" sz="4400" i="1">
                              <a:latin typeface="Cambria Math" panose="02040503050406030204" pitchFamily="18" charset="0"/>
                              <a:ea typeface="+mj-ea"/>
                              <a:cs typeface="+mj-cs"/>
                            </a:rPr>
                            <m:t>𝐹𝑉</m:t>
                          </m:r>
                        </m:num>
                        <m:den>
                          <m:sSup>
                            <m:sSupPr>
                              <m:ctrlPr>
                                <a:rPr lang="en-US" sz="4400" i="1">
                                  <a:latin typeface="Cambria Math" panose="02040503050406030204" pitchFamily="18" charset="0"/>
                                  <a:ea typeface="+mj-ea"/>
                                  <a:cs typeface="+mj-cs"/>
                                </a:rPr>
                              </m:ctrlPr>
                            </m:sSupPr>
                            <m:e>
                              <m:r>
                                <a:rPr lang="en-US" sz="4400" i="1">
                                  <a:latin typeface="Cambria Math" panose="02040503050406030204" pitchFamily="18" charset="0"/>
                                </a:rPr>
                                <m:t>(1+</m:t>
                              </m:r>
                              <m:r>
                                <a:rPr lang="en-US" sz="4400" i="1">
                                  <a:latin typeface="Cambria Math" panose="02040503050406030204" pitchFamily="18" charset="0"/>
                                </a:rPr>
                                <m:t>𝑟</m:t>
                              </m:r>
                              <m:r>
                                <a:rPr lang="en-US" sz="4400" i="1">
                                  <a:latin typeface="Cambria Math" panose="02040503050406030204" pitchFamily="18" charset="0"/>
                                </a:rPr>
                                <m:t>)</m:t>
                              </m:r>
                            </m:e>
                            <m:sup>
                              <m:r>
                                <a:rPr lang="en-US" sz="4400" i="1">
                                  <a:latin typeface="Cambria Math" panose="02040503050406030204" pitchFamily="18" charset="0"/>
                                  <a:ea typeface="+mj-ea"/>
                                  <a:cs typeface="+mj-cs"/>
                                </a:rPr>
                                <m:t>𝑛</m:t>
                              </m:r>
                            </m:sup>
                          </m:sSup>
                        </m:den>
                      </m:f>
                    </m:oMath>
                  </m:oMathPara>
                </a14:m>
                <a:endParaRPr lang="en-US" sz="4400" dirty="0">
                  <a:latin typeface="+mj-lt"/>
                  <a:ea typeface="+mj-ea"/>
                  <a:cs typeface="+mj-cs"/>
                </a:endParaRPr>
              </a:p>
            </p:txBody>
          </p:sp>
        </mc:Choice>
        <mc:Fallback>
          <p:sp>
            <p:nvSpPr>
              <p:cNvPr id="8" name="TextBox 7"/>
              <p:cNvSpPr txBox="1">
                <a:spLocks noRot="1" noChangeAspect="1" noMove="1" noResize="1" noEditPoints="1" noAdjustHandles="1" noChangeArrowheads="1" noChangeShapeType="1" noTextEdit="1"/>
              </p:cNvSpPr>
              <p:nvPr/>
            </p:nvSpPr>
            <p:spPr>
              <a:xfrm>
                <a:off x="3962400" y="3124200"/>
                <a:ext cx="914400" cy="914400"/>
              </a:xfrm>
              <a:prstGeom prst="rect">
                <a:avLst/>
              </a:prstGeom>
              <a:blipFill>
                <a:blip r:embed="rId2"/>
                <a:stretch>
                  <a:fillRect l="-8333"/>
                </a:stretch>
              </a:blipFill>
            </p:spPr>
            <p:txBody>
              <a:bodyPr/>
              <a:lstStyle/>
              <a:p>
                <a:r>
                  <a:rPr lang="en-US">
                    <a:noFill/>
                  </a:rPr>
                  <a:t> </a:t>
                </a:r>
              </a:p>
            </p:txBody>
          </p:sp>
        </mc:Fallback>
      </mc:AlternateContent>
      <p:sp>
        <p:nvSpPr>
          <p:cNvPr id="3" name="Rectangle 2"/>
          <p:cNvSpPr/>
          <p:nvPr/>
        </p:nvSpPr>
        <p:spPr>
          <a:xfrm>
            <a:off x="3200400" y="3148014"/>
            <a:ext cx="1981200" cy="8905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150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5"/>
          <p:cNvSpPr>
            <a:spLocks noGrp="1" noChangeArrowheads="1"/>
          </p:cNvSpPr>
          <p:nvPr>
            <p:ph type="title"/>
          </p:nvPr>
        </p:nvSpPr>
        <p:spPr/>
        <p:txBody>
          <a:bodyPr/>
          <a:lstStyle/>
          <a:p>
            <a:r>
              <a:rPr lang="en-US" altLang="en-US" sz="4000" dirty="0"/>
              <a:t>Present Value: THE Basis for DCF</a:t>
            </a:r>
          </a:p>
        </p:txBody>
      </p:sp>
      <p:sp>
        <p:nvSpPr>
          <p:cNvPr id="23556" name="Rectangle 6"/>
          <p:cNvSpPr>
            <a:spLocks noGrp="1" noChangeArrowheads="1"/>
          </p:cNvSpPr>
          <p:nvPr>
            <p:ph type="body" idx="1"/>
          </p:nvPr>
        </p:nvSpPr>
        <p:spPr/>
        <p:txBody>
          <a:bodyPr>
            <a:normAutofit/>
          </a:bodyPr>
          <a:lstStyle/>
          <a:p>
            <a:r>
              <a:rPr lang="en-US" altLang="en-US" sz="2400" dirty="0"/>
              <a:t>The present value is higher:</a:t>
            </a:r>
          </a:p>
          <a:p>
            <a:pPr lvl="1"/>
            <a:r>
              <a:rPr lang="en-US" altLang="en-US" dirty="0"/>
              <a:t>The higher future value of the payment, </a:t>
            </a:r>
            <a:r>
              <a:rPr lang="en-US" altLang="en-US" dirty="0" err="1"/>
              <a:t>FVn</a:t>
            </a:r>
            <a:r>
              <a:rPr lang="en-US" altLang="en-US" dirty="0"/>
              <a:t>.</a:t>
            </a:r>
          </a:p>
          <a:p>
            <a:pPr lvl="1"/>
            <a:r>
              <a:rPr lang="en-US" altLang="en-US" dirty="0"/>
              <a:t>The shorter time period until payment, </a:t>
            </a:r>
            <a:r>
              <a:rPr lang="en-US" altLang="en-US" b="1" i="1" dirty="0">
                <a:solidFill>
                  <a:schemeClr val="accent3">
                    <a:lumMod val="75000"/>
                  </a:schemeClr>
                </a:solidFill>
              </a:rPr>
              <a:t>n</a:t>
            </a:r>
            <a:r>
              <a:rPr lang="en-US" altLang="en-US" dirty="0"/>
              <a:t>.</a:t>
            </a:r>
          </a:p>
          <a:p>
            <a:pPr lvl="1"/>
            <a:r>
              <a:rPr lang="en-US" altLang="en-US" dirty="0"/>
              <a:t>The lower the interest rate, </a:t>
            </a:r>
            <a:r>
              <a:rPr lang="en-US" altLang="en-US" i="1" dirty="0"/>
              <a:t>r</a:t>
            </a:r>
            <a:r>
              <a:rPr lang="en-US" altLang="en-US" dirty="0"/>
              <a:t>. </a:t>
            </a:r>
          </a:p>
          <a:p>
            <a:r>
              <a:rPr lang="en-US" altLang="en-US" sz="2400" b="1" dirty="0"/>
              <a:t>Present value is the single most important relationship in our study of financial instruments</a:t>
            </a:r>
            <a:r>
              <a:rPr lang="en-US" altLang="en-US" sz="2400" dirty="0"/>
              <a:t>. </a:t>
            </a:r>
            <a:r>
              <a:rPr lang="en-US" altLang="en-US" sz="2400" b="1" dirty="0">
                <a:solidFill>
                  <a:srgbClr val="0070C0"/>
                </a:solidFill>
              </a:rPr>
              <a:t>It is THE basis for Discounted Cash Flows analysis.</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135</a:t>
            </a:fld>
            <a:endParaRPr lang="en-US" altLang="en-US"/>
          </a:p>
        </p:txBody>
      </p:sp>
      <p:sp>
        <p:nvSpPr>
          <p:cNvPr id="5" name="Footer Placeholder 4"/>
          <p:cNvSpPr>
            <a:spLocks noGrp="1"/>
          </p:cNvSpPr>
          <p:nvPr>
            <p:ph type="ftr" sz="quarter" idx="11"/>
          </p:nvPr>
        </p:nvSpPr>
        <p:spPr/>
        <p:txBody>
          <a:bodyPr/>
          <a:lstStyle/>
          <a:p>
            <a:pPr>
              <a:defRPr/>
            </a:pPr>
            <a:r>
              <a:rPr lang="en-US" altLang="en-US" dirty="0"/>
              <a:t>Present Value</a:t>
            </a:r>
          </a:p>
        </p:txBody>
      </p:sp>
    </p:spTree>
    <p:extLst>
      <p:ext uri="{BB962C8B-B14F-4D97-AF65-F5344CB8AC3E}">
        <p14:creationId xmlns:p14="http://schemas.microsoft.com/office/powerpoint/2010/main" val="42082099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rtlCol="0">
            <a:normAutofit/>
          </a:bodyPr>
          <a:lstStyle/>
          <a:p>
            <a:pPr>
              <a:defRPr/>
            </a:pPr>
            <a:r>
              <a:rPr lang="en-US" altLang="en-US" sz="3600" dirty="0"/>
              <a:t>Present Value as a Function of Tenor</a:t>
            </a:r>
            <a:endParaRPr lang="en-US" altLang="en-US" sz="4000" dirty="0"/>
          </a:p>
        </p:txBody>
      </p:sp>
      <p:sp>
        <p:nvSpPr>
          <p:cNvPr id="4"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136</a:t>
            </a:fld>
            <a:endParaRPr lang="en-US" altLang="en-US"/>
          </a:p>
        </p:txBody>
      </p:sp>
      <p:sp>
        <p:nvSpPr>
          <p:cNvPr id="5" name="Footer Placeholder 4"/>
          <p:cNvSpPr>
            <a:spLocks noGrp="1"/>
          </p:cNvSpPr>
          <p:nvPr>
            <p:ph type="ftr" sz="quarter" idx="11"/>
          </p:nvPr>
        </p:nvSpPr>
        <p:spPr/>
        <p:txBody>
          <a:bodyPr/>
          <a:lstStyle/>
          <a:p>
            <a:pPr>
              <a:defRPr/>
            </a:pPr>
            <a:r>
              <a:rPr lang="en-US" altLang="en-US" dirty="0"/>
              <a:t>Present Value</a:t>
            </a:r>
          </a:p>
        </p:txBody>
      </p:sp>
      <p:pic>
        <p:nvPicPr>
          <p:cNvPr id="324609" name="Picture 1"/>
          <p:cNvPicPr>
            <a:picLocks noChangeAspect="1" noChangeArrowheads="1"/>
          </p:cNvPicPr>
          <p:nvPr/>
        </p:nvPicPr>
        <p:blipFill>
          <a:blip r:embed="rId3" cstate="print"/>
          <a:srcRect/>
          <a:stretch>
            <a:fillRect/>
          </a:stretch>
        </p:blipFill>
        <p:spPr bwMode="auto">
          <a:xfrm>
            <a:off x="2133600" y="1066748"/>
            <a:ext cx="7812808" cy="5105453"/>
          </a:xfrm>
          <a:prstGeom prst="rect">
            <a:avLst/>
          </a:prstGeom>
          <a:noFill/>
          <a:ln w="9525">
            <a:noFill/>
            <a:miter lim="800000"/>
            <a:headEnd/>
            <a:tailEnd/>
          </a:ln>
          <a:effectLst/>
        </p:spPr>
      </p:pic>
    </p:spTree>
    <p:extLst>
      <p:ext uri="{BB962C8B-B14F-4D97-AF65-F5344CB8AC3E}">
        <p14:creationId xmlns:p14="http://schemas.microsoft.com/office/powerpoint/2010/main" val="38178992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981200" y="0"/>
            <a:ext cx="8229600" cy="1143000"/>
          </a:xfrm>
        </p:spPr>
        <p:txBody>
          <a:bodyPr rtlCol="0">
            <a:normAutofit/>
          </a:bodyPr>
          <a:lstStyle/>
          <a:p>
            <a:pPr>
              <a:defRPr/>
            </a:pPr>
            <a:r>
              <a:rPr lang="en-US" altLang="en-US" sz="4000" dirty="0"/>
              <a:t>Present Value of $100 Payment</a:t>
            </a:r>
          </a:p>
        </p:txBody>
      </p:sp>
      <p:sp>
        <p:nvSpPr>
          <p:cNvPr id="7"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137</a:t>
            </a:fld>
            <a:endParaRPr lang="en-US" altLang="en-US"/>
          </a:p>
        </p:txBody>
      </p:sp>
      <p:sp>
        <p:nvSpPr>
          <p:cNvPr id="58371" name="Text Box 124"/>
          <p:cNvSpPr txBox="1">
            <a:spLocks noChangeArrowheads="1"/>
          </p:cNvSpPr>
          <p:nvPr/>
        </p:nvSpPr>
        <p:spPr bwMode="auto">
          <a:xfrm>
            <a:off x="7772400" y="1143000"/>
            <a:ext cx="2743200" cy="5257800"/>
          </a:xfrm>
          <a:prstGeom prst="rect">
            <a:avLst/>
          </a:prstGeom>
          <a:noFill/>
          <a:ln w="9525">
            <a:noFill/>
            <a:miter lim="800000"/>
            <a:headEnd/>
            <a:tailEnd/>
          </a:ln>
        </p:spPr>
        <p:txBody>
          <a:bodyPr/>
          <a:lstStyle/>
          <a:p>
            <a:pPr eaLnBrk="0" hangingPunct="0">
              <a:buFontTx/>
              <a:buChar char="•"/>
            </a:pPr>
            <a:r>
              <a:rPr lang="en-US" altLang="en-US" sz="2000" dirty="0"/>
              <a:t> Higher interest rates are associated with lower PV no matter the timing of the payment.</a:t>
            </a:r>
          </a:p>
          <a:p>
            <a:pPr eaLnBrk="0" hangingPunct="0">
              <a:buFontTx/>
              <a:buChar char="•"/>
            </a:pPr>
            <a:endParaRPr lang="en-US" altLang="en-US" sz="2000" dirty="0"/>
          </a:p>
          <a:p>
            <a:pPr eaLnBrk="0" hangingPunct="0">
              <a:buFontTx/>
              <a:buChar char="•"/>
            </a:pPr>
            <a:r>
              <a:rPr lang="en-US" altLang="en-US" sz="2000" dirty="0"/>
              <a:t> At any interest rate, a longer tenor reduces PV.</a:t>
            </a:r>
          </a:p>
          <a:p>
            <a:pPr eaLnBrk="0" hangingPunct="0">
              <a:buFontTx/>
              <a:buChar char="•"/>
            </a:pPr>
            <a:endParaRPr lang="en-US" altLang="en-US" sz="2000" dirty="0"/>
          </a:p>
          <a:p>
            <a:pPr eaLnBrk="0" hangingPunct="0">
              <a:buFontTx/>
              <a:buChar char="•"/>
            </a:pPr>
            <a:r>
              <a:rPr lang="en-US" altLang="en-US" sz="2000" dirty="0"/>
              <a:t>For 1% interest rate variation, the difference in PV varies with rate and tenor: Convexity</a:t>
            </a:r>
            <a:endParaRPr lang="en-US" altLang="en-US" dirty="0"/>
          </a:p>
        </p:txBody>
      </p:sp>
      <p:pic>
        <p:nvPicPr>
          <p:cNvPr id="487427" name="Picture 3"/>
          <p:cNvPicPr>
            <a:picLocks noChangeAspect="1" noChangeArrowheads="1"/>
          </p:cNvPicPr>
          <p:nvPr/>
        </p:nvPicPr>
        <p:blipFill>
          <a:blip r:embed="rId3" cstate="print"/>
          <a:srcRect/>
          <a:stretch>
            <a:fillRect/>
          </a:stretch>
        </p:blipFill>
        <p:spPr bwMode="auto">
          <a:xfrm>
            <a:off x="1981200" y="990600"/>
            <a:ext cx="5647810" cy="5050546"/>
          </a:xfrm>
          <a:prstGeom prst="rect">
            <a:avLst/>
          </a:prstGeom>
          <a:noFill/>
          <a:ln w="9525">
            <a:noFill/>
            <a:miter lim="800000"/>
            <a:headEnd/>
            <a:tailEnd/>
          </a:ln>
          <a:effectLst/>
        </p:spPr>
      </p:pic>
      <p:sp>
        <p:nvSpPr>
          <p:cNvPr id="6" name="Footer Placeholder 4"/>
          <p:cNvSpPr txBox="1">
            <a:spLocks/>
          </p:cNvSpPr>
          <p:nvPr/>
        </p:nvSpPr>
        <p:spPr>
          <a:xfrm>
            <a:off x="3513138" y="6143625"/>
            <a:ext cx="7154862" cy="427038"/>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altLang="en-US"/>
              <a:t>Present Value</a:t>
            </a:r>
            <a:endParaRPr lang="en-US" altLang="en-US" dirty="0"/>
          </a:p>
        </p:txBody>
      </p:sp>
    </p:spTree>
    <p:extLst>
      <p:ext uri="{BB962C8B-B14F-4D97-AF65-F5344CB8AC3E}">
        <p14:creationId xmlns:p14="http://schemas.microsoft.com/office/powerpoint/2010/main" val="38409121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8"/>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1: Comparing Revenues at Different Points in Time</a:t>
            </a:r>
          </a:p>
        </p:txBody>
      </p:sp>
      <p:sp>
        <p:nvSpPr>
          <p:cNvPr id="117763"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ea typeface="ヒラギノ角ゴ Pro W3" pitchFamily="-65" charset="-128"/>
              </a:rPr>
              <a:t>Problem:  </a:t>
            </a:r>
          </a:p>
          <a:p>
            <a:pPr eaLnBrk="1" hangingPunct="1">
              <a:lnSpc>
                <a:spcPct val="90000"/>
              </a:lnSpc>
            </a:pPr>
            <a:r>
              <a:rPr lang="en-US" altLang="zh-TW" sz="2000" dirty="0">
                <a:ea typeface="ヒラギノ角ゴ Pro W3" pitchFamily="-65" charset="-128"/>
              </a:rPr>
              <a:t>The launch of Sony’s PlayStation 3 was delayed until November 2006, giving Microsoft’s Xbox 360 a full year on the market without competition. Sony did not repeat this mistake in 2013 when the PS4 launched at the same time as the Xbox One.  </a:t>
            </a:r>
          </a:p>
          <a:p>
            <a:pPr eaLnBrk="1" hangingPunct="1">
              <a:lnSpc>
                <a:spcPct val="90000"/>
              </a:lnSpc>
            </a:pPr>
            <a:r>
              <a:rPr lang="en-US" altLang="zh-TW" sz="2000" dirty="0">
                <a:ea typeface="ヒラギノ角ゴ Pro W3" pitchFamily="-65" charset="-128"/>
              </a:rPr>
              <a:t>It is November 2005 and you are the marketing manager for the PlayStation. You estimate that if the PlayStation 3 were ready to be launched immediately, you could sell </a:t>
            </a:r>
            <a:r>
              <a:rPr lang="en-US" altLang="zh-TW" sz="2000" b="1" dirty="0">
                <a:ea typeface="ヒラギノ角ゴ Pro W3" pitchFamily="-65" charset="-128"/>
              </a:rPr>
              <a:t>$2 billion </a:t>
            </a:r>
            <a:r>
              <a:rPr lang="en-US" altLang="zh-TW" sz="2000" dirty="0">
                <a:ea typeface="ヒラギノ角ゴ Pro W3" pitchFamily="-65" charset="-128"/>
              </a:rPr>
              <a:t>worth of the console in its first year. </a:t>
            </a:r>
          </a:p>
          <a:p>
            <a:pPr eaLnBrk="1" hangingPunct="1">
              <a:lnSpc>
                <a:spcPct val="90000"/>
              </a:lnSpc>
            </a:pPr>
            <a:r>
              <a:rPr lang="en-US" altLang="zh-TW" sz="2000" dirty="0">
                <a:ea typeface="ヒラギノ角ゴ Pro W3" pitchFamily="-65" charset="-128"/>
              </a:rPr>
              <a:t>However, if your launch is delayed a year, you believe that Microsoft’s head start will reduce your first-year sales by </a:t>
            </a:r>
            <a:r>
              <a:rPr lang="en-US" altLang="zh-TW" sz="2000" b="1" dirty="0">
                <a:ea typeface="ヒラギノ角ゴ Pro W3" pitchFamily="-65" charset="-128"/>
              </a:rPr>
              <a:t>20%</a:t>
            </a:r>
            <a:r>
              <a:rPr lang="en-US" altLang="zh-TW" sz="2000" dirty="0">
                <a:ea typeface="ヒラギノ角ゴ Pro W3" pitchFamily="-65" charset="-128"/>
              </a:rPr>
              <a:t> to </a:t>
            </a:r>
            <a:r>
              <a:rPr lang="en-US" altLang="zh-TW" sz="2000" b="1" dirty="0">
                <a:ea typeface="ヒラギノ角ゴ Pro W3" pitchFamily="-65" charset="-128"/>
              </a:rPr>
              <a:t>$1.6 billion</a:t>
            </a:r>
            <a:r>
              <a:rPr lang="en-US" altLang="zh-TW" sz="2000" dirty="0">
                <a:ea typeface="ヒラギノ角ゴ Pro W3" pitchFamily="-65" charset="-128"/>
              </a:rPr>
              <a:t>. </a:t>
            </a:r>
          </a:p>
          <a:p>
            <a:pPr eaLnBrk="1" hangingPunct="1">
              <a:lnSpc>
                <a:spcPct val="90000"/>
              </a:lnSpc>
            </a:pPr>
            <a:r>
              <a:rPr lang="en-US" altLang="zh-TW" sz="2000" dirty="0">
                <a:ea typeface="ヒラギノ角ゴ Pro W3" pitchFamily="-65" charset="-128"/>
              </a:rPr>
              <a:t>If the interest rate is </a:t>
            </a:r>
            <a:r>
              <a:rPr lang="en-US" altLang="zh-TW" sz="2000" b="1" dirty="0">
                <a:ea typeface="ヒラギノ角ゴ Pro W3" pitchFamily="-65" charset="-128"/>
              </a:rPr>
              <a:t>8%</a:t>
            </a:r>
            <a:r>
              <a:rPr lang="en-US" altLang="zh-TW" sz="2000" dirty="0">
                <a:ea typeface="ヒラギノ角ゴ Pro W3" pitchFamily="-65" charset="-128"/>
              </a:rPr>
              <a:t>, what is the cost of a delay in terms of dollars in 2005?</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138</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3299186306"/>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4"/>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1: Comparing Revenues at Different Points in Time</a:t>
            </a:r>
          </a:p>
        </p:txBody>
      </p:sp>
      <p:sp>
        <p:nvSpPr>
          <p:cNvPr id="119811" name="Rectangle 15"/>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ea typeface="ヒラギノ角ゴ Pro W3" pitchFamily="-65" charset="-128"/>
              </a:rPr>
              <a:t>Solution:</a:t>
            </a:r>
          </a:p>
          <a:p>
            <a:pPr eaLnBrk="1" hangingPunct="1">
              <a:lnSpc>
                <a:spcPct val="90000"/>
              </a:lnSpc>
              <a:buFontTx/>
              <a:buNone/>
            </a:pPr>
            <a:r>
              <a:rPr lang="en-US" altLang="zh-TW" dirty="0">
                <a:ea typeface="ヒラギノ角ゴ Pro W3" pitchFamily="-65" charset="-128"/>
              </a:rPr>
              <a:t>Plan:</a:t>
            </a:r>
          </a:p>
          <a:p>
            <a:pPr eaLnBrk="1" hangingPunct="1">
              <a:lnSpc>
                <a:spcPct val="90000"/>
              </a:lnSpc>
            </a:pPr>
            <a:r>
              <a:rPr lang="en-US" altLang="zh-TW" sz="2000" dirty="0">
                <a:ea typeface="ヒラギノ角ゴ Pro W3" pitchFamily="-65" charset="-128"/>
              </a:rPr>
              <a:t>Revenues if released today: $2 billion</a:t>
            </a:r>
          </a:p>
          <a:p>
            <a:pPr eaLnBrk="1" hangingPunct="1">
              <a:lnSpc>
                <a:spcPct val="90000"/>
              </a:lnSpc>
            </a:pPr>
            <a:r>
              <a:rPr lang="en-US" altLang="zh-TW" sz="2000" dirty="0">
                <a:ea typeface="ヒラギノ角ゴ Pro W3" pitchFamily="-65" charset="-128"/>
              </a:rPr>
              <a:t>Revenue if delayed: $1.6 billion</a:t>
            </a:r>
          </a:p>
          <a:p>
            <a:pPr eaLnBrk="1" hangingPunct="1">
              <a:lnSpc>
                <a:spcPct val="90000"/>
              </a:lnSpc>
            </a:pPr>
            <a:r>
              <a:rPr lang="en-US" altLang="zh-TW" sz="2000" dirty="0">
                <a:ea typeface="ヒラギノ角ゴ Pro W3" pitchFamily="-65" charset="-128"/>
              </a:rPr>
              <a:t>Interest rate: 8%</a:t>
            </a:r>
          </a:p>
          <a:p>
            <a:pPr eaLnBrk="1" hangingPunct="1">
              <a:lnSpc>
                <a:spcPct val="90000"/>
              </a:lnSpc>
            </a:pPr>
            <a:r>
              <a:rPr lang="en-US" altLang="zh-TW" sz="2000" dirty="0">
                <a:ea typeface="ヒラギノ角ゴ Pro W3" pitchFamily="-65" charset="-128"/>
              </a:rPr>
              <a:t>We need to compute the revenues if the launch is delayed and compare them to the revenues from launching today. </a:t>
            </a:r>
          </a:p>
          <a:p>
            <a:pPr eaLnBrk="1" hangingPunct="1">
              <a:lnSpc>
                <a:spcPct val="90000"/>
              </a:lnSpc>
            </a:pPr>
            <a:r>
              <a:rPr lang="en-US" altLang="zh-TW" sz="2000" dirty="0">
                <a:ea typeface="ヒラギノ角ゴ Pro W3" pitchFamily="-65" charset="-128"/>
              </a:rPr>
              <a:t>However, in order to make a fair comparison, we need to convert the future revenues of the PlayStation if delayed into an equivalent present value of those revenues today. </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139</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23537256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14</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14</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2" name="Rectangular Callout 1"/>
          <p:cNvSpPr/>
          <p:nvPr/>
        </p:nvSpPr>
        <p:spPr>
          <a:xfrm>
            <a:off x="9067800" y="274638"/>
            <a:ext cx="1447800" cy="1173162"/>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time allows</a:t>
            </a:r>
          </a:p>
        </p:txBody>
      </p:sp>
    </p:spTree>
    <p:extLst>
      <p:ext uri="{BB962C8B-B14F-4D97-AF65-F5344CB8AC3E}">
        <p14:creationId xmlns:p14="http://schemas.microsoft.com/office/powerpoint/2010/main" val="105786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13038"/>
                                        </p:tgtEl>
                                        <p:attrNameLst>
                                          <p:attrName>style.visibility</p:attrName>
                                        </p:attrNameLst>
                                      </p:cBhvr>
                                      <p:to>
                                        <p:strVal val="visible"/>
                                      </p:to>
                                    </p:set>
                                    <p:animEffect transition="in" filter="dissolve">
                                      <p:cBhvr>
                                        <p:cTn id="57" dur="500"/>
                                        <p:tgtEl>
                                          <p:spTgt spid="51303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513036"/>
                                        </p:tgtEl>
                                        <p:attrNameLst>
                                          <p:attrName>style.visibility</p:attrName>
                                        </p:attrNameLst>
                                      </p:cBhvr>
                                      <p:to>
                                        <p:strVal val="visible"/>
                                      </p:to>
                                    </p:set>
                                    <p:animEffect transition="in" filter="dissolve">
                                      <p:cBhvr>
                                        <p:cTn id="60" dur="500"/>
                                        <p:tgtEl>
                                          <p:spTgt spid="513036"/>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13039"/>
                                        </p:tgtEl>
                                        <p:attrNameLst>
                                          <p:attrName>style.visibility</p:attrName>
                                        </p:attrNameLst>
                                      </p:cBhvr>
                                      <p:to>
                                        <p:strVal val="visible"/>
                                      </p:to>
                                    </p:set>
                                    <p:animEffect transition="in" filter="dissolve">
                                      <p:cBhvr>
                                        <p:cTn id="65" dur="500"/>
                                        <p:tgtEl>
                                          <p:spTgt spid="51303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513047"/>
                                        </p:tgtEl>
                                        <p:attrNameLst>
                                          <p:attrName>style.visibility</p:attrName>
                                        </p:attrNameLst>
                                      </p:cBhvr>
                                      <p:to>
                                        <p:strVal val="visible"/>
                                      </p:to>
                                    </p:set>
                                    <p:animEffect transition="in" filter="dissolve">
                                      <p:cBhvr>
                                        <p:cTn id="70" dur="500"/>
                                        <p:tgtEl>
                                          <p:spTgt spid="5130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13045"/>
                                        </p:tgtEl>
                                        <p:attrNameLst>
                                          <p:attrName>style.visibility</p:attrName>
                                        </p:attrNameLst>
                                      </p:cBhvr>
                                      <p:to>
                                        <p:strVal val="visible"/>
                                      </p:to>
                                    </p:set>
                                    <p:animEffect transition="in" filter="dissolve">
                                      <p:cBhvr>
                                        <p:cTn id="73" dur="500"/>
                                        <p:tgtEl>
                                          <p:spTgt spid="513045"/>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513048"/>
                                        </p:tgtEl>
                                        <p:attrNameLst>
                                          <p:attrName>style.visibility</p:attrName>
                                        </p:attrNameLst>
                                      </p:cBhvr>
                                      <p:to>
                                        <p:strVal val="visible"/>
                                      </p:to>
                                    </p:set>
                                    <p:animEffect transition="in" filter="dissolve">
                                      <p:cBhvr>
                                        <p:cTn id="78" dur="500"/>
                                        <p:tgtEl>
                                          <p:spTgt spid="51304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513046"/>
                                        </p:tgtEl>
                                        <p:attrNameLst>
                                          <p:attrName>style.visibility</p:attrName>
                                        </p:attrNameLst>
                                      </p:cBhvr>
                                      <p:to>
                                        <p:strVal val="visible"/>
                                      </p:to>
                                    </p:set>
                                    <p:animEffect transition="in" filter="dissolve">
                                      <p:cBhvr>
                                        <p:cTn id="81" dur="500"/>
                                        <p:tgtEl>
                                          <p:spTgt spid="51304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dissolve">
                                      <p:cBhvr>
                                        <p:cTn id="86" dur="500"/>
                                        <p:tgtEl>
                                          <p:spTgt spid="3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dissolve">
                                      <p:cBhvr>
                                        <p:cTn id="89" dur="500"/>
                                        <p:tgtEl>
                                          <p:spTgt spid="4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dissolve">
                                      <p:cBhvr>
                                        <p:cTn id="92" dur="500"/>
                                        <p:tgtEl>
                                          <p:spTgt spid="4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dissolve">
                                      <p:cBhvr>
                                        <p:cTn id="95" dur="500"/>
                                        <p:tgtEl>
                                          <p:spTgt spid="28"/>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dissolve">
                                      <p:cBhvr>
                                        <p:cTn id="9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36" grpId="0" animBg="1"/>
      <p:bldP spid="513039" grpId="0" animBg="1"/>
      <p:bldP spid="513040" grpId="0" animBg="1"/>
      <p:bldP spid="513045" grpId="0" animBg="1"/>
      <p:bldP spid="513046" grpId="0" animBg="1"/>
      <p:bldP spid="513053" grpId="0" animBg="1"/>
      <p:bldP spid="39" grpId="0" animBg="1"/>
      <p:bldP spid="40" grpId="0" animBg="1"/>
      <p:bldP spid="41" grpId="0" animBg="1"/>
      <p:bldP spid="28" grpId="0" animBg="1"/>
      <p:bldP spid="5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3"/>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1: Comparing Revenues at Different Points in Time</a:t>
            </a:r>
          </a:p>
        </p:txBody>
      </p:sp>
      <p:sp>
        <p:nvSpPr>
          <p:cNvPr id="121859" name="Rectangle 14"/>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ea typeface="ヒラギノ角ゴ Pro W3" pitchFamily="-65" charset="-128"/>
              </a:rPr>
              <a:t>Execute:</a:t>
            </a:r>
          </a:p>
          <a:p>
            <a:pPr eaLnBrk="1" hangingPunct="1">
              <a:lnSpc>
                <a:spcPct val="90000"/>
              </a:lnSpc>
            </a:pPr>
            <a:r>
              <a:rPr lang="en-US" altLang="zh-TW" sz="2000" dirty="0">
                <a:ea typeface="ヒラギノ角ゴ Pro W3" pitchFamily="-65" charset="-128"/>
              </a:rPr>
              <a:t>If the launch is delayed to 2006, revenues will drop by 20% of $2 billion, or $400 million, to $1.6 billion. </a:t>
            </a:r>
          </a:p>
          <a:p>
            <a:pPr eaLnBrk="1" hangingPunct="1">
              <a:lnSpc>
                <a:spcPct val="90000"/>
              </a:lnSpc>
            </a:pPr>
            <a:r>
              <a:rPr lang="en-US" altLang="zh-TW" sz="2000" dirty="0">
                <a:ea typeface="ヒラギノ角ゴ Pro W3" pitchFamily="-65" charset="-128"/>
              </a:rPr>
              <a:t>To compare this amount to revenues of $2 billion if launched in 2005, we must convert it using the interest rate of 8% (</a:t>
            </a:r>
            <a:r>
              <a:rPr lang="en-US" altLang="zh-TW" sz="2000" dirty="0">
                <a:solidFill>
                  <a:schemeClr val="accent1"/>
                </a:solidFill>
                <a:ea typeface="ヒラギノ角ゴ Pro W3" pitchFamily="-65" charset="-128"/>
              </a:rPr>
              <a:t>this is calculating the present value of the $1.6Bn)</a:t>
            </a:r>
            <a:r>
              <a:rPr lang="en-US" altLang="zh-TW" sz="2000" dirty="0">
                <a:ea typeface="ヒラギノ角ゴ Pro W3" pitchFamily="-65" charset="-128"/>
              </a:rPr>
              <a:t>:</a:t>
            </a:r>
          </a:p>
          <a:p>
            <a:pPr eaLnBrk="1" hangingPunct="1">
              <a:lnSpc>
                <a:spcPct val="90000"/>
              </a:lnSpc>
              <a:buFontTx/>
              <a:buNone/>
            </a:pPr>
            <a:r>
              <a:rPr lang="de-DE" sz="1800" dirty="0">
                <a:ea typeface="ヒラギノ角ゴ Pro W3" pitchFamily="-65" charset="-128"/>
              </a:rPr>
              <a:t>	$1.6 billion/1.08 = $1.481 billion in 2005</a:t>
            </a:r>
          </a:p>
          <a:p>
            <a:pPr eaLnBrk="1" hangingPunct="1">
              <a:lnSpc>
                <a:spcPct val="90000"/>
              </a:lnSpc>
            </a:pPr>
            <a:r>
              <a:rPr lang="en-US" altLang="zh-TW" sz="2000" dirty="0">
                <a:ea typeface="ヒラギノ角ゴ Pro W3" pitchFamily="-65" charset="-128"/>
              </a:rPr>
              <a:t>Therefore, the cost of a delay of one year is</a:t>
            </a:r>
          </a:p>
          <a:p>
            <a:pPr lvl="1" eaLnBrk="1" hangingPunct="1">
              <a:lnSpc>
                <a:spcPct val="90000"/>
              </a:lnSpc>
              <a:buFontTx/>
              <a:buNone/>
            </a:pPr>
            <a:r>
              <a:rPr lang="en-US" altLang="zh-TW" sz="2000" dirty="0">
                <a:ea typeface="ヒラギノ角ゴ Pro W3" pitchFamily="-65" charset="-128"/>
              </a:rPr>
              <a:t>$2 billion - $1.481 billion = </a:t>
            </a:r>
            <a:r>
              <a:rPr lang="en-US" altLang="zh-TW" sz="2000" b="1" dirty="0">
                <a:ea typeface="ヒラギノ角ゴ Pro W3" pitchFamily="-65" charset="-128"/>
              </a:rPr>
              <a:t>$0.519 billion ($519 million).</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140</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TextBox 6"/>
          <p:cNvSpPr txBox="1"/>
          <p:nvPr/>
        </p:nvSpPr>
        <p:spPr>
          <a:xfrm>
            <a:off x="8610600" y="3573017"/>
            <a:ext cx="1877888" cy="2031325"/>
          </a:xfrm>
          <a:prstGeom prst="rect">
            <a:avLst/>
          </a:prstGeom>
          <a:noFill/>
          <a:ln w="12700">
            <a:solidFill>
              <a:schemeClr val="tx1"/>
            </a:solidFill>
          </a:ln>
        </p:spPr>
        <p:txBody>
          <a:bodyPr wrap="square" rtlCol="0">
            <a:spAutoFit/>
          </a:bodyPr>
          <a:lstStyle/>
          <a:p>
            <a:r>
              <a:rPr lang="en-US" altLang="zh-TW" dirty="0">
                <a:solidFill>
                  <a:schemeClr val="accent1"/>
                </a:solidFill>
              </a:rPr>
              <a:t>In other words, we multiply the future value ($1.6Bn) by the discount factor (1/1+r) to get the present value</a:t>
            </a:r>
            <a:endParaRPr lang="zh-TW" altLang="en-US" dirty="0">
              <a:solidFill>
                <a:schemeClr val="accent1"/>
              </a:solidFill>
            </a:endParaRPr>
          </a:p>
        </p:txBody>
      </p:sp>
      <p:sp>
        <p:nvSpPr>
          <p:cNvPr id="10"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
        <p:nvSpPr>
          <p:cNvPr id="3" name="Rectangle 2"/>
          <p:cNvSpPr/>
          <p:nvPr/>
        </p:nvSpPr>
        <p:spPr>
          <a:xfrm>
            <a:off x="2743201" y="4691510"/>
            <a:ext cx="1731693" cy="589072"/>
          </a:xfrm>
          <a:prstGeom prst="rect">
            <a:avLst/>
          </a:prstGeom>
        </p:spPr>
        <p:txBody>
          <a:bodyPr wrap="none">
            <a:spAutoFit/>
          </a:bodyPr>
          <a:lstStyle/>
          <a:p>
            <a:pPr lvl="2">
              <a:lnSpc>
                <a:spcPct val="150000"/>
              </a:lnSpc>
              <a:spcBef>
                <a:spcPct val="20000"/>
              </a:spcBef>
              <a:buClr>
                <a:srgbClr val="953735"/>
              </a:buClr>
              <a:buSzPct val="100000"/>
              <a:defRPr/>
            </a:pPr>
            <a:r>
              <a:rPr lang="en-US" altLang="en-US" sz="2400" dirty="0">
                <a:ea typeface="新細明體" charset="-120"/>
              </a:rPr>
              <a:t>PV = </a:t>
            </a:r>
          </a:p>
        </p:txBody>
      </p:sp>
      <mc:AlternateContent xmlns:mc="http://schemas.openxmlformats.org/markup-compatibility/2006">
        <mc:Choice xmlns:a14="http://schemas.microsoft.com/office/drawing/2010/main" Requires="a14">
          <p:sp>
            <p:nvSpPr>
              <p:cNvPr id="11" name="TextBox 10"/>
              <p:cNvSpPr txBox="1"/>
              <p:nvPr/>
            </p:nvSpPr>
            <p:spPr>
              <a:xfrm>
                <a:off x="4520336" y="4557475"/>
                <a:ext cx="914400" cy="914400"/>
              </a:xfrm>
              <a:prstGeom prst="rect">
                <a:avLst/>
              </a:prstGeom>
              <a:noFill/>
            </p:spPr>
            <p:txBody>
              <a:bodyPr vert="horz" wrap="none" lIns="0" tIns="0" rIns="0" bIns="0" rtlCol="0" anchor="ctr">
                <a:normAutofit fontScale="40000" lnSpcReduction="20000"/>
              </a:bodyPr>
              <a:lstStyle/>
              <a:p>
                <a14:m>
                  <m:oMathPara xmlns:m="http://schemas.openxmlformats.org/officeDocument/2006/math">
                    <m:oMathParaPr>
                      <m:jc m:val="centerGroup"/>
                    </m:oMathParaPr>
                    <m:oMath xmlns:m="http://schemas.openxmlformats.org/officeDocument/2006/math">
                      <m:f>
                        <m:fPr>
                          <m:ctrlPr>
                            <a:rPr lang="en-US" sz="4400" i="1">
                              <a:latin typeface="Cambria Math" panose="02040503050406030204" pitchFamily="18" charset="0"/>
                              <a:ea typeface="+mj-ea"/>
                              <a:cs typeface="+mj-cs"/>
                            </a:rPr>
                          </m:ctrlPr>
                        </m:fPr>
                        <m:num>
                          <m:r>
                            <a:rPr lang="en-US" sz="4400" i="1">
                              <a:latin typeface="Cambria Math" panose="02040503050406030204" pitchFamily="18" charset="0"/>
                              <a:ea typeface="+mj-ea"/>
                              <a:cs typeface="+mj-cs"/>
                            </a:rPr>
                            <m:t>𝐹𝑉</m:t>
                          </m:r>
                        </m:num>
                        <m:den>
                          <m:sSup>
                            <m:sSupPr>
                              <m:ctrlPr>
                                <a:rPr lang="en-US" sz="4400" i="1">
                                  <a:latin typeface="Cambria Math" panose="02040503050406030204" pitchFamily="18" charset="0"/>
                                  <a:ea typeface="+mj-ea"/>
                                  <a:cs typeface="+mj-cs"/>
                                </a:rPr>
                              </m:ctrlPr>
                            </m:sSupPr>
                            <m:e>
                              <m:r>
                                <a:rPr lang="en-US" sz="4400" i="1">
                                  <a:latin typeface="Cambria Math" panose="02040503050406030204" pitchFamily="18" charset="0"/>
                                </a:rPr>
                                <m:t>(1+</m:t>
                              </m:r>
                              <m:r>
                                <a:rPr lang="en-US" sz="4400" i="1">
                                  <a:latin typeface="Cambria Math" panose="02040503050406030204" pitchFamily="18" charset="0"/>
                                </a:rPr>
                                <m:t>𝑟</m:t>
                              </m:r>
                              <m:r>
                                <a:rPr lang="en-US" sz="4400" i="1">
                                  <a:latin typeface="Cambria Math" panose="02040503050406030204" pitchFamily="18" charset="0"/>
                                </a:rPr>
                                <m:t>)</m:t>
                              </m:r>
                            </m:e>
                            <m:sup>
                              <m:r>
                                <a:rPr lang="en-US" sz="4400" i="1">
                                  <a:latin typeface="Cambria Math" panose="02040503050406030204" pitchFamily="18" charset="0"/>
                                  <a:ea typeface="+mj-ea"/>
                                  <a:cs typeface="+mj-cs"/>
                                </a:rPr>
                                <m:t>𝑛</m:t>
                              </m:r>
                            </m:sup>
                          </m:sSup>
                        </m:den>
                      </m:f>
                    </m:oMath>
                  </m:oMathPara>
                </a14:m>
                <a:endParaRPr lang="en-US" sz="4400" dirty="0">
                  <a:latin typeface="+mj-lt"/>
                  <a:ea typeface="+mj-ea"/>
                  <a:cs typeface="+mj-cs"/>
                </a:endParaRPr>
              </a:p>
            </p:txBody>
          </p:sp>
        </mc:Choice>
        <mc:Fallback>
          <p:sp>
            <p:nvSpPr>
              <p:cNvPr id="11" name="TextBox 10"/>
              <p:cNvSpPr txBox="1">
                <a:spLocks noRot="1" noChangeAspect="1" noMove="1" noResize="1" noEditPoints="1" noAdjustHandles="1" noChangeArrowheads="1" noChangeShapeType="1" noTextEdit="1"/>
              </p:cNvSpPr>
              <p:nvPr/>
            </p:nvSpPr>
            <p:spPr>
              <a:xfrm>
                <a:off x="4520336" y="4557475"/>
                <a:ext cx="914400" cy="914400"/>
              </a:xfrm>
              <a:prstGeom prst="rect">
                <a:avLst/>
              </a:prstGeom>
              <a:blipFill>
                <a:blip r:embed="rId3"/>
                <a:stretch>
                  <a:fillRect l="-8219"/>
                </a:stretch>
              </a:blipFill>
            </p:spPr>
            <p:txBody>
              <a:bodyPr/>
              <a:lstStyle/>
              <a:p>
                <a:r>
                  <a:rPr lang="en-US">
                    <a:noFill/>
                  </a:rPr>
                  <a:t> </a:t>
                </a:r>
              </a:p>
            </p:txBody>
          </p:sp>
        </mc:Fallback>
      </mc:AlternateContent>
    </p:spTree>
    <p:extLst>
      <p:ext uri="{BB962C8B-B14F-4D97-AF65-F5344CB8AC3E}">
        <p14:creationId xmlns:p14="http://schemas.microsoft.com/office/powerpoint/2010/main" val="1753768743"/>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ヒラギノ角ゴ Pro W3" pitchFamily="-65" charset="-128"/>
              </a:rPr>
              <a:t>Example 1: Comparing Revenues at Different Points in Time</a:t>
            </a:r>
            <a:endParaRPr lang="en-US" dirty="0"/>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141</a:t>
            </a:fld>
            <a:endParaRPr lang="en-US" altLang="en-US"/>
          </a:p>
        </p:txBody>
      </p:sp>
      <p:sp>
        <p:nvSpPr>
          <p:cNvPr id="5" name="Footer Placeholder 4"/>
          <p:cNvSpPr>
            <a:spLocks noGrp="1"/>
          </p:cNvSpPr>
          <p:nvPr>
            <p:ph type="ftr" sz="quarter" idx="11"/>
          </p:nvPr>
        </p:nvSpPr>
        <p:spPr/>
        <p:txBody>
          <a:bodyPr/>
          <a:lstStyle/>
          <a:p>
            <a:pPr lvl="0"/>
            <a:r>
              <a:rPr lang="en-US" b="0" dirty="0">
                <a:solidFill>
                  <a:schemeClr val="tx1"/>
                </a:solidFill>
              </a:rPr>
              <a:t>Time Value of Money</a:t>
            </a:r>
          </a:p>
        </p:txBody>
      </p:sp>
      <p:cxnSp>
        <p:nvCxnSpPr>
          <p:cNvPr id="7" name="Straight Arrow Connector 6"/>
          <p:cNvCxnSpPr/>
          <p:nvPr/>
        </p:nvCxnSpPr>
        <p:spPr>
          <a:xfrm>
            <a:off x="2667000" y="3429000"/>
            <a:ext cx="601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47950" y="30099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76800" y="3009900"/>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22" idx="0"/>
          </p:cNvCxnSpPr>
          <p:nvPr/>
        </p:nvCxnSpPr>
        <p:spPr>
          <a:xfrm flipH="1">
            <a:off x="7229476" y="3009901"/>
            <a:ext cx="9524" cy="1503401"/>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133600" y="2581276"/>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Nov 2005</a:t>
            </a:r>
          </a:p>
        </p:txBody>
      </p:sp>
      <p:sp>
        <p:nvSpPr>
          <p:cNvPr id="13" name="Oval 12"/>
          <p:cNvSpPr/>
          <p:nvPr/>
        </p:nvSpPr>
        <p:spPr>
          <a:xfrm>
            <a:off x="2514602" y="3109119"/>
            <a:ext cx="304799" cy="300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Oval 13"/>
          <p:cNvSpPr/>
          <p:nvPr/>
        </p:nvSpPr>
        <p:spPr>
          <a:xfrm>
            <a:off x="4724401" y="3124200"/>
            <a:ext cx="304799" cy="300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Oval 15"/>
          <p:cNvSpPr/>
          <p:nvPr/>
        </p:nvSpPr>
        <p:spPr>
          <a:xfrm>
            <a:off x="7086600" y="3126184"/>
            <a:ext cx="304799" cy="300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Rectangle 18"/>
          <p:cNvSpPr/>
          <p:nvPr/>
        </p:nvSpPr>
        <p:spPr>
          <a:xfrm>
            <a:off x="4324352" y="2581276"/>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Nov 2006</a:t>
            </a:r>
          </a:p>
        </p:txBody>
      </p:sp>
      <p:sp>
        <p:nvSpPr>
          <p:cNvPr id="20" name="Rectangle 19"/>
          <p:cNvSpPr/>
          <p:nvPr/>
        </p:nvSpPr>
        <p:spPr>
          <a:xfrm>
            <a:off x="6734176" y="2581276"/>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Nov 2007</a:t>
            </a:r>
          </a:p>
        </p:txBody>
      </p:sp>
      <p:sp>
        <p:nvSpPr>
          <p:cNvPr id="21" name="Rectangle 20"/>
          <p:cNvSpPr/>
          <p:nvPr/>
        </p:nvSpPr>
        <p:spPr>
          <a:xfrm>
            <a:off x="4114800" y="3886200"/>
            <a:ext cx="152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$2 </a:t>
            </a:r>
            <a:r>
              <a:rPr lang="en-US" dirty="0" err="1"/>
              <a:t>Bn</a:t>
            </a:r>
            <a:endParaRPr lang="en-US" dirty="0"/>
          </a:p>
        </p:txBody>
      </p:sp>
      <p:sp>
        <p:nvSpPr>
          <p:cNvPr id="22" name="Rectangle 21"/>
          <p:cNvSpPr/>
          <p:nvPr/>
        </p:nvSpPr>
        <p:spPr>
          <a:xfrm>
            <a:off x="6610352" y="4513301"/>
            <a:ext cx="1238248"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$1.6 </a:t>
            </a:r>
            <a:r>
              <a:rPr lang="en-US" dirty="0" err="1"/>
              <a:t>Bn</a:t>
            </a:r>
            <a:endParaRPr lang="en-US" dirty="0"/>
          </a:p>
        </p:txBody>
      </p:sp>
      <p:sp>
        <p:nvSpPr>
          <p:cNvPr id="24" name="Curved Left Arrow 23"/>
          <p:cNvSpPr/>
          <p:nvPr/>
        </p:nvSpPr>
        <p:spPr>
          <a:xfrm rot="5400000">
            <a:off x="5714996" y="4114803"/>
            <a:ext cx="685802" cy="266699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4114800" y="4495800"/>
            <a:ext cx="152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$1.481 </a:t>
            </a:r>
            <a:r>
              <a:rPr lang="en-US" dirty="0" err="1"/>
              <a:t>Bn</a:t>
            </a:r>
            <a:endParaRPr lang="en-US" dirty="0"/>
          </a:p>
        </p:txBody>
      </p:sp>
    </p:spTree>
    <p:extLst>
      <p:ext uri="{BB962C8B-B14F-4D97-AF65-F5344CB8AC3E}">
        <p14:creationId xmlns:p14="http://schemas.microsoft.com/office/powerpoint/2010/main" val="29667221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8"/>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1: Comparing Revenues at Different Points in Time</a:t>
            </a:r>
          </a:p>
        </p:txBody>
      </p:sp>
      <p:sp>
        <p:nvSpPr>
          <p:cNvPr id="123907" name="Rectangle 9"/>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ea typeface="ヒラギノ角ゴ Pro W3" pitchFamily="-65" charset="-128"/>
              </a:rPr>
              <a:t>Evaluate:</a:t>
            </a:r>
          </a:p>
          <a:p>
            <a:pPr eaLnBrk="1" hangingPunct="1"/>
            <a:r>
              <a:rPr lang="en-US" altLang="zh-TW" sz="2000" dirty="0">
                <a:ea typeface="ヒラギノ角ゴ Pro W3" pitchFamily="-65" charset="-128"/>
              </a:rPr>
              <a:t>Delaying the project for one year was equivalent to giving up $519 million in cash.</a:t>
            </a:r>
          </a:p>
          <a:p>
            <a:pPr eaLnBrk="1" hangingPunct="1"/>
            <a:r>
              <a:rPr lang="en-US" altLang="zh-TW" sz="2000" dirty="0">
                <a:ea typeface="ヒラギノ角ゴ Pro W3" pitchFamily="-65" charset="-128"/>
              </a:rPr>
              <a:t>In this example, we focused only on the effect on the first year’s revenues. However, delaying the launch delays the entire revenue stream by one year, so the total cost would be calculated in the same way by summing the cost of delay for each year of revenues.</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142</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184492692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8"/>
          <p:cNvSpPr>
            <a:spLocks noGrp="1" noChangeArrowheads="1"/>
          </p:cNvSpPr>
          <p:nvPr>
            <p:ph type="title"/>
          </p:nvPr>
        </p:nvSpPr>
        <p:spPr/>
        <p:txBody>
          <a:bodyPr>
            <a:normAutofit/>
          </a:bodyPr>
          <a:lstStyle/>
          <a:p>
            <a:pPr eaLnBrk="1" hangingPunct="1"/>
            <a:r>
              <a:rPr lang="en-US" altLang="zh-TW" dirty="0">
                <a:ea typeface="ヒラギノ角ゴ Pro W3" pitchFamily="-65" charset="-128"/>
              </a:rPr>
              <a:t>Your Turn! </a:t>
            </a:r>
          </a:p>
        </p:txBody>
      </p:sp>
      <p:sp>
        <p:nvSpPr>
          <p:cNvPr id="125955" name="Rectangle 9"/>
          <p:cNvSpPr>
            <a:spLocks noGrp="1" noChangeArrowheads="1"/>
          </p:cNvSpPr>
          <p:nvPr>
            <p:ph idx="1"/>
          </p:nvPr>
        </p:nvSpPr>
        <p:spPr>
          <a:xfrm>
            <a:off x="1981200" y="2133600"/>
            <a:ext cx="8229600" cy="3810001"/>
          </a:xfrm>
        </p:spPr>
        <p:txBody>
          <a:bodyPr vert="horz" lIns="91440" tIns="45720" rIns="91440" bIns="45720" rtlCol="0">
            <a:normAutofit/>
          </a:bodyPr>
          <a:lstStyle/>
          <a:p>
            <a:pPr eaLnBrk="1" hangingPunct="1">
              <a:lnSpc>
                <a:spcPct val="90000"/>
              </a:lnSpc>
              <a:buFontTx/>
              <a:buNone/>
            </a:pPr>
            <a:r>
              <a:rPr lang="en-US" altLang="zh-TW" dirty="0">
                <a:ea typeface="ヒラギノ角ゴ Pro W3" pitchFamily="-65" charset="-128"/>
              </a:rPr>
              <a:t>Problem:  </a:t>
            </a:r>
          </a:p>
          <a:p>
            <a:pPr eaLnBrk="1" hangingPunct="1">
              <a:lnSpc>
                <a:spcPct val="90000"/>
              </a:lnSpc>
            </a:pPr>
            <a:r>
              <a:rPr lang="en-US" altLang="zh-TW" sz="2000" dirty="0">
                <a:ea typeface="ヒラギノ角ゴ Pro W3" pitchFamily="-65" charset="-128"/>
              </a:rPr>
              <a:t>The launch of Sony’s PlayStation 3 was delayed until November 2006, giving Microsoft’s Xbox 360 a full year on the market without competition.</a:t>
            </a:r>
          </a:p>
          <a:p>
            <a:pPr eaLnBrk="1" hangingPunct="1">
              <a:lnSpc>
                <a:spcPct val="90000"/>
              </a:lnSpc>
            </a:pPr>
            <a:r>
              <a:rPr lang="en-US" altLang="zh-TW" sz="2000" dirty="0">
                <a:ea typeface="ヒラギノ角ゴ Pro W3" pitchFamily="-65" charset="-128"/>
              </a:rPr>
              <a:t>It is November 2005 and you are the marketing manager for the PlayStation. You estimate that if the PlayStation 3 were ready to be launched immediately, you could sell </a:t>
            </a:r>
            <a:r>
              <a:rPr lang="en-US" altLang="zh-TW" sz="2000" b="1" dirty="0">
                <a:ea typeface="ヒラギノ角ゴ Pro W3" pitchFamily="-65" charset="-128"/>
              </a:rPr>
              <a:t>$3 billion </a:t>
            </a:r>
            <a:r>
              <a:rPr lang="en-US" altLang="zh-TW" sz="2000" dirty="0">
                <a:ea typeface="ヒラギノ角ゴ Pro W3" pitchFamily="-65" charset="-128"/>
              </a:rPr>
              <a:t>worth of the console in its first year. </a:t>
            </a:r>
          </a:p>
          <a:p>
            <a:pPr eaLnBrk="1" hangingPunct="1">
              <a:lnSpc>
                <a:spcPct val="90000"/>
              </a:lnSpc>
            </a:pPr>
            <a:r>
              <a:rPr lang="en-US" altLang="zh-TW" sz="2000" dirty="0">
                <a:ea typeface="ヒラギノ角ゴ Pro W3" pitchFamily="-65" charset="-128"/>
              </a:rPr>
              <a:t>However, if your launch is delayed a year, you believe that Microsoft’s head start will reduce your first-year sales by </a:t>
            </a:r>
            <a:r>
              <a:rPr lang="en-US" altLang="zh-TW" sz="2000" b="1" dirty="0">
                <a:ea typeface="ヒラギノ角ゴ Pro W3" pitchFamily="-65" charset="-128"/>
              </a:rPr>
              <a:t>35%</a:t>
            </a:r>
            <a:r>
              <a:rPr lang="en-US" altLang="zh-TW" sz="2000" dirty="0">
                <a:ea typeface="ヒラギノ角ゴ Pro W3" pitchFamily="-65" charset="-128"/>
              </a:rPr>
              <a:t>. </a:t>
            </a:r>
          </a:p>
          <a:p>
            <a:pPr eaLnBrk="1" hangingPunct="1">
              <a:lnSpc>
                <a:spcPct val="90000"/>
              </a:lnSpc>
            </a:pPr>
            <a:r>
              <a:rPr lang="en-US" altLang="zh-TW" sz="2000" dirty="0">
                <a:ea typeface="ヒラギノ角ゴ Pro W3" pitchFamily="-65" charset="-128"/>
              </a:rPr>
              <a:t>If the interest rate is </a:t>
            </a:r>
            <a:r>
              <a:rPr lang="en-US" altLang="zh-TW" sz="2000" b="1" dirty="0">
                <a:ea typeface="ヒラギノ角ゴ Pro W3" pitchFamily="-65" charset="-128"/>
              </a:rPr>
              <a:t>6%</a:t>
            </a:r>
            <a:r>
              <a:rPr lang="en-US" altLang="zh-TW" sz="2000" dirty="0">
                <a:ea typeface="ヒラギノ角ゴ Pro W3" pitchFamily="-65" charset="-128"/>
              </a:rPr>
              <a:t>, what is the cost of a delay in terms of dollars in 2005?</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143</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pic>
        <p:nvPicPr>
          <p:cNvPr id="9" name="Picture 2" descr="Image result for playstation 3 images">
            <a:hlinkClick r:id="rId3"/>
          </p:cNvPr>
          <p:cNvPicPr>
            <a:picLocks noChangeAspect="1" noChangeArrowheads="1"/>
          </p:cNvPicPr>
          <p:nvPr/>
        </p:nvPicPr>
        <p:blipFill>
          <a:blip r:embed="rId4" cstate="print"/>
          <a:srcRect/>
          <a:stretch>
            <a:fillRect/>
          </a:stretch>
        </p:blipFill>
        <p:spPr bwMode="auto">
          <a:xfrm>
            <a:off x="8458200" y="76200"/>
            <a:ext cx="2088232" cy="2088232"/>
          </a:xfrm>
          <a:prstGeom prst="rect">
            <a:avLst/>
          </a:prstGeom>
          <a:noFill/>
        </p:spPr>
      </p:pic>
    </p:spTree>
    <p:extLst>
      <p:ext uri="{BB962C8B-B14F-4D97-AF65-F5344CB8AC3E}">
        <p14:creationId xmlns:p14="http://schemas.microsoft.com/office/powerpoint/2010/main" val="386683243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The cost of delay is</a:t>
            </a:r>
          </a:p>
          <a:p>
            <a:pPr lvl="1"/>
            <a:r>
              <a:rPr lang="en-US" altLang="zh-TW" sz="2000" dirty="0">
                <a:ea typeface="ヒラギノ角ゴ Pro W3" pitchFamily="-65" charset="-128"/>
              </a:rPr>
              <a:t>$519 million </a:t>
            </a:r>
          </a:p>
          <a:p>
            <a:pPr lvl="1"/>
            <a:r>
              <a:rPr lang="en-US" altLang="zh-TW" sz="2000" dirty="0">
                <a:ea typeface="ヒラギノ角ゴ Pro W3" pitchFamily="-65" charset="-128"/>
              </a:rPr>
              <a:t>$1.160 billion</a:t>
            </a:r>
          </a:p>
          <a:p>
            <a:pPr lvl="1"/>
            <a:r>
              <a:rPr lang="en-US" altLang="zh-TW" sz="2000" dirty="0">
                <a:ea typeface="ヒラギノ角ゴ Pro W3" pitchFamily="-65" charset="-128"/>
              </a:rPr>
              <a:t>$2 billion</a:t>
            </a:r>
          </a:p>
          <a:p>
            <a:pPr lvl="1"/>
            <a:r>
              <a:rPr lang="en-US" altLang="zh-TW" sz="2000" dirty="0">
                <a:ea typeface="ヒラギノ角ゴ Pro W3" pitchFamily="-65" charset="-128"/>
              </a:rPr>
              <a:t>I don’t care I don’t like video games</a:t>
            </a: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144</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7010400" y="2115345"/>
            <a:ext cx="2887662" cy="2684463"/>
          </a:xfrm>
        </p:spPr>
      </p:pic>
      <p:sp>
        <p:nvSpPr>
          <p:cNvPr id="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42026364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4"/>
          <p:cNvSpPr>
            <a:spLocks noGrp="1" noChangeArrowheads="1"/>
          </p:cNvSpPr>
          <p:nvPr>
            <p:ph type="title"/>
          </p:nvPr>
        </p:nvSpPr>
        <p:spPr/>
        <p:txBody>
          <a:bodyPr>
            <a:normAutofit/>
          </a:bodyPr>
          <a:lstStyle/>
          <a:p>
            <a:pPr eaLnBrk="1" hangingPunct="1"/>
            <a:r>
              <a:rPr lang="en-US" altLang="zh-TW" dirty="0">
                <a:ea typeface="ヒラギノ角ゴ Pro W3" pitchFamily="-65" charset="-128"/>
              </a:rPr>
              <a:t>Solution to Example: Comparing Revenues at Different Points in Time</a:t>
            </a:r>
          </a:p>
        </p:txBody>
      </p:sp>
      <p:sp>
        <p:nvSpPr>
          <p:cNvPr id="128003" name="Rectangle 15"/>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ea typeface="ヒラギノ角ゴ Pro W3" pitchFamily="-65" charset="-128"/>
              </a:rPr>
              <a:t>Solution:</a:t>
            </a:r>
          </a:p>
          <a:p>
            <a:pPr eaLnBrk="1" hangingPunct="1">
              <a:lnSpc>
                <a:spcPct val="90000"/>
              </a:lnSpc>
              <a:buFontTx/>
              <a:buNone/>
            </a:pPr>
            <a:r>
              <a:rPr lang="en-US" altLang="zh-TW" dirty="0">
                <a:ea typeface="ヒラギノ角ゴ Pro W3" pitchFamily="-65" charset="-128"/>
              </a:rPr>
              <a:t>Plan:</a:t>
            </a:r>
          </a:p>
          <a:p>
            <a:pPr eaLnBrk="1" hangingPunct="1">
              <a:lnSpc>
                <a:spcPct val="90000"/>
              </a:lnSpc>
            </a:pPr>
            <a:r>
              <a:rPr lang="en-US" altLang="zh-TW" sz="2000" dirty="0">
                <a:ea typeface="ヒラギノ角ゴ Pro W3" pitchFamily="-65" charset="-128"/>
              </a:rPr>
              <a:t>Revenues if released today: $3 billion, </a:t>
            </a:r>
          </a:p>
          <a:p>
            <a:pPr eaLnBrk="1" hangingPunct="1">
              <a:lnSpc>
                <a:spcPct val="90000"/>
              </a:lnSpc>
            </a:pPr>
            <a:r>
              <a:rPr lang="en-US" altLang="zh-TW" sz="2000" dirty="0">
                <a:ea typeface="ヒラギノ角ゴ Pro W3" pitchFamily="-65" charset="-128"/>
              </a:rPr>
              <a:t>Revenue decrease if delayed: 35% , </a:t>
            </a:r>
          </a:p>
          <a:p>
            <a:pPr eaLnBrk="1" hangingPunct="1">
              <a:lnSpc>
                <a:spcPct val="90000"/>
              </a:lnSpc>
            </a:pPr>
            <a:r>
              <a:rPr lang="en-US" altLang="zh-TW" sz="2000" dirty="0">
                <a:ea typeface="ヒラギノ角ゴ Pro W3" pitchFamily="-65" charset="-128"/>
              </a:rPr>
              <a:t>Interest rate: 6%</a:t>
            </a:r>
          </a:p>
          <a:p>
            <a:pPr eaLnBrk="1" hangingPunct="1">
              <a:lnSpc>
                <a:spcPct val="90000"/>
              </a:lnSpc>
            </a:pPr>
            <a:r>
              <a:rPr lang="en-US" altLang="zh-TW" sz="2000" dirty="0">
                <a:ea typeface="ヒラギノ角ゴ Pro W3" pitchFamily="-65" charset="-128"/>
              </a:rPr>
              <a:t>We need to compute the revenues if the launch is delayed and compare them to the revenues from launching today. </a:t>
            </a:r>
          </a:p>
          <a:p>
            <a:pPr eaLnBrk="1" hangingPunct="1">
              <a:lnSpc>
                <a:spcPct val="90000"/>
              </a:lnSpc>
            </a:pPr>
            <a:r>
              <a:rPr lang="en-US" altLang="zh-TW" sz="2000" dirty="0">
                <a:ea typeface="ヒラギノ角ゴ Pro W3" pitchFamily="-65" charset="-128"/>
              </a:rPr>
              <a:t>However, in order to make a fair comparison, we need to convert the future revenues of the PlayStation if delayed into an equivalent present value of those revenues today. </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145</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2894743809"/>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3"/>
          <p:cNvSpPr>
            <a:spLocks noGrp="1" noChangeArrowheads="1"/>
          </p:cNvSpPr>
          <p:nvPr>
            <p:ph type="title"/>
          </p:nvPr>
        </p:nvSpPr>
        <p:spPr/>
        <p:txBody>
          <a:bodyPr>
            <a:normAutofit/>
          </a:bodyPr>
          <a:lstStyle/>
          <a:p>
            <a:pPr eaLnBrk="1" hangingPunct="1"/>
            <a:r>
              <a:rPr lang="en-US" altLang="zh-TW" dirty="0">
                <a:ea typeface="ヒラギノ角ゴ Pro W3" pitchFamily="-65" charset="-128"/>
              </a:rPr>
              <a:t>Solution to Example: Comparing Revenues at Different Points in Time</a:t>
            </a:r>
          </a:p>
        </p:txBody>
      </p:sp>
      <p:sp>
        <p:nvSpPr>
          <p:cNvPr id="130051" name="Rectangle 14"/>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ea typeface="ヒラギノ角ゴ Pro W3" pitchFamily="-65" charset="-128"/>
              </a:rPr>
              <a:t>Execute:</a:t>
            </a:r>
          </a:p>
          <a:p>
            <a:pPr eaLnBrk="1" hangingPunct="1"/>
            <a:r>
              <a:rPr lang="en-US" altLang="zh-TW" sz="2000" dirty="0">
                <a:ea typeface="ヒラギノ角ゴ Pro W3" pitchFamily="-65" charset="-128"/>
              </a:rPr>
              <a:t>If the launch is delayed to 2006, revenues will drop by 35% of $3 billion, or $1.05 billion, to $1.95 billion. </a:t>
            </a:r>
          </a:p>
          <a:p>
            <a:pPr eaLnBrk="1" hangingPunct="1"/>
            <a:r>
              <a:rPr lang="en-US" altLang="zh-TW" sz="2000" dirty="0">
                <a:ea typeface="ヒラギノ角ゴ Pro W3" pitchFamily="-65" charset="-128"/>
              </a:rPr>
              <a:t>To compare this amount to revenues of $3 billion if launched in 2005, we must convert it using the interest rate of 6%:</a:t>
            </a:r>
          </a:p>
          <a:p>
            <a:pPr eaLnBrk="1" hangingPunct="1">
              <a:buFontTx/>
              <a:buNone/>
            </a:pPr>
            <a:r>
              <a:rPr lang="de-DE" sz="1800" dirty="0">
                <a:ea typeface="ヒラギノ角ゴ Pro W3" pitchFamily="-65" charset="-128"/>
              </a:rPr>
              <a:t>		$1.95 billion/1.06 = $1.840 billion in 2005</a:t>
            </a:r>
            <a:endParaRPr lang="en-US" altLang="zh-TW" sz="2000" dirty="0">
              <a:ea typeface="ヒラギノ角ゴ Pro W3" pitchFamily="-65" charset="-128"/>
            </a:endParaRPr>
          </a:p>
          <a:p>
            <a:pPr eaLnBrk="1" hangingPunct="1"/>
            <a:r>
              <a:rPr lang="en-US" altLang="zh-TW" sz="2000" dirty="0">
                <a:ea typeface="ヒラギノ角ゴ Pro W3" pitchFamily="-65" charset="-128"/>
              </a:rPr>
              <a:t>Therefore, the cost of a delay of one year is</a:t>
            </a:r>
          </a:p>
          <a:p>
            <a:pPr lvl="1" eaLnBrk="1" hangingPunct="1">
              <a:buFontTx/>
              <a:buNone/>
            </a:pPr>
            <a:r>
              <a:rPr lang="en-US" altLang="zh-TW" sz="2000" dirty="0">
                <a:ea typeface="ヒラギノ角ゴ Pro W3" pitchFamily="-65" charset="-128"/>
              </a:rPr>
              <a:t>$3 billion - $1.840 billion = $1.160 billion</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146</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0"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
        <p:nvSpPr>
          <p:cNvPr id="8" name="Rectangle 7"/>
          <p:cNvSpPr/>
          <p:nvPr/>
        </p:nvSpPr>
        <p:spPr>
          <a:xfrm>
            <a:off x="7366865" y="3944035"/>
            <a:ext cx="1731693" cy="589072"/>
          </a:xfrm>
          <a:prstGeom prst="rect">
            <a:avLst/>
          </a:prstGeom>
        </p:spPr>
        <p:txBody>
          <a:bodyPr wrap="none">
            <a:spAutoFit/>
          </a:bodyPr>
          <a:lstStyle/>
          <a:p>
            <a:pPr lvl="2">
              <a:lnSpc>
                <a:spcPct val="150000"/>
              </a:lnSpc>
              <a:spcBef>
                <a:spcPct val="20000"/>
              </a:spcBef>
              <a:buClr>
                <a:srgbClr val="953735"/>
              </a:buClr>
              <a:buSzPct val="100000"/>
              <a:defRPr/>
            </a:pPr>
            <a:r>
              <a:rPr lang="en-US" altLang="en-US" sz="2400" dirty="0">
                <a:ea typeface="新細明體" charset="-120"/>
              </a:rPr>
              <a:t>PV = </a:t>
            </a:r>
          </a:p>
        </p:txBody>
      </p:sp>
      <mc:AlternateContent xmlns:mc="http://schemas.openxmlformats.org/markup-compatibility/2006">
        <mc:Choice xmlns:a14="http://schemas.microsoft.com/office/drawing/2010/main" Requires="a14">
          <p:sp>
            <p:nvSpPr>
              <p:cNvPr id="9" name="TextBox 8"/>
              <p:cNvSpPr txBox="1"/>
              <p:nvPr/>
            </p:nvSpPr>
            <p:spPr>
              <a:xfrm>
                <a:off x="9144000" y="3810000"/>
                <a:ext cx="914400" cy="914400"/>
              </a:xfrm>
              <a:prstGeom prst="rect">
                <a:avLst/>
              </a:prstGeom>
              <a:noFill/>
            </p:spPr>
            <p:txBody>
              <a:bodyPr vert="horz" wrap="none" lIns="0" tIns="0" rIns="0" bIns="0" rtlCol="0" anchor="ctr">
                <a:normAutofit fontScale="40000" lnSpcReduction="20000"/>
              </a:bodyPr>
              <a:lstStyle/>
              <a:p>
                <a14:m>
                  <m:oMathPara xmlns:m="http://schemas.openxmlformats.org/officeDocument/2006/math">
                    <m:oMathParaPr>
                      <m:jc m:val="centerGroup"/>
                    </m:oMathParaPr>
                    <m:oMath xmlns:m="http://schemas.openxmlformats.org/officeDocument/2006/math">
                      <m:f>
                        <m:fPr>
                          <m:ctrlPr>
                            <a:rPr lang="en-US" sz="4400" i="1">
                              <a:latin typeface="Cambria Math" panose="02040503050406030204" pitchFamily="18" charset="0"/>
                              <a:ea typeface="+mj-ea"/>
                              <a:cs typeface="+mj-cs"/>
                            </a:rPr>
                          </m:ctrlPr>
                        </m:fPr>
                        <m:num>
                          <m:r>
                            <a:rPr lang="en-US" sz="4400" i="1">
                              <a:latin typeface="Cambria Math" panose="02040503050406030204" pitchFamily="18" charset="0"/>
                              <a:ea typeface="+mj-ea"/>
                              <a:cs typeface="+mj-cs"/>
                            </a:rPr>
                            <m:t>𝐹𝑉</m:t>
                          </m:r>
                        </m:num>
                        <m:den>
                          <m:sSup>
                            <m:sSupPr>
                              <m:ctrlPr>
                                <a:rPr lang="en-US" sz="4400" i="1">
                                  <a:latin typeface="Cambria Math" panose="02040503050406030204" pitchFamily="18" charset="0"/>
                                  <a:ea typeface="+mj-ea"/>
                                  <a:cs typeface="+mj-cs"/>
                                </a:rPr>
                              </m:ctrlPr>
                            </m:sSupPr>
                            <m:e>
                              <m:r>
                                <a:rPr lang="en-US" sz="4400" i="1">
                                  <a:latin typeface="Cambria Math" panose="02040503050406030204" pitchFamily="18" charset="0"/>
                                </a:rPr>
                                <m:t>(1+</m:t>
                              </m:r>
                              <m:r>
                                <a:rPr lang="en-US" sz="4400" i="1">
                                  <a:latin typeface="Cambria Math" panose="02040503050406030204" pitchFamily="18" charset="0"/>
                                </a:rPr>
                                <m:t>𝑟</m:t>
                              </m:r>
                              <m:r>
                                <a:rPr lang="en-US" sz="4400" i="1">
                                  <a:latin typeface="Cambria Math" panose="02040503050406030204" pitchFamily="18" charset="0"/>
                                </a:rPr>
                                <m:t>)</m:t>
                              </m:r>
                            </m:e>
                            <m:sup>
                              <m:r>
                                <a:rPr lang="en-US" sz="4400" i="1">
                                  <a:latin typeface="Cambria Math" panose="02040503050406030204" pitchFamily="18" charset="0"/>
                                  <a:ea typeface="+mj-ea"/>
                                  <a:cs typeface="+mj-cs"/>
                                </a:rPr>
                                <m:t>𝑛</m:t>
                              </m:r>
                            </m:sup>
                          </m:sSup>
                        </m:den>
                      </m:f>
                    </m:oMath>
                  </m:oMathPara>
                </a14:m>
                <a:endParaRPr lang="en-US" sz="4400" dirty="0">
                  <a:latin typeface="+mj-lt"/>
                  <a:ea typeface="+mj-ea"/>
                  <a:cs typeface="+mj-cs"/>
                </a:endParaRPr>
              </a:p>
            </p:txBody>
          </p:sp>
        </mc:Choice>
        <mc:Fallback>
          <p:sp>
            <p:nvSpPr>
              <p:cNvPr id="9" name="TextBox 8"/>
              <p:cNvSpPr txBox="1">
                <a:spLocks noRot="1" noChangeAspect="1" noMove="1" noResize="1" noEditPoints="1" noAdjustHandles="1" noChangeArrowheads="1" noChangeShapeType="1" noTextEdit="1"/>
              </p:cNvSpPr>
              <p:nvPr/>
            </p:nvSpPr>
            <p:spPr>
              <a:xfrm>
                <a:off x="9144000" y="3810000"/>
                <a:ext cx="914400" cy="914400"/>
              </a:xfrm>
              <a:prstGeom prst="rect">
                <a:avLst/>
              </a:prstGeom>
              <a:blipFill>
                <a:blip r:embed="rId3"/>
                <a:stretch>
                  <a:fillRect l="-8333"/>
                </a:stretch>
              </a:blipFill>
            </p:spPr>
            <p:txBody>
              <a:bodyPr/>
              <a:lstStyle/>
              <a:p>
                <a:r>
                  <a:rPr lang="en-US">
                    <a:noFill/>
                  </a:rPr>
                  <a:t> </a:t>
                </a:r>
              </a:p>
            </p:txBody>
          </p:sp>
        </mc:Fallback>
      </mc:AlternateContent>
      <p:sp>
        <p:nvSpPr>
          <p:cNvPr id="3" name="Rectangle 2"/>
          <p:cNvSpPr/>
          <p:nvPr/>
        </p:nvSpPr>
        <p:spPr>
          <a:xfrm>
            <a:off x="8153400" y="3733800"/>
            <a:ext cx="20574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879989"/>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8"/>
          <p:cNvSpPr>
            <a:spLocks noGrp="1" noChangeArrowheads="1"/>
          </p:cNvSpPr>
          <p:nvPr>
            <p:ph type="title"/>
          </p:nvPr>
        </p:nvSpPr>
        <p:spPr/>
        <p:txBody>
          <a:bodyPr>
            <a:normAutofit/>
          </a:bodyPr>
          <a:lstStyle/>
          <a:p>
            <a:pPr eaLnBrk="1" hangingPunct="1"/>
            <a:r>
              <a:rPr lang="en-US" altLang="zh-TW" dirty="0">
                <a:ea typeface="ヒラギノ角ゴ Pro W3" pitchFamily="-65" charset="-128"/>
              </a:rPr>
              <a:t>Solution to Example: Comparing Revenues at Different Points in Time</a:t>
            </a:r>
          </a:p>
        </p:txBody>
      </p:sp>
      <p:sp>
        <p:nvSpPr>
          <p:cNvPr id="132099" name="Rectangle 9"/>
          <p:cNvSpPr>
            <a:spLocks noGrp="1" noChangeArrowheads="1"/>
          </p:cNvSpPr>
          <p:nvPr>
            <p:ph idx="1"/>
          </p:nvPr>
        </p:nvSpPr>
        <p:spPr/>
        <p:txBody>
          <a:bodyPr vert="horz" lIns="91440" tIns="45720" rIns="91440" bIns="45720" rtlCol="0">
            <a:normAutofit/>
          </a:bodyPr>
          <a:lstStyle/>
          <a:p>
            <a:pPr eaLnBrk="1" hangingPunct="1">
              <a:buFontTx/>
              <a:buNone/>
            </a:pPr>
            <a:r>
              <a:rPr lang="en-US" altLang="zh-TW">
                <a:ea typeface="ヒラギノ角ゴ Pro W3" pitchFamily="-65" charset="-128"/>
              </a:rPr>
              <a:t>Evaluate:</a:t>
            </a:r>
          </a:p>
          <a:p>
            <a:pPr eaLnBrk="1" hangingPunct="1"/>
            <a:r>
              <a:rPr lang="en-US" altLang="zh-TW" sz="2000">
                <a:ea typeface="ヒラギノ角ゴ Pro W3" pitchFamily="-65" charset="-128"/>
              </a:rPr>
              <a:t>Delaying the project for one year was equivalent to giving up $1.16 billion in cash.</a:t>
            </a:r>
          </a:p>
          <a:p>
            <a:pPr eaLnBrk="1" hangingPunct="1"/>
            <a:r>
              <a:rPr lang="en-US" altLang="zh-TW" sz="2000">
                <a:ea typeface="ヒラギノ角ゴ Pro W3" pitchFamily="-65" charset="-128"/>
              </a:rPr>
              <a:t>In this example, we focused only on the effect on the first year’s revenues. </a:t>
            </a:r>
          </a:p>
          <a:p>
            <a:pPr eaLnBrk="1" hangingPunct="1"/>
            <a:r>
              <a:rPr lang="en-US" altLang="zh-TW" sz="2000">
                <a:ea typeface="ヒラギノ角ゴ Pro W3" pitchFamily="-65" charset="-128"/>
              </a:rPr>
              <a:t>However, delaying the launch delays the entire revenue stream by one year, so the total cost would be calculated in the same way by summing the cost of delay for each year of revenues.</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147</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538076343"/>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normAutofit/>
          </a:bodyPr>
          <a:lstStyle/>
          <a:p>
            <a:pPr eaLnBrk="1" hangingPunct="1"/>
            <a:r>
              <a:rPr lang="en-US" altLang="zh-TW" b="0" dirty="0">
                <a:ea typeface="ヒラギノ角ゴ Pro W3" pitchFamily="-65" charset="-128"/>
              </a:rPr>
              <a:t>The Three Rules of Valuing Cash Flows</a:t>
            </a:r>
            <a:endParaRPr lang="en-US" altLang="zh-TW" dirty="0">
              <a:ea typeface="ヒラギノ角ゴ Pro W3" pitchFamily="-65" charset="-128"/>
            </a:endParaRPr>
          </a:p>
        </p:txBody>
      </p:sp>
      <p:pic>
        <p:nvPicPr>
          <p:cNvPr id="177155" name="Picture 4" descr="tbl03_01.gif"/>
          <p:cNvPicPr>
            <a:picLocks noChangeAspect="1"/>
          </p:cNvPicPr>
          <p:nvPr/>
        </p:nvPicPr>
        <p:blipFill>
          <a:blip r:embed="rId2" cstate="print"/>
          <a:srcRect/>
          <a:stretch>
            <a:fillRect/>
          </a:stretch>
        </p:blipFill>
        <p:spPr bwMode="auto">
          <a:xfrm>
            <a:off x="1905000" y="2276476"/>
            <a:ext cx="8534400" cy="2862263"/>
          </a:xfrm>
          <a:prstGeom prst="rect">
            <a:avLst/>
          </a:prstGeom>
          <a:noFill/>
          <a:ln w="9525">
            <a:noFill/>
            <a:miter lim="800000"/>
            <a:headEnd/>
            <a:tailEnd/>
          </a:ln>
        </p:spPr>
      </p:pic>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148</a:t>
            </a:fld>
            <a:endParaRPr lang="en-US" altLang="en-US"/>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cxnSp>
        <p:nvCxnSpPr>
          <p:cNvPr id="7" name="Straight Connector 6"/>
          <p:cNvCxnSpPr/>
          <p:nvPr/>
        </p:nvCxnSpPr>
        <p:spPr>
          <a:xfrm>
            <a:off x="1676400" y="152400"/>
            <a:ext cx="8915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676400" y="6019800"/>
            <a:ext cx="8915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676400" y="152400"/>
            <a:ext cx="0" cy="5867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a:off x="10591800" y="152400"/>
            <a:ext cx="0" cy="586740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705645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4"/>
          <p:cNvSpPr>
            <a:spLocks noGrp="1" noChangeArrowheads="1"/>
          </p:cNvSpPr>
          <p:nvPr>
            <p:ph type="title"/>
          </p:nvPr>
        </p:nvSpPr>
        <p:spPr/>
        <p:txBody>
          <a:bodyPr>
            <a:normAutofit/>
          </a:bodyPr>
          <a:lstStyle/>
          <a:p>
            <a:pPr eaLnBrk="1" hangingPunct="1"/>
            <a:r>
              <a:rPr lang="en-US" altLang="zh-TW" dirty="0">
                <a:ea typeface="ヒラギノ角ゴ Pro W3" pitchFamily="-65" charset="-128"/>
              </a:rPr>
              <a:t>Valuing Cash Flows at Different Points in Time</a:t>
            </a:r>
          </a:p>
        </p:txBody>
      </p:sp>
      <p:sp>
        <p:nvSpPr>
          <p:cNvPr id="138243" name="Content Placeholder 10"/>
          <p:cNvSpPr>
            <a:spLocks noGrp="1"/>
          </p:cNvSpPr>
          <p:nvPr>
            <p:ph idx="1"/>
          </p:nvPr>
        </p:nvSpPr>
        <p:spPr/>
        <p:txBody>
          <a:bodyPr vert="horz" lIns="91440" tIns="45720" rIns="91440" bIns="45720" rtlCol="0">
            <a:normAutofit/>
          </a:bodyPr>
          <a:lstStyle/>
          <a:p>
            <a:pPr eaLnBrk="1" hangingPunct="1"/>
            <a:r>
              <a:rPr lang="en-US" altLang="zh-TW" b="1" dirty="0">
                <a:solidFill>
                  <a:srgbClr val="FF0000"/>
                </a:solidFill>
                <a:ea typeface="ヒラギノ角ゴ Pro W3" pitchFamily="-65" charset="-128"/>
              </a:rPr>
              <a:t>Rule 1</a:t>
            </a:r>
            <a:r>
              <a:rPr lang="en-US" altLang="zh-TW" dirty="0">
                <a:solidFill>
                  <a:srgbClr val="FF0000"/>
                </a:solidFill>
                <a:ea typeface="ヒラギノ角ゴ Pro W3" pitchFamily="-65" charset="-128"/>
              </a:rPr>
              <a:t>: </a:t>
            </a:r>
            <a:r>
              <a:rPr lang="en-US" altLang="zh-TW" dirty="0">
                <a:ea typeface="ヒラギノ角ゴ Pro W3" pitchFamily="-65" charset="-128"/>
              </a:rPr>
              <a:t>Comparing and Combining Values</a:t>
            </a:r>
          </a:p>
          <a:p>
            <a:pPr lvl="1" eaLnBrk="1" hangingPunct="1"/>
            <a:r>
              <a:rPr lang="en-US" altLang="zh-TW" sz="2000" dirty="0">
                <a:ea typeface="ヒラギノ角ゴ Pro W3" pitchFamily="-65" charset="-128"/>
              </a:rPr>
              <a:t>It is only possible to compare or combine values </a:t>
            </a:r>
            <a:r>
              <a:rPr lang="en-US" altLang="zh-TW" sz="2000" b="1" dirty="0">
                <a:ea typeface="ヒラギノ角ゴ Pro W3" pitchFamily="-65" charset="-128"/>
              </a:rPr>
              <a:t>at the same point in time</a:t>
            </a:r>
          </a:p>
          <a:p>
            <a:pPr eaLnBrk="1" hangingPunct="1"/>
            <a:endParaRPr lang="en-US" altLang="zh-TW" dirty="0">
              <a:ea typeface="ヒラギノ角ゴ Pro W3" pitchFamily="-65" charset="-128"/>
            </a:endParaRPr>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149</a:t>
            </a:fld>
            <a:endParaRPr lang="en-US" altLang="en-US"/>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136119994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3" descr="istockphoto_2761181_video_recording">
            <a:hlinkClick r:id="rId3"/>
          </p:cNvPr>
          <p:cNvPicPr>
            <a:picLocks noChangeAspect="1" noChangeArrowheads="1"/>
          </p:cNvPicPr>
          <p:nvPr/>
        </p:nvPicPr>
        <p:blipFill>
          <a:blip r:embed="rId4" cstate="print"/>
          <a:stretch>
            <a:fillRect/>
          </a:stretch>
        </p:blipFill>
        <p:spPr bwMode="auto">
          <a:xfrm>
            <a:off x="7692284" y="3363"/>
            <a:ext cx="2975717" cy="1974475"/>
          </a:xfrm>
          <a:prstGeom prst="rect">
            <a:avLst/>
          </a:prstGeom>
          <a:noFill/>
          <a:ln w="9525">
            <a:noFill/>
            <a:miter lim="800000"/>
            <a:headEnd/>
            <a:tailEnd/>
          </a:ln>
        </p:spPr>
      </p:pic>
      <p:sp>
        <p:nvSpPr>
          <p:cNvPr id="46082" name="Rectangle 2"/>
          <p:cNvSpPr>
            <a:spLocks noGrp="1" noChangeArrowheads="1"/>
          </p:cNvSpPr>
          <p:nvPr>
            <p:ph type="title"/>
          </p:nvPr>
        </p:nvSpPr>
        <p:spPr/>
        <p:txBody>
          <a:bodyPr/>
          <a:lstStyle/>
          <a:p>
            <a:pPr eaLnBrk="1" hangingPunct="1"/>
            <a:r>
              <a:rPr lang="en-US" altLang="zh-TW" dirty="0"/>
              <a:t>Copyright Issues</a:t>
            </a:r>
          </a:p>
        </p:txBody>
      </p:sp>
      <p:sp>
        <p:nvSpPr>
          <p:cNvPr id="23559" name="Rectangle 4"/>
          <p:cNvSpPr>
            <a:spLocks noGrp="1" noChangeArrowheads="1"/>
          </p:cNvSpPr>
          <p:nvPr>
            <p:ph type="body" sz="half" idx="1"/>
          </p:nvPr>
        </p:nvSpPr>
        <p:spPr/>
        <p:txBody>
          <a:bodyPr>
            <a:normAutofit fontScale="85000" lnSpcReduction="20000"/>
          </a:bodyPr>
          <a:lstStyle/>
          <a:p>
            <a:pPr eaLnBrk="1" hangingPunct="1">
              <a:defRPr/>
            </a:pPr>
            <a:r>
              <a:rPr lang="en-US" altLang="zh-TW" dirty="0"/>
              <a:t>The lectures </a:t>
            </a:r>
            <a:r>
              <a:rPr lang="en-US" altLang="zh-TW" b="1" dirty="0">
                <a:solidFill>
                  <a:schemeClr val="accent2">
                    <a:lumMod val="75000"/>
                  </a:schemeClr>
                </a:solidFill>
              </a:rPr>
              <a:t>will be recorded </a:t>
            </a:r>
            <a:r>
              <a:rPr lang="en-US" altLang="zh-TW" dirty="0"/>
              <a:t>by UST</a:t>
            </a:r>
          </a:p>
          <a:p>
            <a:pPr eaLnBrk="1" hangingPunct="1">
              <a:defRPr/>
            </a:pPr>
            <a:r>
              <a:rPr lang="en-US" altLang="zh-TW" dirty="0"/>
              <a:t>Videos will be made available on CANVAS and are subject to copyright; students are </a:t>
            </a:r>
            <a:r>
              <a:rPr lang="en-US" altLang="zh-TW" b="1" dirty="0"/>
              <a:t>not</a:t>
            </a:r>
            <a:r>
              <a:rPr lang="en-US" altLang="zh-TW" dirty="0"/>
              <a:t> allowed to copy, duplicate or disseminate the videos without prior written consent</a:t>
            </a:r>
          </a:p>
          <a:p>
            <a:pPr eaLnBrk="1" hangingPunct="1">
              <a:defRPr/>
            </a:pPr>
            <a:r>
              <a:rPr lang="en-US" altLang="zh-TW" b="1" dirty="0">
                <a:solidFill>
                  <a:schemeClr val="accent2">
                    <a:lumMod val="75000"/>
                  </a:schemeClr>
                </a:solidFill>
              </a:rPr>
              <a:t>No other recording or taping is allowed</a:t>
            </a:r>
          </a:p>
          <a:p>
            <a:pPr eaLnBrk="1" hangingPunct="1">
              <a:defRPr/>
            </a:pPr>
            <a:r>
              <a:rPr lang="en-US" altLang="zh-TW" dirty="0"/>
              <a:t>The lectures notes are provided to you for single use. You may </a:t>
            </a:r>
            <a:r>
              <a:rPr lang="en-US" altLang="zh-TW" u="sng" dirty="0"/>
              <a:t>not</a:t>
            </a:r>
            <a:r>
              <a:rPr lang="en-US" altLang="zh-TW" dirty="0"/>
              <a:t> copy or distribute all or any part of the notes without the written consent of the Lecturer.</a:t>
            </a:r>
          </a:p>
          <a:p>
            <a:pPr eaLnBrk="1" hangingPunct="1">
              <a:defRPr/>
            </a:pPr>
            <a:r>
              <a:rPr lang="en-US" altLang="zh-TW" dirty="0"/>
              <a:t>Please be aware of intellectual property issues in all your work and presentations. Take care to indicate the source of your quotes and include a reference list at the end of your presentations.</a:t>
            </a:r>
          </a:p>
          <a:p>
            <a:pPr>
              <a:defRPr/>
            </a:pPr>
            <a:r>
              <a:rPr lang="en-US" altLang="zh-TW" b="1" dirty="0">
                <a:solidFill>
                  <a:schemeClr val="accent2">
                    <a:lumMod val="75000"/>
                  </a:schemeClr>
                </a:solidFill>
                <a:ea typeface="PMingLiU" pitchFamily="18" charset="-120"/>
              </a:rPr>
              <a:t>Plagiarism is not tolerated at HKUST</a:t>
            </a:r>
            <a:r>
              <a:rPr lang="en-US" altLang="zh-TW" dirty="0">
                <a:ea typeface="PMingLiU" pitchFamily="18" charset="-120"/>
              </a:rPr>
              <a:t>. Plagiarism software may be used in evaluating homework and clear cases of plagiarism will impact your grade significantly.</a:t>
            </a:r>
          </a:p>
        </p:txBody>
      </p:sp>
      <p:sp>
        <p:nvSpPr>
          <p:cNvPr id="6" name="Slide Number Placeholder 5"/>
          <p:cNvSpPr>
            <a:spLocks noGrp="1"/>
          </p:cNvSpPr>
          <p:nvPr>
            <p:ph type="sldNum" sz="quarter" idx="10"/>
          </p:nvPr>
        </p:nvSpPr>
        <p:spPr bwMode="auto">
          <a:xfrm>
            <a:off x="9763126" y="6586539"/>
            <a:ext cx="919163" cy="293687"/>
          </a:xfrm>
          <a:noFill/>
          <a:ln>
            <a:miter lim="800000"/>
            <a:headEnd/>
            <a:tailEnd/>
          </a:ln>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15</a:t>
            </a:fld>
            <a:endParaRPr lang="en-US" altLang="zh-TW"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Introduction</a:t>
            </a:r>
          </a:p>
        </p:txBody>
      </p:sp>
      <p:grpSp>
        <p:nvGrpSpPr>
          <p:cNvPr id="11" name="Group 10"/>
          <p:cNvGrpSpPr/>
          <p:nvPr/>
        </p:nvGrpSpPr>
        <p:grpSpPr>
          <a:xfrm>
            <a:off x="8153400" y="114300"/>
            <a:ext cx="2362200" cy="1905000"/>
            <a:chOff x="6629400" y="114300"/>
            <a:chExt cx="2362200" cy="1905000"/>
          </a:xfrm>
        </p:grpSpPr>
        <p:cxnSp>
          <p:nvCxnSpPr>
            <p:cNvPr id="9" name="Straight Connector 8"/>
            <p:cNvCxnSpPr/>
            <p:nvPr/>
          </p:nvCxnSpPr>
          <p:spPr>
            <a:xfrm rot="10800000">
              <a:off x="6629400" y="114300"/>
              <a:ext cx="2362200" cy="1905000"/>
            </a:xfrm>
            <a:prstGeom prst="line">
              <a:avLst/>
            </a:prstGeom>
            <a:ln w="76200">
              <a:solidFill>
                <a:srgbClr val="FF0000"/>
              </a:solidFill>
            </a:ln>
            <a:effectLst/>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rot="10800000" flipV="1">
              <a:off x="6629400" y="114300"/>
              <a:ext cx="2362200" cy="1905000"/>
            </a:xfrm>
            <a:prstGeom prst="line">
              <a:avLst/>
            </a:prstGeom>
            <a:ln w="76200">
              <a:solidFill>
                <a:srgbClr val="FF0000"/>
              </a:solidFill>
            </a:ln>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94624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85"/>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559">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55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5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4"/>
          <p:cNvSpPr>
            <a:spLocks noGrp="1" noChangeArrowheads="1"/>
          </p:cNvSpPr>
          <p:nvPr>
            <p:ph type="title"/>
          </p:nvPr>
        </p:nvSpPr>
        <p:spPr/>
        <p:txBody>
          <a:bodyPr>
            <a:normAutofit/>
          </a:bodyPr>
          <a:lstStyle/>
          <a:p>
            <a:pPr eaLnBrk="1" hangingPunct="1"/>
            <a:r>
              <a:rPr lang="en-US" altLang="zh-TW" dirty="0">
                <a:ea typeface="ヒラギノ角ゴ Pro W3" pitchFamily="-65" charset="-128"/>
              </a:rPr>
              <a:t>Valuing Cash Flows at Different Points in Time</a:t>
            </a:r>
          </a:p>
        </p:txBody>
      </p:sp>
      <p:sp>
        <p:nvSpPr>
          <p:cNvPr id="140291" name="Content Placeholder 10"/>
          <p:cNvSpPr>
            <a:spLocks noGrp="1"/>
          </p:cNvSpPr>
          <p:nvPr>
            <p:ph idx="1"/>
          </p:nvPr>
        </p:nvSpPr>
        <p:spPr/>
        <p:txBody>
          <a:bodyPr vert="horz" lIns="91440" tIns="45720" rIns="91440" bIns="45720" rtlCol="0">
            <a:normAutofit/>
          </a:bodyPr>
          <a:lstStyle/>
          <a:p>
            <a:pPr eaLnBrk="1" hangingPunct="1"/>
            <a:r>
              <a:rPr lang="en-US" altLang="zh-TW" b="1" dirty="0">
                <a:solidFill>
                  <a:srgbClr val="FF0000"/>
                </a:solidFill>
                <a:ea typeface="ヒラギノ角ゴ Pro W3" pitchFamily="-65" charset="-128"/>
              </a:rPr>
              <a:t>Rule 2</a:t>
            </a:r>
            <a:r>
              <a:rPr lang="en-US" altLang="zh-TW" dirty="0">
                <a:ea typeface="ヒラギノ角ゴ Pro W3" pitchFamily="-65" charset="-128"/>
              </a:rPr>
              <a:t>: Compounding</a:t>
            </a:r>
          </a:p>
          <a:p>
            <a:pPr lvl="1" eaLnBrk="1" hangingPunct="1"/>
            <a:r>
              <a:rPr lang="en-US" altLang="zh-TW" sz="2000" dirty="0">
                <a:ea typeface="ヒラギノ角ゴ Pro W3" pitchFamily="-65" charset="-128"/>
              </a:rPr>
              <a:t>To calculate a cash flow’s </a:t>
            </a:r>
            <a:r>
              <a:rPr lang="en-US" altLang="zh-TW" sz="2000" b="1" dirty="0">
                <a:ea typeface="ヒラギノ角ゴ Pro W3" pitchFamily="-65" charset="-128"/>
              </a:rPr>
              <a:t>future value</a:t>
            </a:r>
            <a:r>
              <a:rPr lang="en-US" altLang="zh-TW" sz="2000" dirty="0">
                <a:ea typeface="ヒラギノ角ゴ Pro W3" pitchFamily="-65" charset="-128"/>
              </a:rPr>
              <a:t>, you must </a:t>
            </a:r>
            <a:r>
              <a:rPr lang="en-US" altLang="zh-TW" sz="2000" b="1" dirty="0">
                <a:ea typeface="ヒラギノ角ゴ Pro W3" pitchFamily="-65" charset="-128"/>
              </a:rPr>
              <a:t>compound</a:t>
            </a:r>
            <a:r>
              <a:rPr lang="en-US" altLang="zh-TW" sz="2000" dirty="0">
                <a:ea typeface="ヒラギノ角ゴ Pro W3" pitchFamily="-65" charset="-128"/>
              </a:rPr>
              <a:t> it</a:t>
            </a: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a:r>
              <a:rPr lang="en-US" altLang="zh-TW" sz="2000" b="1" dirty="0">
                <a:solidFill>
                  <a:srgbClr val="FF0000"/>
                </a:solidFill>
                <a:ea typeface="ヒラギノ角ゴ Pro W3" pitchFamily="-65" charset="-128"/>
              </a:rPr>
              <a:t>Compound Interest = The effect of earning “interest on interest”</a:t>
            </a:r>
          </a:p>
          <a:p>
            <a:pPr lvl="1" eaLnBrk="1" hangingPunct="1"/>
            <a:endParaRPr lang="en-US" altLang="zh-TW" sz="2000" b="1" dirty="0">
              <a:solidFill>
                <a:srgbClr val="FF0000"/>
              </a:solidFill>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p:txBody>
      </p:sp>
      <p:pic>
        <p:nvPicPr>
          <p:cNvPr id="140292" name="Picture 2"/>
          <p:cNvPicPr>
            <a:picLocks noChangeAspect="1" noChangeArrowheads="1"/>
          </p:cNvPicPr>
          <p:nvPr/>
        </p:nvPicPr>
        <p:blipFill>
          <a:blip r:embed="rId3" cstate="print"/>
          <a:srcRect/>
          <a:stretch>
            <a:fillRect/>
          </a:stretch>
        </p:blipFill>
        <p:spPr bwMode="auto">
          <a:xfrm>
            <a:off x="3200400" y="2780928"/>
            <a:ext cx="5219700" cy="1276350"/>
          </a:xfrm>
          <a:prstGeom prst="rect">
            <a:avLst/>
          </a:prstGeom>
          <a:noFill/>
          <a:ln w="9525">
            <a:noFill/>
            <a:miter lim="800000"/>
            <a:headEnd/>
            <a:tailEnd/>
          </a:ln>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6" descr="eq03_01"/>
          <p:cNvPicPr>
            <a:picLocks noChangeAspect="1" noChangeArrowheads="1"/>
          </p:cNvPicPr>
          <p:nvPr/>
        </p:nvPicPr>
        <p:blipFill>
          <a:blip r:embed="rId4" cstate="print"/>
          <a:srcRect/>
          <a:stretch>
            <a:fillRect/>
          </a:stretch>
        </p:blipFill>
        <p:spPr bwMode="auto">
          <a:xfrm>
            <a:off x="2567608" y="5085185"/>
            <a:ext cx="7397750" cy="949325"/>
          </a:xfrm>
          <a:prstGeom prst="rect">
            <a:avLst/>
          </a:prstGeom>
          <a:noFill/>
          <a:ln w="9525">
            <a:noFill/>
            <a:miter lim="800000"/>
            <a:headEnd/>
            <a:tailEnd/>
          </a:ln>
        </p:spPr>
      </p:pic>
      <p:sp>
        <p:nvSpPr>
          <p:cNvPr id="10" name="Rectangle 9"/>
          <p:cNvSpPr/>
          <p:nvPr/>
        </p:nvSpPr>
        <p:spPr>
          <a:xfrm>
            <a:off x="2423592" y="5013176"/>
            <a:ext cx="698477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150</a:t>
            </a:fld>
            <a:endParaRPr lang="en-US" altLang="en-US"/>
          </a:p>
        </p:txBody>
      </p:sp>
      <p:sp>
        <p:nvSpPr>
          <p:cNvPr id="11"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4243990430"/>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4"/>
          <p:cNvSpPr>
            <a:spLocks noGrp="1" noChangeArrowheads="1"/>
          </p:cNvSpPr>
          <p:nvPr>
            <p:ph type="title"/>
          </p:nvPr>
        </p:nvSpPr>
        <p:spPr/>
        <p:txBody>
          <a:bodyPr>
            <a:normAutofit/>
          </a:bodyPr>
          <a:lstStyle/>
          <a:p>
            <a:pPr eaLnBrk="1" hangingPunct="1"/>
            <a:r>
              <a:rPr lang="en-US" altLang="zh-TW" dirty="0">
                <a:ea typeface="ヒラギノ角ゴ Pro W3" pitchFamily="-65" charset="-128"/>
              </a:rPr>
              <a:t>Valuing Cash Flows at Different Points in Time</a:t>
            </a:r>
          </a:p>
        </p:txBody>
      </p:sp>
      <p:sp>
        <p:nvSpPr>
          <p:cNvPr id="146435" name="Content Placeholder 10"/>
          <p:cNvSpPr>
            <a:spLocks noGrp="1"/>
          </p:cNvSpPr>
          <p:nvPr>
            <p:ph idx="1"/>
          </p:nvPr>
        </p:nvSpPr>
        <p:spPr/>
        <p:txBody>
          <a:bodyPr vert="horz" lIns="91440" tIns="45720" rIns="91440" bIns="45720" rtlCol="0">
            <a:normAutofit/>
          </a:bodyPr>
          <a:lstStyle/>
          <a:p>
            <a:pPr eaLnBrk="1" hangingPunct="1"/>
            <a:r>
              <a:rPr lang="en-US" altLang="zh-TW" b="1" dirty="0">
                <a:solidFill>
                  <a:srgbClr val="FF0000"/>
                </a:solidFill>
                <a:ea typeface="ヒラギノ角ゴ Pro W3" pitchFamily="-65" charset="-128"/>
              </a:rPr>
              <a:t>Rule 3</a:t>
            </a:r>
            <a:r>
              <a:rPr lang="en-US" altLang="zh-TW" dirty="0">
                <a:ea typeface="ヒラギノ角ゴ Pro W3" pitchFamily="-65" charset="-128"/>
              </a:rPr>
              <a:t>: Discounting</a:t>
            </a:r>
          </a:p>
          <a:p>
            <a:pPr lvl="1" eaLnBrk="1" hangingPunct="1"/>
            <a:r>
              <a:rPr lang="en-US" altLang="zh-TW" sz="2000" dirty="0">
                <a:ea typeface="ヒラギノ角ゴ Pro W3" pitchFamily="-65" charset="-128"/>
              </a:rPr>
              <a:t>To calculate the value of a future cash flow at an earlier point in time, we must </a:t>
            </a:r>
            <a:r>
              <a:rPr lang="en-US" altLang="zh-TW" sz="2000" b="1" dirty="0">
                <a:ea typeface="ヒラギノ角ゴ Pro W3" pitchFamily="-65" charset="-128"/>
              </a:rPr>
              <a:t>discount</a:t>
            </a:r>
            <a:r>
              <a:rPr lang="en-US" altLang="zh-TW" sz="2000" dirty="0">
                <a:ea typeface="ヒラギノ角ゴ Pro W3" pitchFamily="-65" charset="-128"/>
              </a:rPr>
              <a:t> it.</a:t>
            </a: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p:txBody>
      </p:sp>
      <p:pic>
        <p:nvPicPr>
          <p:cNvPr id="146436" name="Picture 3"/>
          <p:cNvPicPr>
            <a:picLocks noChangeAspect="1" noChangeArrowheads="1"/>
          </p:cNvPicPr>
          <p:nvPr/>
        </p:nvPicPr>
        <p:blipFill>
          <a:blip r:embed="rId3" cstate="print"/>
          <a:srcRect/>
          <a:stretch>
            <a:fillRect/>
          </a:stretch>
        </p:blipFill>
        <p:spPr bwMode="auto">
          <a:xfrm>
            <a:off x="3124200" y="3200400"/>
            <a:ext cx="5295900" cy="1314450"/>
          </a:xfrm>
          <a:prstGeom prst="rect">
            <a:avLst/>
          </a:prstGeom>
          <a:noFill/>
          <a:ln w="9525">
            <a:noFill/>
            <a:miter lim="800000"/>
            <a:headEnd/>
            <a:tailEnd/>
          </a:ln>
        </p:spPr>
      </p:pic>
      <p:pic>
        <p:nvPicPr>
          <p:cNvPr id="146437" name="Picture 7" descr="eq03_02"/>
          <p:cNvPicPr>
            <a:picLocks noChangeAspect="1" noChangeArrowheads="1"/>
          </p:cNvPicPr>
          <p:nvPr/>
        </p:nvPicPr>
        <p:blipFill>
          <a:blip r:embed="rId4" cstate="print"/>
          <a:srcRect/>
          <a:stretch>
            <a:fillRect/>
          </a:stretch>
        </p:blipFill>
        <p:spPr bwMode="auto">
          <a:xfrm>
            <a:off x="4157662" y="4869161"/>
            <a:ext cx="5748338" cy="847725"/>
          </a:xfrm>
          <a:prstGeom prst="rect">
            <a:avLst/>
          </a:prstGeom>
          <a:noFill/>
          <a:ln w="9525">
            <a:noFill/>
            <a:miter lim="800000"/>
            <a:headEnd/>
            <a:tailEnd/>
          </a:ln>
        </p:spPr>
      </p:pic>
      <p:sp>
        <p:nvSpPr>
          <p:cNvPr id="7"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Rectangle 8"/>
          <p:cNvSpPr/>
          <p:nvPr/>
        </p:nvSpPr>
        <p:spPr>
          <a:xfrm>
            <a:off x="3941638" y="4725144"/>
            <a:ext cx="4032448"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151</a:t>
            </a:fld>
            <a:endParaRPr lang="en-US" altLang="en-US"/>
          </a:p>
        </p:txBody>
      </p:sp>
      <p:sp>
        <p:nvSpPr>
          <p:cNvPr id="11"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654682258"/>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4"/>
          <p:cNvSpPr>
            <a:spLocks noGrp="1" noChangeArrowheads="1"/>
          </p:cNvSpPr>
          <p:nvPr>
            <p:ph type="title"/>
          </p:nvPr>
        </p:nvSpPr>
        <p:spPr/>
        <p:txBody>
          <a:bodyPr>
            <a:normAutofit/>
          </a:bodyPr>
          <a:lstStyle/>
          <a:p>
            <a:pPr eaLnBrk="1" hangingPunct="1"/>
            <a:r>
              <a:rPr lang="en-US" altLang="zh-TW" dirty="0">
                <a:ea typeface="ヒラギノ角ゴ Pro W3" pitchFamily="-65" charset="-128"/>
              </a:rPr>
              <a:t>Valuing Cash Flows at Different Points in Time</a:t>
            </a:r>
          </a:p>
        </p:txBody>
      </p:sp>
      <p:sp>
        <p:nvSpPr>
          <p:cNvPr id="148483" name="Content Placeholder 10"/>
          <p:cNvSpPr>
            <a:spLocks noGrp="1"/>
          </p:cNvSpPr>
          <p:nvPr>
            <p:ph idx="1"/>
          </p:nvPr>
        </p:nvSpPr>
        <p:spPr/>
        <p:txBody>
          <a:bodyPr vert="horz" lIns="91440" tIns="45720" rIns="91440" bIns="45720" rtlCol="0">
            <a:normAutofit/>
          </a:bodyPr>
          <a:lstStyle/>
          <a:p>
            <a:pPr eaLnBrk="1" hangingPunct="1"/>
            <a:r>
              <a:rPr lang="en-US" altLang="zh-TW" dirty="0">
                <a:ea typeface="ヒラギノ角ゴ Pro W3" pitchFamily="-65" charset="-128"/>
              </a:rPr>
              <a:t>Rule 3: Discounting &amp; Compounding </a:t>
            </a:r>
            <a:r>
              <a:rPr lang="en-US" altLang="zh-TW" b="1" dirty="0">
                <a:ea typeface="ヒラギノ角ゴ Pro W3" pitchFamily="-65" charset="-128"/>
              </a:rPr>
              <a:t>- Example</a:t>
            </a:r>
          </a:p>
          <a:p>
            <a:pPr lvl="1" eaLnBrk="1" hangingPunct="1"/>
            <a:r>
              <a:rPr lang="en-US" altLang="zh-TW" dirty="0">
                <a:ea typeface="ヒラギノ角ゴ Pro W3" pitchFamily="-65" charset="-128"/>
              </a:rPr>
              <a:t>If $826.45 is invested today for </a:t>
            </a:r>
            <a:r>
              <a:rPr lang="en-US" altLang="zh-TW" b="1" dirty="0">
                <a:ea typeface="ヒラギノ角ゴ Pro W3" pitchFamily="-65" charset="-128"/>
              </a:rPr>
              <a:t>two</a:t>
            </a:r>
            <a:r>
              <a:rPr lang="en-US" altLang="zh-TW" dirty="0">
                <a:ea typeface="ヒラギノ角ゴ Pro W3" pitchFamily="-65" charset="-128"/>
              </a:rPr>
              <a:t> years at 10% interest, the </a:t>
            </a:r>
            <a:r>
              <a:rPr lang="en-US" altLang="zh-TW" b="1" dirty="0">
                <a:ea typeface="ヒラギノ角ゴ Pro W3" pitchFamily="-65" charset="-128"/>
              </a:rPr>
              <a:t>future value </a:t>
            </a:r>
            <a:r>
              <a:rPr lang="en-US" altLang="zh-TW" dirty="0">
                <a:ea typeface="ヒラギノ角ゴ Pro W3" pitchFamily="-65" charset="-128"/>
              </a:rPr>
              <a:t>will be $1,000-</a:t>
            </a:r>
          </a:p>
          <a:p>
            <a:pPr lvl="1" eaLnBrk="1" hangingPunct="1"/>
            <a:endParaRPr lang="en-US" altLang="zh-TW" dirty="0">
              <a:ea typeface="ヒラギノ角ゴ Pro W3" pitchFamily="-65" charset="-128"/>
            </a:endParaRPr>
          </a:p>
          <a:p>
            <a:pPr marL="457200" lvl="1" indent="0">
              <a:buNone/>
            </a:pPr>
            <a:endParaRPr lang="en-US" altLang="zh-TW" dirty="0">
              <a:ea typeface="ヒラギノ角ゴ Pro W3" pitchFamily="-65" charset="-128"/>
            </a:endParaRPr>
          </a:p>
          <a:p>
            <a:pPr lvl="1"/>
            <a:r>
              <a:rPr lang="en-US" altLang="zh-TW" dirty="0">
                <a:ea typeface="ヒラギノ角ゴ Pro W3" pitchFamily="-65" charset="-128"/>
              </a:rPr>
              <a:t>If $1,000- were </a:t>
            </a:r>
            <a:r>
              <a:rPr lang="en-US" altLang="zh-TW" b="1" dirty="0">
                <a:ea typeface="ヒラギノ角ゴ Pro W3" pitchFamily="-65" charset="-128"/>
              </a:rPr>
              <a:t>three</a:t>
            </a:r>
            <a:r>
              <a:rPr lang="en-US" altLang="zh-TW" dirty="0">
                <a:ea typeface="ヒラギノ角ゴ Pro W3" pitchFamily="-65" charset="-128"/>
              </a:rPr>
              <a:t> years away, the </a:t>
            </a:r>
            <a:r>
              <a:rPr lang="en-US" altLang="zh-TW" b="1" dirty="0">
                <a:ea typeface="ヒラギノ角ゴ Pro W3" pitchFamily="-65" charset="-128"/>
              </a:rPr>
              <a:t>present value</a:t>
            </a:r>
            <a:r>
              <a:rPr lang="en-US" altLang="zh-TW" dirty="0">
                <a:ea typeface="ヒラギノ角ゴ Pro W3" pitchFamily="-65" charset="-128"/>
              </a:rPr>
              <a:t>, if the interest rate is 10%, would be $751.31</a:t>
            </a: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eaLnBrk="1" hangingPunct="1"/>
            <a:endParaRPr lang="en-US" altLang="zh-TW" dirty="0">
              <a:ea typeface="ヒラギノ角ゴ Pro W3" pitchFamily="-65" charset="-128"/>
            </a:endParaRPr>
          </a:p>
          <a:p>
            <a:pPr eaLnBrk="1" hangingPunct="1"/>
            <a:endParaRPr lang="en-US" altLang="zh-TW" dirty="0">
              <a:ea typeface="ヒラギノ角ゴ Pro W3" pitchFamily="-65" charset="-128"/>
            </a:endParaRPr>
          </a:p>
          <a:p>
            <a:pPr eaLnBrk="1" hangingPunct="1"/>
            <a:endParaRPr lang="en-US" altLang="zh-TW" dirty="0">
              <a:ea typeface="ヒラギノ角ゴ Pro W3" pitchFamily="-65" charset="-128"/>
            </a:endParaRP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152</a:t>
            </a:fld>
            <a:endParaRPr lang="en-US" altLang="en-US"/>
          </a:p>
        </p:txBody>
      </p:sp>
      <p:pic>
        <p:nvPicPr>
          <p:cNvPr id="148484" name="Picture 2"/>
          <p:cNvPicPr>
            <a:picLocks noChangeAspect="1" noChangeArrowheads="1"/>
          </p:cNvPicPr>
          <p:nvPr/>
        </p:nvPicPr>
        <p:blipFill>
          <a:blip r:embed="rId3" cstate="print"/>
          <a:srcRect/>
          <a:stretch>
            <a:fillRect/>
          </a:stretch>
        </p:blipFill>
        <p:spPr bwMode="auto">
          <a:xfrm>
            <a:off x="4419601" y="2619449"/>
            <a:ext cx="4536431" cy="1244030"/>
          </a:xfrm>
          <a:prstGeom prst="rect">
            <a:avLst/>
          </a:prstGeom>
          <a:noFill/>
          <a:ln w="9525">
            <a:noFill/>
            <a:miter lim="800000"/>
            <a:headEnd/>
            <a:tailEnd/>
          </a:ln>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4"/>
          <p:cNvPicPr>
            <a:picLocks noChangeAspect="1" noChangeArrowheads="1"/>
          </p:cNvPicPr>
          <p:nvPr/>
        </p:nvPicPr>
        <p:blipFill>
          <a:blip r:embed="rId4" cstate="print"/>
          <a:srcRect/>
          <a:stretch>
            <a:fillRect/>
          </a:stretch>
        </p:blipFill>
        <p:spPr bwMode="auto">
          <a:xfrm>
            <a:off x="2634333" y="4788437"/>
            <a:ext cx="7128792" cy="1280556"/>
          </a:xfrm>
          <a:prstGeom prst="rect">
            <a:avLst/>
          </a:prstGeom>
          <a:noFill/>
          <a:ln w="9525">
            <a:noFill/>
            <a:miter lim="800000"/>
            <a:headEnd/>
            <a:tailEnd/>
          </a:ln>
        </p:spPr>
      </p:pic>
      <p:sp>
        <p:nvSpPr>
          <p:cNvPr id="10"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2534218750"/>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3"/>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Present Value of a Single Future Cash Flow</a:t>
            </a:r>
          </a:p>
        </p:txBody>
      </p:sp>
      <p:sp>
        <p:nvSpPr>
          <p:cNvPr id="152579" name="Rectangle 14"/>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ea typeface="ヒラギノ角ゴ Pro W3" pitchFamily="-65" charset="-128"/>
              </a:rPr>
              <a:t>Problem:</a:t>
            </a:r>
          </a:p>
          <a:p>
            <a:pPr eaLnBrk="1" hangingPunct="1"/>
            <a:r>
              <a:rPr lang="en-US" altLang="zh-TW" sz="2000" dirty="0">
                <a:ea typeface="ヒラギノ角ゴ Pro W3" pitchFamily="-65" charset="-128"/>
              </a:rPr>
              <a:t>You are considering investing in a savings bond that will pay </a:t>
            </a:r>
            <a:r>
              <a:rPr lang="en-US" altLang="zh-TW" sz="2000" b="1" dirty="0">
                <a:ea typeface="ヒラギノ角ゴ Pro W3" pitchFamily="-65" charset="-128"/>
              </a:rPr>
              <a:t>$15,000 </a:t>
            </a:r>
            <a:r>
              <a:rPr lang="en-US" altLang="zh-TW" sz="2000" dirty="0">
                <a:ea typeface="ヒラギノ角ゴ Pro W3" pitchFamily="-65" charset="-128"/>
              </a:rPr>
              <a:t>in </a:t>
            </a:r>
            <a:r>
              <a:rPr lang="en-US" altLang="zh-TW" sz="2000" b="1" dirty="0">
                <a:ea typeface="ヒラギノ角ゴ Pro W3" pitchFamily="-65" charset="-128"/>
              </a:rPr>
              <a:t>10 years</a:t>
            </a:r>
            <a:r>
              <a:rPr lang="en-US" altLang="zh-TW" sz="2000" dirty="0">
                <a:ea typeface="ヒラギノ角ゴ Pro W3" pitchFamily="-65" charset="-128"/>
              </a:rPr>
              <a:t>. </a:t>
            </a:r>
          </a:p>
          <a:p>
            <a:pPr eaLnBrk="1" hangingPunct="1"/>
            <a:r>
              <a:rPr lang="en-US" altLang="zh-TW" sz="2000" dirty="0">
                <a:ea typeface="ヒラギノ角ゴ Pro W3" pitchFamily="-65" charset="-128"/>
              </a:rPr>
              <a:t>If the competitive market interest rate is fixed at </a:t>
            </a:r>
            <a:r>
              <a:rPr lang="en-US" altLang="zh-TW" sz="2000" b="1" dirty="0">
                <a:ea typeface="ヒラギノ角ゴ Pro W3" pitchFamily="-65" charset="-128"/>
              </a:rPr>
              <a:t>6%</a:t>
            </a:r>
            <a:r>
              <a:rPr lang="en-US" altLang="zh-TW" sz="2000" dirty="0">
                <a:ea typeface="ヒラギノ角ゴ Pro W3" pitchFamily="-65" charset="-128"/>
              </a:rPr>
              <a:t> per year, </a:t>
            </a:r>
            <a:r>
              <a:rPr lang="en-US" altLang="zh-TW" sz="2000" b="1" dirty="0">
                <a:ea typeface="ヒラギノ角ゴ Pro W3" pitchFamily="-65" charset="-128"/>
              </a:rPr>
              <a:t>what is the bond worth today?</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153</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94210" name="Picture 2" descr="Image result for image of savings bond">
            <a:hlinkClick r:id="rId3"/>
          </p:cNvPr>
          <p:cNvPicPr>
            <a:picLocks noChangeAspect="1" noChangeArrowheads="1"/>
          </p:cNvPicPr>
          <p:nvPr/>
        </p:nvPicPr>
        <p:blipFill>
          <a:blip r:embed="rId4" cstate="print"/>
          <a:srcRect/>
          <a:stretch>
            <a:fillRect/>
          </a:stretch>
        </p:blipFill>
        <p:spPr bwMode="auto">
          <a:xfrm>
            <a:off x="4727848" y="3717032"/>
            <a:ext cx="5497328" cy="2461270"/>
          </a:xfrm>
          <a:prstGeom prst="rect">
            <a:avLst/>
          </a:prstGeom>
          <a:noFill/>
        </p:spPr>
      </p:pic>
      <p:sp>
        <p:nvSpPr>
          <p:cNvPr id="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729612061"/>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7"/>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Present Value of a Single Future Cash Flow</a:t>
            </a:r>
          </a:p>
        </p:txBody>
      </p:sp>
      <p:sp>
        <p:nvSpPr>
          <p:cNvPr id="154627" name="Rectangle 18"/>
          <p:cNvSpPr>
            <a:spLocks noGrp="1" noChangeArrowheads="1"/>
          </p:cNvSpPr>
          <p:nvPr>
            <p:ph idx="1"/>
          </p:nvPr>
        </p:nvSpPr>
        <p:spPr>
          <a:xfrm>
            <a:off x="1981200" y="1490580"/>
            <a:ext cx="8229600" cy="4343400"/>
          </a:xfrm>
        </p:spPr>
        <p:txBody>
          <a:bodyPr vert="horz" lIns="91440" tIns="45720" rIns="91440" bIns="45720" rtlCol="0">
            <a:normAutofit/>
          </a:bodyPr>
          <a:lstStyle/>
          <a:p>
            <a:pPr eaLnBrk="1" hangingPunct="1">
              <a:buFontTx/>
              <a:buNone/>
            </a:pPr>
            <a:r>
              <a:rPr lang="en-US" altLang="zh-TW" dirty="0">
                <a:ea typeface="ヒラギノ角ゴ Pro W3" pitchFamily="-65" charset="-128"/>
              </a:rPr>
              <a:t>Solution:</a:t>
            </a:r>
          </a:p>
          <a:p>
            <a:pPr eaLnBrk="1" hangingPunct="1"/>
            <a:r>
              <a:rPr lang="en-US" altLang="zh-TW" sz="2000" dirty="0">
                <a:ea typeface="ヒラギノ角ゴ Pro W3" pitchFamily="-65" charset="-128"/>
              </a:rPr>
              <a:t>First set up your timeline. The cash flows for this bond are represented by the following timeline:</a:t>
            </a:r>
          </a:p>
          <a:p>
            <a:pPr eaLnBrk="1" hangingPunct="1"/>
            <a:endParaRPr lang="en-US" altLang="zh-TW" sz="2000" dirty="0">
              <a:ea typeface="ヒラギノ角ゴ Pro W3" pitchFamily="-65" charset="-128"/>
            </a:endParaRPr>
          </a:p>
          <a:p>
            <a:pPr marL="0" indent="0">
              <a:buNone/>
            </a:pPr>
            <a:endParaRPr lang="en-US" altLang="zh-TW" sz="2000" dirty="0">
              <a:ea typeface="ヒラギノ角ゴ Pro W3" pitchFamily="-65" charset="-128"/>
            </a:endParaRPr>
          </a:p>
          <a:p>
            <a:pPr eaLnBrk="1" hangingPunct="1"/>
            <a:r>
              <a:rPr lang="en-US" altLang="zh-TW" sz="2000" dirty="0">
                <a:ea typeface="ヒラギノ角ゴ Pro W3" pitchFamily="-65" charset="-128"/>
              </a:rPr>
              <a:t>Thus, the bond is worth $15,000 in 10 years. To determine the value today, we compute the present value using the PV equation and our interest rate of 6%.</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154</a:t>
            </a:fld>
            <a:endParaRPr lang="en-US" altLang="en-US"/>
          </a:p>
        </p:txBody>
      </p:sp>
      <p:pic>
        <p:nvPicPr>
          <p:cNvPr id="154628" name="Picture 2" descr="010EX"/>
          <p:cNvPicPr>
            <a:picLocks noChangeAspect="1" noChangeArrowheads="1"/>
          </p:cNvPicPr>
          <p:nvPr/>
        </p:nvPicPr>
        <p:blipFill>
          <a:blip r:embed="rId3" cstate="print"/>
          <a:srcRect/>
          <a:stretch>
            <a:fillRect/>
          </a:stretch>
        </p:blipFill>
        <p:spPr bwMode="auto">
          <a:xfrm>
            <a:off x="2685257" y="3101479"/>
            <a:ext cx="6821487" cy="762000"/>
          </a:xfrm>
          <a:prstGeom prst="rect">
            <a:avLst/>
          </a:prstGeom>
          <a:noFill/>
          <a:ln w="9525">
            <a:noFill/>
            <a:miter lim="800000"/>
            <a:headEnd/>
            <a:tailEnd/>
          </a:ln>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7" descr="eq03_02"/>
          <p:cNvPicPr>
            <a:picLocks noChangeAspect="1" noChangeArrowheads="1"/>
          </p:cNvPicPr>
          <p:nvPr/>
        </p:nvPicPr>
        <p:blipFill>
          <a:blip r:embed="rId4" cstate="print"/>
          <a:srcRect/>
          <a:stretch>
            <a:fillRect/>
          </a:stretch>
        </p:blipFill>
        <p:spPr bwMode="auto">
          <a:xfrm>
            <a:off x="3221830" y="5118177"/>
            <a:ext cx="5748338" cy="919853"/>
          </a:xfrm>
          <a:prstGeom prst="rect">
            <a:avLst/>
          </a:prstGeom>
          <a:noFill/>
          <a:ln w="9525">
            <a:noFill/>
            <a:miter lim="800000"/>
            <a:headEnd/>
            <a:tailEnd/>
          </a:ln>
        </p:spPr>
      </p:pic>
      <p:sp>
        <p:nvSpPr>
          <p:cNvPr id="11"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
        <p:nvSpPr>
          <p:cNvPr id="12" name="TextBox 11"/>
          <p:cNvSpPr txBox="1"/>
          <p:nvPr/>
        </p:nvSpPr>
        <p:spPr>
          <a:xfrm>
            <a:off x="7010400" y="5076333"/>
            <a:ext cx="3048000" cy="923330"/>
          </a:xfrm>
          <a:prstGeom prst="rect">
            <a:avLst/>
          </a:prstGeom>
          <a:solidFill>
            <a:schemeClr val="bg1"/>
          </a:solidFill>
        </p:spPr>
        <p:txBody>
          <a:bodyPr wrap="square" rtlCol="0">
            <a:spAutoFit/>
          </a:bodyPr>
          <a:lstStyle/>
          <a:p>
            <a:r>
              <a:rPr lang="en-US" altLang="zh-TW" dirty="0"/>
              <a:t>Where C is the single cash flow – in this case, it’s also the Future Value</a:t>
            </a:r>
            <a:endParaRPr lang="zh-TW" altLang="en-US" dirty="0"/>
          </a:p>
        </p:txBody>
      </p:sp>
    </p:spTree>
    <p:extLst>
      <p:ext uri="{BB962C8B-B14F-4D97-AF65-F5344CB8AC3E}">
        <p14:creationId xmlns:p14="http://schemas.microsoft.com/office/powerpoint/2010/main" val="1396031889"/>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2"/>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Present Value of a Single Future Cash Flow</a:t>
            </a:r>
          </a:p>
        </p:txBody>
      </p:sp>
      <p:sp>
        <p:nvSpPr>
          <p:cNvPr id="156676" name="Rectangle 3"/>
          <p:cNvSpPr>
            <a:spLocks noGrp="1" noChangeArrowheads="1"/>
          </p:cNvSpPr>
          <p:nvPr>
            <p:ph idx="1"/>
          </p:nvPr>
        </p:nvSpPr>
        <p:spPr/>
        <p:txBody>
          <a:bodyPr vert="horz" lIns="91440" tIns="45720" rIns="91440" bIns="45720" rtlCol="0">
            <a:normAutofit/>
          </a:bodyPr>
          <a:lstStyle/>
          <a:p>
            <a:pPr eaLnBrk="1" hangingPunct="1">
              <a:buFontTx/>
              <a:buNone/>
            </a:pPr>
            <a:r>
              <a:rPr lang="en-US" altLang="zh-TW" sz="2400">
                <a:ea typeface="ヒラギノ角ゴ Pro W3" pitchFamily="-65" charset="-128"/>
              </a:rPr>
              <a:t>Execute:</a:t>
            </a:r>
          </a:p>
        </p:txBody>
      </p:sp>
      <p:sp>
        <p:nvSpPr>
          <p:cNvPr id="3" name="Slide Number Placeholder 2"/>
          <p:cNvSpPr>
            <a:spLocks noGrp="1"/>
          </p:cNvSpPr>
          <p:nvPr>
            <p:ph type="sldNum" sz="quarter" idx="10"/>
          </p:nvPr>
        </p:nvSpPr>
        <p:spPr/>
        <p:txBody>
          <a:bodyPr/>
          <a:lstStyle/>
          <a:p>
            <a:pPr>
              <a:defRPr/>
            </a:pPr>
            <a:fld id="{DD43D14F-EA8B-43E4-B169-114B5BB83D25}" type="slidenum">
              <a:rPr lang="en-US" altLang="en-US" smtClean="0"/>
              <a:pPr>
                <a:defRPr/>
              </a:pPr>
              <a:t>155</a:t>
            </a:fld>
            <a:endParaRPr lang="en-US" altLang="en-US"/>
          </a:p>
        </p:txBody>
      </p:sp>
      <p:graphicFrame>
        <p:nvGraphicFramePr>
          <p:cNvPr id="156674" name="Object 7"/>
          <p:cNvGraphicFramePr>
            <a:graphicFrameLocks noChangeAspect="1"/>
          </p:cNvGraphicFramePr>
          <p:nvPr/>
        </p:nvGraphicFramePr>
        <p:xfrm>
          <a:off x="3503713" y="1700809"/>
          <a:ext cx="3819525" cy="804863"/>
        </p:xfrm>
        <a:graphic>
          <a:graphicData uri="http://schemas.openxmlformats.org/presentationml/2006/ole">
            <mc:AlternateContent xmlns:mc="http://schemas.openxmlformats.org/markup-compatibility/2006">
              <mc:Choice xmlns:v="urn:schemas-microsoft-com:vml" Requires="v">
                <p:oleObj spid="_x0000_s1025" name="Equation" r:id="rId4" imgW="1688367" imgH="355446" progId="">
                  <p:embed/>
                </p:oleObj>
              </mc:Choice>
              <mc:Fallback>
                <p:oleObj name="Equation" r:id="rId4" imgW="1688367" imgH="355446" progId="">
                  <p:embed/>
                  <p:pic>
                    <p:nvPicPr>
                      <p:cNvPr id="15667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713" y="1700809"/>
                        <a:ext cx="3819525" cy="804863"/>
                      </a:xfrm>
                      <a:prstGeom prst="rect">
                        <a:avLst/>
                      </a:prstGeom>
                      <a:noFill/>
                      <a:extLst>
                        <a:ext uri="{909E8E84-426E-40DD-AFC4-6F175D3DCCD1}">
                          <a14:hiddenFill xmlns:a14="http://schemas.microsoft.com/office/drawing/2010/main">
                            <a:solidFill>
                              <a:srgbClr val="FFF4DB"/>
                            </a:solidFill>
                          </a14:hiddenFill>
                        </a:ext>
                      </a:extLst>
                    </p:spPr>
                  </p:pic>
                </p:oleObj>
              </mc:Fallback>
            </mc:AlternateContent>
          </a:graphicData>
        </a:graphic>
      </p:graphicFrame>
      <p:grpSp>
        <p:nvGrpSpPr>
          <p:cNvPr id="2" name="Group 36"/>
          <p:cNvGrpSpPr>
            <a:grpSpLocks/>
          </p:cNvGrpSpPr>
          <p:nvPr/>
        </p:nvGrpSpPr>
        <p:grpSpPr bwMode="auto">
          <a:xfrm>
            <a:off x="3503613" y="3429001"/>
            <a:ext cx="6208712" cy="512763"/>
            <a:chOff x="661" y="2174"/>
            <a:chExt cx="4943" cy="408"/>
          </a:xfrm>
        </p:grpSpPr>
        <p:pic>
          <p:nvPicPr>
            <p:cNvPr id="156703" name="Picture 31" descr="calc_N"/>
            <p:cNvPicPr>
              <a:picLocks noChangeAspect="1" noChangeArrowheads="1"/>
            </p:cNvPicPr>
            <p:nvPr/>
          </p:nvPicPr>
          <p:blipFill>
            <a:blip r:embed="rId6" cstate="print"/>
            <a:srcRect/>
            <a:stretch>
              <a:fillRect/>
            </a:stretch>
          </p:blipFill>
          <p:spPr bwMode="auto">
            <a:xfrm>
              <a:off x="661" y="2174"/>
              <a:ext cx="912" cy="408"/>
            </a:xfrm>
            <a:prstGeom prst="rect">
              <a:avLst/>
            </a:prstGeom>
            <a:noFill/>
            <a:ln w="9525">
              <a:noFill/>
              <a:miter lim="800000"/>
              <a:headEnd/>
              <a:tailEnd/>
            </a:ln>
          </p:spPr>
        </p:pic>
        <p:pic>
          <p:nvPicPr>
            <p:cNvPr id="156704" name="Picture 32" descr="calc_IY"/>
            <p:cNvPicPr>
              <a:picLocks noChangeAspect="1" noChangeArrowheads="1"/>
            </p:cNvPicPr>
            <p:nvPr/>
          </p:nvPicPr>
          <p:blipFill>
            <a:blip r:embed="rId7" cstate="print"/>
            <a:srcRect/>
            <a:stretch>
              <a:fillRect/>
            </a:stretch>
          </p:blipFill>
          <p:spPr bwMode="auto">
            <a:xfrm>
              <a:off x="1673" y="2174"/>
              <a:ext cx="906" cy="408"/>
            </a:xfrm>
            <a:prstGeom prst="rect">
              <a:avLst/>
            </a:prstGeom>
            <a:noFill/>
            <a:ln w="9525">
              <a:noFill/>
              <a:miter lim="800000"/>
              <a:headEnd/>
              <a:tailEnd/>
            </a:ln>
          </p:spPr>
        </p:pic>
        <p:pic>
          <p:nvPicPr>
            <p:cNvPr id="156705" name="Picture 33" descr="calc_PMT"/>
            <p:cNvPicPr>
              <a:picLocks noChangeAspect="1" noChangeArrowheads="1"/>
            </p:cNvPicPr>
            <p:nvPr/>
          </p:nvPicPr>
          <p:blipFill>
            <a:blip r:embed="rId8" cstate="print"/>
            <a:srcRect/>
            <a:stretch>
              <a:fillRect/>
            </a:stretch>
          </p:blipFill>
          <p:spPr bwMode="auto">
            <a:xfrm>
              <a:off x="3685" y="2174"/>
              <a:ext cx="912" cy="408"/>
            </a:xfrm>
            <a:prstGeom prst="rect">
              <a:avLst/>
            </a:prstGeom>
            <a:noFill/>
            <a:ln w="9525">
              <a:noFill/>
              <a:miter lim="800000"/>
              <a:headEnd/>
              <a:tailEnd/>
            </a:ln>
          </p:spPr>
        </p:pic>
        <p:pic>
          <p:nvPicPr>
            <p:cNvPr id="156706" name="Picture 34" descr="calc_PV"/>
            <p:cNvPicPr>
              <a:picLocks noChangeAspect="1" noChangeArrowheads="1"/>
            </p:cNvPicPr>
            <p:nvPr/>
          </p:nvPicPr>
          <p:blipFill>
            <a:blip r:embed="rId9" cstate="print"/>
            <a:srcRect/>
            <a:stretch>
              <a:fillRect/>
            </a:stretch>
          </p:blipFill>
          <p:spPr bwMode="auto">
            <a:xfrm>
              <a:off x="2679" y="2174"/>
              <a:ext cx="906" cy="408"/>
            </a:xfrm>
            <a:prstGeom prst="rect">
              <a:avLst/>
            </a:prstGeom>
            <a:noFill/>
            <a:ln w="9525">
              <a:noFill/>
              <a:miter lim="800000"/>
              <a:headEnd/>
              <a:tailEnd/>
            </a:ln>
          </p:spPr>
        </p:pic>
        <p:pic>
          <p:nvPicPr>
            <p:cNvPr id="156707" name="Picture 35" descr="calc_FV"/>
            <p:cNvPicPr>
              <a:picLocks noChangeAspect="1" noChangeArrowheads="1"/>
            </p:cNvPicPr>
            <p:nvPr/>
          </p:nvPicPr>
          <p:blipFill>
            <a:blip r:embed="rId10" cstate="print"/>
            <a:srcRect/>
            <a:stretch>
              <a:fillRect/>
            </a:stretch>
          </p:blipFill>
          <p:spPr bwMode="auto">
            <a:xfrm>
              <a:off x="4698" y="2174"/>
              <a:ext cx="906" cy="408"/>
            </a:xfrm>
            <a:prstGeom prst="rect">
              <a:avLst/>
            </a:prstGeom>
            <a:noFill/>
            <a:ln w="9525">
              <a:noFill/>
              <a:miter lim="800000"/>
              <a:headEnd/>
              <a:tailEnd/>
            </a:ln>
          </p:spPr>
        </p:pic>
      </p:grpSp>
      <p:graphicFrame>
        <p:nvGraphicFramePr>
          <p:cNvPr id="2090" name="Group 42"/>
          <p:cNvGraphicFramePr>
            <a:graphicFrameLocks noGrp="1"/>
          </p:cNvGraphicFramePr>
          <p:nvPr/>
        </p:nvGraphicFramePr>
        <p:xfrm>
          <a:off x="2209800" y="4017963"/>
          <a:ext cx="7543800" cy="1373188"/>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408112">
                  <a:extLst>
                    <a:ext uri="{9D8B030D-6E8A-4147-A177-3AD203B41FA5}">
                      <a16:colId xmlns:a16="http://schemas.microsoft.com/office/drawing/2014/main" val="20003"/>
                    </a:ext>
                  </a:extLst>
                </a:gridCol>
                <a:gridCol w="1106488">
                  <a:extLst>
                    <a:ext uri="{9D8B030D-6E8A-4147-A177-3AD203B41FA5}">
                      <a16:colId xmlns:a16="http://schemas.microsoft.com/office/drawing/2014/main" val="20004"/>
                    </a:ext>
                  </a:extLst>
                </a:gridCol>
                <a:gridCol w="1255712">
                  <a:extLst>
                    <a:ext uri="{9D8B030D-6E8A-4147-A177-3AD203B41FA5}">
                      <a16:colId xmlns:a16="http://schemas.microsoft.com/office/drawing/2014/main" val="20005"/>
                    </a:ext>
                  </a:extLst>
                </a:gridCol>
              </a:tblGrid>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Given:</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10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34" charset="0"/>
                          <a:ea typeface="ＭＳ Ｐゴシック" pitchFamily="34" charset="-128"/>
                        </a:rPr>
                        <a:t>6</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34" charset="0"/>
                        <a:ea typeface="ＭＳ Ｐゴシック" pitchFamily="34"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15,000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Solve for:</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34" charset="0"/>
                        <a:ea typeface="ＭＳ Ｐゴシック" pitchFamily="34"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34" charset="0"/>
                        <a:ea typeface="ＭＳ Ｐゴシック" pitchFamily="34"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a:ln>
                            <a:noFill/>
                          </a:ln>
                          <a:solidFill>
                            <a:schemeClr val="tx1"/>
                          </a:solidFill>
                          <a:effectLst/>
                          <a:latin typeface="Verdana" pitchFamily="34" charset="0"/>
                          <a:ea typeface="ＭＳ Ｐゴシック" pitchFamily="34" charset="-128"/>
                        </a:rPr>
                        <a:t>-8,375.92</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34" charset="0"/>
                        <a:ea typeface="ＭＳ Ｐゴシック" pitchFamily="34"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34" charset="0"/>
                        <a:ea typeface="ＭＳ Ｐゴシック" pitchFamily="34"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396875">
                <a:tc gridSpan="6">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Verdana" pitchFamily="34" charset="0"/>
                          <a:ea typeface="ＭＳ Ｐゴシック" pitchFamily="34" charset="-128"/>
                        </a:rPr>
                        <a:t>Excel Formula: =PV(RATE,NPER, PMT, FV) = PV(0.06,10,0,15000)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bl>
          </a:graphicData>
        </a:graphic>
      </p:graphicFrame>
      <p:sp>
        <p:nvSpPr>
          <p:cNvPr id="13"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6" name="TextBox 15"/>
          <p:cNvSpPr txBox="1"/>
          <p:nvPr/>
        </p:nvSpPr>
        <p:spPr>
          <a:xfrm>
            <a:off x="2133600" y="2571940"/>
            <a:ext cx="7128792" cy="830997"/>
          </a:xfrm>
          <a:prstGeom prst="rect">
            <a:avLst/>
          </a:prstGeom>
          <a:noFill/>
        </p:spPr>
        <p:txBody>
          <a:bodyPr wrap="square" rtlCol="0">
            <a:spAutoFit/>
          </a:bodyPr>
          <a:lstStyle/>
          <a:p>
            <a:r>
              <a:rPr lang="en-US" altLang="zh-TW" sz="2400" dirty="0"/>
              <a:t>Using the financial calculator we can input the relevant variables</a:t>
            </a:r>
            <a:endParaRPr lang="zh-TW" altLang="en-US" sz="2400" dirty="0"/>
          </a:p>
        </p:txBody>
      </p:sp>
      <p:sp>
        <p:nvSpPr>
          <p:cNvPr id="17"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1271489795"/>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1"/>
          <p:cNvSpPr>
            <a:spLocks noGrp="1" noChangeArrowheads="1"/>
          </p:cNvSpPr>
          <p:nvPr>
            <p:ph type="title"/>
          </p:nvPr>
        </p:nvSpPr>
        <p:spPr/>
        <p:txBody>
          <a:bodyPr>
            <a:normAutofit/>
          </a:bodyPr>
          <a:lstStyle/>
          <a:p>
            <a:pPr eaLnBrk="1" hangingPunct="1"/>
            <a:r>
              <a:rPr lang="en-US" altLang="zh-TW" dirty="0">
                <a:ea typeface="ヒラギノ角ゴ Pro W3" pitchFamily="-65" charset="-128"/>
              </a:rPr>
              <a:t>Example: Present Value of a Single Future Cash Flow</a:t>
            </a:r>
          </a:p>
        </p:txBody>
      </p:sp>
      <p:sp>
        <p:nvSpPr>
          <p:cNvPr id="158723" name="Rectangle 12"/>
          <p:cNvSpPr>
            <a:spLocks noGrp="1" noChangeArrowheads="1"/>
          </p:cNvSpPr>
          <p:nvPr>
            <p:ph idx="1"/>
          </p:nvPr>
        </p:nvSpPr>
        <p:spPr/>
        <p:txBody>
          <a:bodyPr vert="horz" lIns="91440" tIns="45720" rIns="91440" bIns="45720" rtlCol="0">
            <a:normAutofit/>
          </a:bodyPr>
          <a:lstStyle/>
          <a:p>
            <a:pPr eaLnBrk="1" hangingPunct="1">
              <a:buFontTx/>
              <a:buNone/>
            </a:pPr>
            <a:r>
              <a:rPr lang="en-US" altLang="zh-TW">
                <a:ea typeface="ヒラギノ角ゴ Pro W3" pitchFamily="-65" charset="-128"/>
              </a:rPr>
              <a:t>Evaluate:</a:t>
            </a:r>
          </a:p>
          <a:p>
            <a:pPr eaLnBrk="1" hangingPunct="1"/>
            <a:r>
              <a:rPr lang="en-US" altLang="zh-TW" sz="2000">
                <a:ea typeface="ヒラギノ角ゴ Pro W3" pitchFamily="-65" charset="-128"/>
              </a:rPr>
              <a:t>The bond is worth much less today than its final payoff because of the time value of money.</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156</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Cloud Callout 6"/>
          <p:cNvSpPr/>
          <p:nvPr/>
        </p:nvSpPr>
        <p:spPr>
          <a:xfrm>
            <a:off x="5231904" y="2780928"/>
            <a:ext cx="2808312" cy="2088232"/>
          </a:xfrm>
          <a:prstGeom prst="cloudCallout">
            <a:avLst>
              <a:gd name="adj1" fmla="val -68712"/>
              <a:gd name="adj2" fmla="val -44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Food for thought:</a:t>
            </a:r>
          </a:p>
          <a:p>
            <a:pPr algn="ctr"/>
            <a:r>
              <a:rPr lang="en-US" altLang="zh-TW" dirty="0"/>
              <a:t>What if interest rates were lower?</a:t>
            </a:r>
            <a:endParaRPr lang="zh-TW" altLang="en-US" dirty="0"/>
          </a:p>
        </p:txBody>
      </p:sp>
      <p:sp>
        <p:nvSpPr>
          <p:cNvPr id="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2623427628"/>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3"/>
          <p:cNvSpPr>
            <a:spLocks noGrp="1" noChangeArrowheads="1"/>
          </p:cNvSpPr>
          <p:nvPr>
            <p:ph type="title"/>
          </p:nvPr>
        </p:nvSpPr>
        <p:spPr/>
        <p:txBody>
          <a:bodyPr>
            <a:normAutofit/>
          </a:bodyPr>
          <a:lstStyle/>
          <a:p>
            <a:pPr eaLnBrk="1" hangingPunct="1"/>
            <a:r>
              <a:rPr lang="en-US" altLang="zh-TW" dirty="0">
                <a:ea typeface="ヒラギノ角ゴ Pro W3" pitchFamily="-65" charset="-128"/>
              </a:rPr>
              <a:t>Your Turn! </a:t>
            </a:r>
          </a:p>
        </p:txBody>
      </p:sp>
      <p:sp>
        <p:nvSpPr>
          <p:cNvPr id="160771" name="Rectangle 14"/>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ea typeface="ヒラギノ角ゴ Pro W3" pitchFamily="-65" charset="-128"/>
              </a:rPr>
              <a:t>Problem:</a:t>
            </a:r>
          </a:p>
          <a:p>
            <a:pPr eaLnBrk="1" hangingPunct="1"/>
            <a:r>
              <a:rPr lang="en-US" altLang="zh-TW" sz="2000" dirty="0">
                <a:ea typeface="ヒラギノ角ゴ Pro W3" pitchFamily="-65" charset="-128"/>
              </a:rPr>
              <a:t>XYZ Company expects to receive a cash flow of </a:t>
            </a:r>
            <a:r>
              <a:rPr lang="en-US" altLang="zh-TW" sz="2000" b="1" dirty="0">
                <a:ea typeface="ヒラギノ角ゴ Pro W3" pitchFamily="-65" charset="-128"/>
              </a:rPr>
              <a:t>$2 million </a:t>
            </a:r>
            <a:r>
              <a:rPr lang="en-US" altLang="zh-TW" sz="2000" dirty="0">
                <a:ea typeface="ヒラギノ角ゴ Pro W3" pitchFamily="-65" charset="-128"/>
              </a:rPr>
              <a:t>in </a:t>
            </a:r>
            <a:r>
              <a:rPr lang="en-US" altLang="zh-TW" sz="2000" b="1" dirty="0">
                <a:ea typeface="ヒラギノ角ゴ Pro W3" pitchFamily="-65" charset="-128"/>
              </a:rPr>
              <a:t>five</a:t>
            </a:r>
            <a:r>
              <a:rPr lang="en-US" altLang="zh-TW" sz="2000" dirty="0">
                <a:ea typeface="ヒラギノ角ゴ Pro W3" pitchFamily="-65" charset="-128"/>
              </a:rPr>
              <a:t> years. </a:t>
            </a:r>
          </a:p>
          <a:p>
            <a:pPr eaLnBrk="1" hangingPunct="1"/>
            <a:r>
              <a:rPr lang="en-US" altLang="zh-TW" sz="2000" dirty="0">
                <a:ea typeface="ヒラギノ角ゴ Pro W3" pitchFamily="-65" charset="-128"/>
              </a:rPr>
              <a:t>If the competitive market interest rate is fixed at </a:t>
            </a:r>
            <a:r>
              <a:rPr lang="en-US" altLang="zh-TW" sz="2000" b="1" dirty="0">
                <a:ea typeface="ヒラギノ角ゴ Pro W3" pitchFamily="-65" charset="-128"/>
              </a:rPr>
              <a:t>4%</a:t>
            </a:r>
            <a:r>
              <a:rPr lang="en-US" altLang="zh-TW" sz="2000" dirty="0">
                <a:ea typeface="ヒラギノ角ゴ Pro W3" pitchFamily="-65" charset="-128"/>
              </a:rPr>
              <a:t> per year, how much can they borrow </a:t>
            </a:r>
            <a:r>
              <a:rPr lang="en-US" altLang="zh-TW" sz="2000" b="1" dirty="0">
                <a:ea typeface="ヒラギノ角ゴ Pro W3" pitchFamily="-65" charset="-128"/>
              </a:rPr>
              <a:t>today</a:t>
            </a:r>
            <a:r>
              <a:rPr lang="en-US" altLang="zh-TW" sz="2000" dirty="0">
                <a:ea typeface="ヒラギノ角ゴ Pro W3" pitchFamily="-65" charset="-128"/>
              </a:rPr>
              <a:t> in order to be able to repay the loan in its entirety with that cash flow?</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157</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812959734"/>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We can borrow</a:t>
            </a:r>
          </a:p>
          <a:p>
            <a:pPr lvl="1"/>
            <a:r>
              <a:rPr lang="en-US" altLang="zh-TW" sz="2000" dirty="0">
                <a:ea typeface="ヒラギノ角ゴ Pro W3" pitchFamily="-65" charset="-128"/>
              </a:rPr>
              <a:t>$1.5 million </a:t>
            </a:r>
          </a:p>
          <a:p>
            <a:pPr lvl="1"/>
            <a:r>
              <a:rPr lang="en-US" altLang="zh-TW" sz="2000" dirty="0">
                <a:ea typeface="ヒラギノ角ゴ Pro W3" pitchFamily="-65" charset="-128"/>
              </a:rPr>
              <a:t>$1.6 million</a:t>
            </a:r>
          </a:p>
          <a:p>
            <a:pPr lvl="1"/>
            <a:r>
              <a:rPr lang="en-US" altLang="zh-TW" sz="2000" dirty="0">
                <a:ea typeface="ヒラギノ角ゴ Pro W3" pitchFamily="-65" charset="-128"/>
              </a:rPr>
              <a:t>$2 million</a:t>
            </a:r>
          </a:p>
          <a:p>
            <a:r>
              <a:rPr lang="en-US" altLang="zh-TW" sz="2400" dirty="0"/>
              <a:t>Borrowing is bad, it leads to trouble!</a:t>
            </a: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158</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13892527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7"/>
          <p:cNvSpPr>
            <a:spLocks noGrp="1" noChangeArrowheads="1"/>
          </p:cNvSpPr>
          <p:nvPr>
            <p:ph type="title"/>
          </p:nvPr>
        </p:nvSpPr>
        <p:spPr/>
        <p:txBody>
          <a:bodyPr>
            <a:normAutofit/>
          </a:bodyPr>
          <a:lstStyle/>
          <a:p>
            <a:pPr eaLnBrk="1" hangingPunct="1"/>
            <a:r>
              <a:rPr lang="en-US" altLang="zh-TW" dirty="0">
                <a:ea typeface="ヒラギノ角ゴ Pro W3" pitchFamily="-65" charset="-128"/>
              </a:rPr>
              <a:t>Solution to Example: Present Value of a Single Future Cash Flow</a:t>
            </a:r>
          </a:p>
        </p:txBody>
      </p:sp>
      <p:sp>
        <p:nvSpPr>
          <p:cNvPr id="162819" name="Rectangle 18"/>
          <p:cNvSpPr>
            <a:spLocks noGrp="1" noChangeArrowheads="1"/>
          </p:cNvSpPr>
          <p:nvPr>
            <p:ph idx="1"/>
          </p:nvPr>
        </p:nvSpPr>
        <p:spPr>
          <a:xfrm>
            <a:off x="1981200" y="1526170"/>
            <a:ext cx="8229600" cy="4343400"/>
          </a:xfrm>
        </p:spPr>
        <p:txBody>
          <a:bodyPr vert="horz" lIns="91440" tIns="45720" rIns="91440" bIns="45720" rtlCol="0">
            <a:normAutofit/>
          </a:bodyPr>
          <a:lstStyle/>
          <a:p>
            <a:pPr eaLnBrk="1" hangingPunct="1">
              <a:buFontTx/>
              <a:buNone/>
            </a:pPr>
            <a:r>
              <a:rPr lang="en-US" altLang="zh-TW" dirty="0">
                <a:ea typeface="ヒラギノ角ゴ Pro W3" pitchFamily="-65" charset="-128"/>
              </a:rPr>
              <a:t>Solution:</a:t>
            </a:r>
          </a:p>
          <a:p>
            <a:pPr eaLnBrk="1" hangingPunct="1"/>
            <a:r>
              <a:rPr lang="en-US" altLang="zh-TW" sz="2000" dirty="0">
                <a:ea typeface="ヒラギノ角ゴ Pro W3" pitchFamily="-65" charset="-128"/>
              </a:rPr>
              <a:t>First set up your timeline. The cash flows for the loan are represented by the following timeline:</a:t>
            </a:r>
          </a:p>
          <a:p>
            <a:pPr marL="0" indent="0">
              <a:buNone/>
            </a:pPr>
            <a:endParaRPr lang="en-US" altLang="zh-TW" sz="2000" dirty="0">
              <a:ea typeface="ヒラギノ角ゴ Pro W3" pitchFamily="-65" charset="-128"/>
            </a:endParaRPr>
          </a:p>
          <a:p>
            <a:pPr eaLnBrk="1" hangingPunct="1"/>
            <a:r>
              <a:rPr lang="en-US" altLang="zh-TW" sz="2000" dirty="0">
                <a:ea typeface="ヒラギノ角ゴ Pro W3" pitchFamily="-65" charset="-128"/>
              </a:rPr>
              <a:t>Thus, XYZ Company will be able to repay the loan with its expected $2 million cash flow in five years. To determine the value today, we compute the present value using our interest rate of 4%.</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159</a:t>
            </a:fld>
            <a:endParaRPr lang="en-US" altLang="en-US"/>
          </a:p>
        </p:txBody>
      </p:sp>
      <p:pic>
        <p:nvPicPr>
          <p:cNvPr id="162820" name="Picture 2"/>
          <p:cNvPicPr>
            <a:picLocks noChangeAspect="1" noChangeArrowheads="1"/>
          </p:cNvPicPr>
          <p:nvPr/>
        </p:nvPicPr>
        <p:blipFill>
          <a:blip r:embed="rId3" cstate="print"/>
          <a:srcRect/>
          <a:stretch>
            <a:fillRect/>
          </a:stretch>
        </p:blipFill>
        <p:spPr bwMode="auto">
          <a:xfrm>
            <a:off x="4800600" y="2577604"/>
            <a:ext cx="5143500" cy="857250"/>
          </a:xfrm>
          <a:prstGeom prst="rect">
            <a:avLst/>
          </a:prstGeom>
          <a:noFill/>
          <a:ln w="9525">
            <a:noFill/>
            <a:miter lim="800000"/>
            <a:headEnd/>
            <a:tailEnd/>
          </a:ln>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7" descr="eq03_02"/>
          <p:cNvPicPr>
            <a:picLocks noChangeAspect="1" noChangeArrowheads="1"/>
          </p:cNvPicPr>
          <p:nvPr/>
        </p:nvPicPr>
        <p:blipFill>
          <a:blip r:embed="rId4" cstate="print"/>
          <a:srcRect/>
          <a:stretch>
            <a:fillRect/>
          </a:stretch>
        </p:blipFill>
        <p:spPr bwMode="auto">
          <a:xfrm>
            <a:off x="2220118" y="5031706"/>
            <a:ext cx="5748338" cy="920825"/>
          </a:xfrm>
          <a:prstGeom prst="rect">
            <a:avLst/>
          </a:prstGeom>
          <a:noFill/>
          <a:ln w="9525">
            <a:noFill/>
            <a:miter lim="800000"/>
            <a:headEnd/>
            <a:tailEnd/>
          </a:ln>
        </p:spPr>
      </p:pic>
      <p:sp>
        <p:nvSpPr>
          <p:cNvPr id="9" name="TextBox 8"/>
          <p:cNvSpPr txBox="1"/>
          <p:nvPr/>
        </p:nvSpPr>
        <p:spPr>
          <a:xfrm>
            <a:off x="7010400" y="5029200"/>
            <a:ext cx="3048000" cy="923330"/>
          </a:xfrm>
          <a:prstGeom prst="rect">
            <a:avLst/>
          </a:prstGeom>
          <a:solidFill>
            <a:schemeClr val="bg1"/>
          </a:solidFill>
        </p:spPr>
        <p:txBody>
          <a:bodyPr wrap="square" rtlCol="0">
            <a:spAutoFit/>
          </a:bodyPr>
          <a:lstStyle/>
          <a:p>
            <a:r>
              <a:rPr lang="en-US" altLang="zh-TW" dirty="0"/>
              <a:t>Where C is the single cash flow – in this case, it’s also the Future Value</a:t>
            </a:r>
            <a:endParaRPr lang="zh-TW" altLang="en-US" dirty="0"/>
          </a:p>
        </p:txBody>
      </p:sp>
      <p:sp>
        <p:nvSpPr>
          <p:cNvPr id="11"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42668129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1029"/>
          <p:cNvSpPr>
            <a:spLocks noGrp="1" noChangeArrowheads="1"/>
          </p:cNvSpPr>
          <p:nvPr>
            <p:ph type="title"/>
          </p:nvPr>
        </p:nvSpPr>
        <p:spPr/>
        <p:txBody>
          <a:bodyPr/>
          <a:lstStyle/>
          <a:p>
            <a:pPr eaLnBrk="1" hangingPunct="1"/>
            <a:r>
              <a:rPr lang="en-US" altLang="zh-TW"/>
              <a:t>Contact Info</a:t>
            </a:r>
          </a:p>
        </p:txBody>
      </p:sp>
      <p:sp>
        <p:nvSpPr>
          <p:cNvPr id="350214" name="Rectangle 1030"/>
          <p:cNvSpPr>
            <a:spLocks noGrp="1" noChangeArrowheads="1"/>
          </p:cNvSpPr>
          <p:nvPr>
            <p:ph idx="1"/>
          </p:nvPr>
        </p:nvSpPr>
        <p:spPr/>
        <p:txBody>
          <a:bodyPr>
            <a:normAutofit lnSpcReduction="10000"/>
          </a:bodyPr>
          <a:lstStyle/>
          <a:p>
            <a:pPr eaLnBrk="1" hangingPunct="1">
              <a:lnSpc>
                <a:spcPct val="90000"/>
              </a:lnSpc>
              <a:buNone/>
            </a:pPr>
            <a:r>
              <a:rPr lang="en-US" altLang="zh-TW" b="1" dirty="0"/>
              <a:t>Instructor: Prof. Veronique </a:t>
            </a:r>
            <a:r>
              <a:rPr lang="en-US" altLang="zh-TW" b="1" dirty="0" err="1"/>
              <a:t>Lafon-Vinais</a:t>
            </a:r>
            <a:endParaRPr lang="en-US" altLang="zh-TW" b="1" dirty="0"/>
          </a:p>
          <a:p>
            <a:pPr eaLnBrk="1" hangingPunct="1">
              <a:lnSpc>
                <a:spcPct val="90000"/>
              </a:lnSpc>
            </a:pPr>
            <a:r>
              <a:rPr lang="en-US" altLang="zh-TW" dirty="0"/>
              <a:t>Email HKUST: </a:t>
            </a:r>
            <a:r>
              <a:rPr lang="en-US" altLang="zh-TW" dirty="0">
                <a:hlinkClick r:id="rId3"/>
              </a:rPr>
              <a:t>vlafon@ust.hk</a:t>
            </a:r>
            <a:r>
              <a:rPr lang="en-US" altLang="zh-TW" dirty="0"/>
              <a:t> </a:t>
            </a:r>
          </a:p>
          <a:p>
            <a:pPr>
              <a:lnSpc>
                <a:spcPct val="90000"/>
              </a:lnSpc>
            </a:pPr>
            <a:r>
              <a:rPr lang="en-US" altLang="zh-TW" dirty="0"/>
              <a:t>Telephone: office: 2358-7686 (</a:t>
            </a:r>
            <a:r>
              <a:rPr lang="en-US" dirty="0"/>
              <a:t>please do NOT leave voice mail</a:t>
            </a:r>
            <a:r>
              <a:rPr lang="en-US" altLang="zh-TW" dirty="0"/>
              <a:t>)</a:t>
            </a:r>
          </a:p>
          <a:p>
            <a:pPr eaLnBrk="1" hangingPunct="1">
              <a:lnSpc>
                <a:spcPct val="90000"/>
              </a:lnSpc>
            </a:pPr>
            <a:r>
              <a:rPr lang="en-US" altLang="zh-TW" dirty="0"/>
              <a:t>Mail to: Department of Finance, HKUST</a:t>
            </a:r>
          </a:p>
          <a:p>
            <a:pPr eaLnBrk="1" hangingPunct="1">
              <a:lnSpc>
                <a:spcPct val="90000"/>
              </a:lnSpc>
            </a:pPr>
            <a:r>
              <a:rPr lang="en-US" altLang="zh-TW" dirty="0"/>
              <a:t>Meeting </a:t>
            </a:r>
            <a:r>
              <a:rPr lang="en-US" altLang="zh-TW" b="1" dirty="0"/>
              <a:t>by appointment only</a:t>
            </a:r>
          </a:p>
          <a:p>
            <a:pPr eaLnBrk="1" hangingPunct="1">
              <a:lnSpc>
                <a:spcPct val="90000"/>
              </a:lnSpc>
            </a:pPr>
            <a:endParaRPr lang="en-US" altLang="zh-TW" dirty="0"/>
          </a:p>
          <a:p>
            <a:pPr marL="0" indent="0">
              <a:buNone/>
            </a:pPr>
            <a:r>
              <a:rPr lang="en-US" altLang="zh-TW" b="1" dirty="0"/>
              <a:t>TA: Benson Leung</a:t>
            </a:r>
          </a:p>
          <a:p>
            <a:pPr>
              <a:lnSpc>
                <a:spcPct val="90000"/>
              </a:lnSpc>
            </a:pPr>
            <a:r>
              <a:rPr lang="en-US" altLang="zh-TW" dirty="0"/>
              <a:t>E-mail: </a:t>
            </a:r>
            <a:r>
              <a:rPr lang="en-US" dirty="0">
                <a:hlinkClick r:id="rId4"/>
              </a:rPr>
              <a:t>bbsleung@ust.hk</a:t>
            </a:r>
            <a:r>
              <a:rPr lang="en-US" dirty="0"/>
              <a:t> </a:t>
            </a:r>
          </a:p>
          <a:p>
            <a:pPr>
              <a:lnSpc>
                <a:spcPct val="90000"/>
              </a:lnSpc>
            </a:pPr>
            <a:r>
              <a:rPr lang="en-US" altLang="zh-TW" dirty="0"/>
              <a:t>Meeting by appointment only</a:t>
            </a:r>
          </a:p>
          <a:p>
            <a:pPr eaLnBrk="1" hangingPunct="1">
              <a:lnSpc>
                <a:spcPct val="90000"/>
              </a:lnSpc>
            </a:pPr>
            <a:endParaRPr lang="en-US" altLang="zh-TW" dirty="0"/>
          </a:p>
          <a:p>
            <a:pPr eaLnBrk="1" hangingPunct="1">
              <a:lnSpc>
                <a:spcPct val="90000"/>
              </a:lnSpc>
            </a:pPr>
            <a:endParaRPr lang="en-US" altLang="zh-TW" dirty="0"/>
          </a:p>
          <a:p>
            <a:pPr eaLnBrk="1" hangingPunct="1">
              <a:lnSpc>
                <a:spcPct val="90000"/>
              </a:lnSpc>
            </a:pPr>
            <a:endParaRPr lang="en-US" altLang="zh-TW" dirty="0"/>
          </a:p>
        </p:txBody>
      </p:sp>
      <p:sp>
        <p:nvSpPr>
          <p:cNvPr id="8" name="TextBox 7"/>
          <p:cNvSpPr txBox="1"/>
          <p:nvPr/>
        </p:nvSpPr>
        <p:spPr>
          <a:xfrm>
            <a:off x="2209800" y="5029200"/>
            <a:ext cx="5638800" cy="914400"/>
          </a:xfrm>
          <a:prstGeom prst="rect">
            <a:avLst/>
          </a:prstGeom>
        </p:spPr>
        <p:txBody>
          <a:bodyPr vert="horz" wrap="none" lIns="91440" tIns="45720" rIns="91440" bIns="45720" rtlCol="0" anchor="ctr">
            <a:normAutofit/>
          </a:bodyPr>
          <a:lstStyle/>
          <a:p>
            <a:pPr>
              <a:spcBef>
                <a:spcPct val="0"/>
              </a:spcBef>
            </a:pPr>
            <a:endParaRPr lang="zh-TW" altLang="en-US" sz="4400" dirty="0">
              <a:latin typeface="+mj-lt"/>
              <a:ea typeface="+mj-ea"/>
              <a:cs typeface="+mj-cs"/>
            </a:endParaRPr>
          </a:p>
        </p:txBody>
      </p:sp>
      <p:sp>
        <p:nvSpPr>
          <p:cNvPr id="7" name="Slide Number Placeholder 5"/>
          <p:cNvSpPr>
            <a:spLocks noGrp="1"/>
          </p:cNvSpPr>
          <p:nvPr>
            <p:ph type="sldNum" sz="quarter" idx="10"/>
          </p:nvPr>
        </p:nvSpPr>
        <p:spPr bwMode="auto">
          <a:xfrm>
            <a:off x="9763126" y="6586539"/>
            <a:ext cx="919163" cy="293687"/>
          </a:xfrm>
          <a:noFill/>
          <a:ln>
            <a:miter lim="800000"/>
            <a:headEnd/>
            <a:tailEnd/>
          </a:ln>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16</a:t>
            </a:fld>
            <a:endParaRPr lang="en-US" altLang="zh-TW"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Introduction</a:t>
            </a:r>
          </a:p>
        </p:txBody>
      </p:sp>
    </p:spTree>
    <p:extLst>
      <p:ext uri="{BB962C8B-B14F-4D97-AF65-F5344CB8AC3E}">
        <p14:creationId xmlns:p14="http://schemas.microsoft.com/office/powerpoint/2010/main" val="265364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02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02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02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02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021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021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02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4"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a:bodyPr>
          <a:lstStyle/>
          <a:p>
            <a:pPr eaLnBrk="1" hangingPunct="1"/>
            <a:r>
              <a:rPr lang="en-US" altLang="zh-TW" dirty="0">
                <a:ea typeface="ヒラギノ角ゴ Pro W3" pitchFamily="-65" charset="-128"/>
              </a:rPr>
              <a:t>Solution to Example: Present Value of a Single Future Cash Flow</a:t>
            </a:r>
          </a:p>
        </p:txBody>
      </p:sp>
      <p:sp>
        <p:nvSpPr>
          <p:cNvPr id="164867" name="Rectangle 3"/>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ea typeface="ヒラギノ角ゴ Pro W3" pitchFamily="-65" charset="-128"/>
              </a:rPr>
              <a:t>Execute: </a:t>
            </a:r>
          </a:p>
        </p:txBody>
      </p:sp>
      <p:sp>
        <p:nvSpPr>
          <p:cNvPr id="3" name="Slide Number Placeholder 2"/>
          <p:cNvSpPr>
            <a:spLocks noGrp="1"/>
          </p:cNvSpPr>
          <p:nvPr>
            <p:ph type="sldNum" sz="quarter" idx="10"/>
          </p:nvPr>
        </p:nvSpPr>
        <p:spPr/>
        <p:txBody>
          <a:bodyPr/>
          <a:lstStyle/>
          <a:p>
            <a:pPr>
              <a:defRPr/>
            </a:pPr>
            <a:fld id="{DD43D14F-EA8B-43E4-B169-114B5BB83D25}" type="slidenum">
              <a:rPr lang="en-US" altLang="en-US" smtClean="0"/>
              <a:pPr>
                <a:defRPr/>
              </a:pPr>
              <a:t>160</a:t>
            </a:fld>
            <a:endParaRPr lang="en-US" altLang="en-US"/>
          </a:p>
        </p:txBody>
      </p:sp>
      <p:grpSp>
        <p:nvGrpSpPr>
          <p:cNvPr id="2" name="Group 36"/>
          <p:cNvGrpSpPr>
            <a:grpSpLocks/>
          </p:cNvGrpSpPr>
          <p:nvPr/>
        </p:nvGrpSpPr>
        <p:grpSpPr bwMode="auto">
          <a:xfrm>
            <a:off x="3583348" y="3784731"/>
            <a:ext cx="6118225" cy="512763"/>
            <a:chOff x="661" y="2174"/>
            <a:chExt cx="4943" cy="408"/>
          </a:xfrm>
        </p:grpSpPr>
        <p:pic>
          <p:nvPicPr>
            <p:cNvPr id="164897" name="Picture 31" descr="calc_N"/>
            <p:cNvPicPr>
              <a:picLocks noChangeAspect="1" noChangeArrowheads="1"/>
            </p:cNvPicPr>
            <p:nvPr/>
          </p:nvPicPr>
          <p:blipFill>
            <a:blip r:embed="rId3" cstate="print"/>
            <a:srcRect/>
            <a:stretch>
              <a:fillRect/>
            </a:stretch>
          </p:blipFill>
          <p:spPr bwMode="auto">
            <a:xfrm>
              <a:off x="661" y="2174"/>
              <a:ext cx="912" cy="408"/>
            </a:xfrm>
            <a:prstGeom prst="rect">
              <a:avLst/>
            </a:prstGeom>
            <a:noFill/>
            <a:ln w="9525">
              <a:noFill/>
              <a:miter lim="800000"/>
              <a:headEnd/>
              <a:tailEnd/>
            </a:ln>
          </p:spPr>
        </p:pic>
        <p:pic>
          <p:nvPicPr>
            <p:cNvPr id="164898" name="Picture 32" descr="calc_IY"/>
            <p:cNvPicPr>
              <a:picLocks noChangeAspect="1" noChangeArrowheads="1"/>
            </p:cNvPicPr>
            <p:nvPr/>
          </p:nvPicPr>
          <p:blipFill>
            <a:blip r:embed="rId4" cstate="print"/>
            <a:srcRect/>
            <a:stretch>
              <a:fillRect/>
            </a:stretch>
          </p:blipFill>
          <p:spPr bwMode="auto">
            <a:xfrm>
              <a:off x="1673" y="2174"/>
              <a:ext cx="906" cy="408"/>
            </a:xfrm>
            <a:prstGeom prst="rect">
              <a:avLst/>
            </a:prstGeom>
            <a:noFill/>
            <a:ln w="9525">
              <a:noFill/>
              <a:miter lim="800000"/>
              <a:headEnd/>
              <a:tailEnd/>
            </a:ln>
          </p:spPr>
        </p:pic>
        <p:pic>
          <p:nvPicPr>
            <p:cNvPr id="164899" name="Picture 33" descr="calc_PMT"/>
            <p:cNvPicPr>
              <a:picLocks noChangeAspect="1" noChangeArrowheads="1"/>
            </p:cNvPicPr>
            <p:nvPr/>
          </p:nvPicPr>
          <p:blipFill>
            <a:blip r:embed="rId5" cstate="print"/>
            <a:srcRect/>
            <a:stretch>
              <a:fillRect/>
            </a:stretch>
          </p:blipFill>
          <p:spPr bwMode="auto">
            <a:xfrm>
              <a:off x="3685" y="2174"/>
              <a:ext cx="912" cy="408"/>
            </a:xfrm>
            <a:prstGeom prst="rect">
              <a:avLst/>
            </a:prstGeom>
            <a:noFill/>
            <a:ln w="9525">
              <a:noFill/>
              <a:miter lim="800000"/>
              <a:headEnd/>
              <a:tailEnd/>
            </a:ln>
          </p:spPr>
        </p:pic>
        <p:pic>
          <p:nvPicPr>
            <p:cNvPr id="164900" name="Picture 34" descr="calc_PV"/>
            <p:cNvPicPr>
              <a:picLocks noChangeAspect="1" noChangeArrowheads="1"/>
            </p:cNvPicPr>
            <p:nvPr/>
          </p:nvPicPr>
          <p:blipFill>
            <a:blip r:embed="rId6" cstate="print"/>
            <a:srcRect/>
            <a:stretch>
              <a:fillRect/>
            </a:stretch>
          </p:blipFill>
          <p:spPr bwMode="auto">
            <a:xfrm>
              <a:off x="2679" y="2174"/>
              <a:ext cx="906" cy="408"/>
            </a:xfrm>
            <a:prstGeom prst="rect">
              <a:avLst/>
            </a:prstGeom>
            <a:noFill/>
            <a:ln w="9525">
              <a:noFill/>
              <a:miter lim="800000"/>
              <a:headEnd/>
              <a:tailEnd/>
            </a:ln>
          </p:spPr>
        </p:pic>
        <p:pic>
          <p:nvPicPr>
            <p:cNvPr id="164901" name="Picture 35" descr="calc_FV"/>
            <p:cNvPicPr>
              <a:picLocks noChangeAspect="1" noChangeArrowheads="1"/>
            </p:cNvPicPr>
            <p:nvPr/>
          </p:nvPicPr>
          <p:blipFill>
            <a:blip r:embed="rId7" cstate="print"/>
            <a:srcRect/>
            <a:stretch>
              <a:fillRect/>
            </a:stretch>
          </p:blipFill>
          <p:spPr bwMode="auto">
            <a:xfrm>
              <a:off x="4698" y="2174"/>
              <a:ext cx="906" cy="408"/>
            </a:xfrm>
            <a:prstGeom prst="rect">
              <a:avLst/>
            </a:prstGeom>
            <a:noFill/>
            <a:ln w="9525">
              <a:noFill/>
              <a:miter lim="800000"/>
              <a:headEnd/>
              <a:tailEnd/>
            </a:ln>
          </p:spPr>
        </p:pic>
      </p:grpSp>
      <p:graphicFrame>
        <p:nvGraphicFramePr>
          <p:cNvPr id="82987" name="Group 43"/>
          <p:cNvGraphicFramePr>
            <a:graphicFrameLocks noGrp="1"/>
          </p:cNvGraphicFramePr>
          <p:nvPr/>
        </p:nvGraphicFramePr>
        <p:xfrm>
          <a:off x="2209800" y="4322764"/>
          <a:ext cx="7543800" cy="1190625"/>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663700">
                  <a:extLst>
                    <a:ext uri="{9D8B030D-6E8A-4147-A177-3AD203B41FA5}">
                      <a16:colId xmlns:a16="http://schemas.microsoft.com/office/drawing/2014/main" val="20003"/>
                    </a:ext>
                  </a:extLst>
                </a:gridCol>
                <a:gridCol w="1092200">
                  <a:extLst>
                    <a:ext uri="{9D8B030D-6E8A-4147-A177-3AD203B41FA5}">
                      <a16:colId xmlns:a16="http://schemas.microsoft.com/office/drawing/2014/main" val="20004"/>
                    </a:ext>
                  </a:extLst>
                </a:gridCol>
                <a:gridCol w="1244600">
                  <a:extLst>
                    <a:ext uri="{9D8B030D-6E8A-4147-A177-3AD203B41FA5}">
                      <a16:colId xmlns:a16="http://schemas.microsoft.com/office/drawing/2014/main" val="20005"/>
                    </a:ext>
                  </a:extLst>
                </a:gridCol>
              </a:tblGrid>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Given: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34" charset="0"/>
                        <a:ea typeface="ＭＳ Ｐゴシック" pitchFamily="34"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2,000,000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cs typeface="Times New Roman" pitchFamily="18" charset="0"/>
                        </a:rPr>
                        <a:t>Solve for: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34" charset="0"/>
                        <a:ea typeface="ＭＳ Ｐゴシック" pitchFamily="34"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34" charset="0"/>
                        <a:ea typeface="ＭＳ Ｐゴシック" pitchFamily="34"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cap="none" normalizeH="0" baseline="0">
                          <a:ln>
                            <a:noFill/>
                          </a:ln>
                          <a:solidFill>
                            <a:schemeClr val="tx1"/>
                          </a:solidFill>
                          <a:effectLst/>
                          <a:latin typeface="Verdana" pitchFamily="34" charset="0"/>
                          <a:ea typeface="ＭＳ Ｐゴシック" pitchFamily="34" charset="-128"/>
                        </a:rPr>
                        <a:t>-1,643,854.21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34" charset="0"/>
                        <a:ea typeface="ＭＳ Ｐゴシック" pitchFamily="34"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34" charset="0"/>
                        <a:ea typeface="ＭＳ Ｐゴシック" pitchFamily="34"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396875">
                <a:tc gridSpan="6">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34" charset="0"/>
                          <a:ea typeface="ＭＳ Ｐゴシック" pitchFamily="34" charset="-128"/>
                        </a:rPr>
                        <a:t>Excel Formula: =PV(RATE,NPER, PMT, FV) = PV(0.04,5,0,2000000)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bl>
          </a:graphicData>
        </a:graphic>
      </p:graphicFrame>
      <p:sp>
        <p:nvSpPr>
          <p:cNvPr id="164894" name="Rectangle 4"/>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sp>
        <p:nvSpPr>
          <p:cNvPr id="164895" name="Rectangle 6"/>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pic>
        <p:nvPicPr>
          <p:cNvPr id="164896"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503713" y="1916833"/>
            <a:ext cx="4581525" cy="714375"/>
          </a:xfrm>
          <a:prstGeom prst="rect">
            <a:avLst/>
          </a:prstGeom>
          <a:noFill/>
          <a:ln w="9525">
            <a:noFill/>
            <a:miter lim="800000"/>
            <a:headEnd/>
            <a:tailEnd/>
          </a:ln>
        </p:spPr>
      </p:pic>
      <p:sp>
        <p:nvSpPr>
          <p:cNvPr id="1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7" name="TextBox 16"/>
          <p:cNvSpPr txBox="1"/>
          <p:nvPr/>
        </p:nvSpPr>
        <p:spPr>
          <a:xfrm>
            <a:off x="2055685" y="2862155"/>
            <a:ext cx="7128792" cy="830997"/>
          </a:xfrm>
          <a:prstGeom prst="rect">
            <a:avLst/>
          </a:prstGeom>
          <a:noFill/>
        </p:spPr>
        <p:txBody>
          <a:bodyPr wrap="square" rtlCol="0">
            <a:spAutoFit/>
          </a:bodyPr>
          <a:lstStyle/>
          <a:p>
            <a:r>
              <a:rPr lang="en-US" altLang="zh-TW" sz="2400" dirty="0"/>
              <a:t>Using the financial calculator we can input the relevant variables</a:t>
            </a:r>
            <a:endParaRPr lang="zh-TW" altLang="en-US" sz="2400" dirty="0"/>
          </a:p>
        </p:txBody>
      </p:sp>
      <p:sp>
        <p:nvSpPr>
          <p:cNvPr id="19"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2429301244"/>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1"/>
          <p:cNvSpPr>
            <a:spLocks noGrp="1" noChangeArrowheads="1"/>
          </p:cNvSpPr>
          <p:nvPr>
            <p:ph type="title"/>
          </p:nvPr>
        </p:nvSpPr>
        <p:spPr/>
        <p:txBody>
          <a:bodyPr>
            <a:normAutofit/>
          </a:bodyPr>
          <a:lstStyle/>
          <a:p>
            <a:pPr eaLnBrk="1" hangingPunct="1"/>
            <a:r>
              <a:rPr lang="en-US" altLang="zh-TW" dirty="0">
                <a:ea typeface="ヒラギノ角ゴ Pro W3" pitchFamily="-65" charset="-128"/>
              </a:rPr>
              <a:t>Solution to Example: Present Value of a Single Future Cash Flow</a:t>
            </a:r>
          </a:p>
        </p:txBody>
      </p:sp>
      <p:sp>
        <p:nvSpPr>
          <p:cNvPr id="166915" name="Rectangle 12"/>
          <p:cNvSpPr>
            <a:spLocks noGrp="1" noChangeArrowheads="1"/>
          </p:cNvSpPr>
          <p:nvPr>
            <p:ph idx="1"/>
          </p:nvPr>
        </p:nvSpPr>
        <p:spPr/>
        <p:txBody>
          <a:bodyPr vert="horz" lIns="91440" tIns="45720" rIns="91440" bIns="45720" rtlCol="0">
            <a:normAutofit/>
          </a:bodyPr>
          <a:lstStyle/>
          <a:p>
            <a:pPr eaLnBrk="1" hangingPunct="1">
              <a:buFontTx/>
              <a:buNone/>
            </a:pPr>
            <a:r>
              <a:rPr lang="en-US" altLang="zh-TW">
                <a:ea typeface="ヒラギノ角ゴ Pro W3" pitchFamily="-65" charset="-128"/>
              </a:rPr>
              <a:t>Evaluate:</a:t>
            </a:r>
          </a:p>
          <a:p>
            <a:pPr eaLnBrk="1" hangingPunct="1"/>
            <a:r>
              <a:rPr lang="en-US" altLang="zh-TW" sz="2000">
                <a:ea typeface="ヒラギノ角ゴ Pro W3" pitchFamily="-65" charset="-128"/>
              </a:rPr>
              <a:t>The loan is much less than the $2 million the company will pay back because of the time value of money.</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161</a:t>
            </a:fld>
            <a:endParaRPr lang="en-US" alt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29000" y="6264276"/>
            <a:ext cx="3581400" cy="365125"/>
          </a:xfrm>
          <a:prstGeom prst="rect">
            <a:avLst/>
          </a:prstGeom>
        </p:spPr>
        <p:txBody>
          <a:bodyPr/>
          <a:lstStyle/>
          <a:p>
            <a:pPr lvl="0"/>
            <a:r>
              <a:rPr lang="en-US" dirty="0"/>
              <a:t>Time Value of Money</a:t>
            </a:r>
          </a:p>
        </p:txBody>
      </p:sp>
    </p:spTree>
    <p:extLst>
      <p:ext uri="{BB962C8B-B14F-4D97-AF65-F5344CB8AC3E}">
        <p14:creationId xmlns:p14="http://schemas.microsoft.com/office/powerpoint/2010/main" val="2621884556"/>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Part 2: Valuing a Stream of Cash Flows</a:t>
            </a:r>
          </a:p>
        </p:txBody>
      </p:sp>
      <p:sp>
        <p:nvSpPr>
          <p:cNvPr id="4" name="Slide Number Placeholder 3"/>
          <p:cNvSpPr>
            <a:spLocks noGrp="1"/>
          </p:cNvSpPr>
          <p:nvPr>
            <p:ph type="sldNum" sz="quarter" idx="11"/>
          </p:nvPr>
        </p:nvSpPr>
        <p:spPr/>
        <p:txBody>
          <a:bodyPr/>
          <a:lstStyle/>
          <a:p>
            <a:pPr>
              <a:defRPr/>
            </a:pPr>
            <a:fld id="{DD43D14F-EA8B-43E4-B169-114B5BB83D25}" type="slidenum">
              <a:rPr lang="en-US" altLang="en-US" smtClean="0"/>
              <a:pPr>
                <a:defRPr/>
              </a:pPr>
              <a:t>162</a:t>
            </a:fld>
            <a:endParaRPr lang="en-US" altLang="en-US"/>
          </a:p>
        </p:txBody>
      </p:sp>
    </p:spTree>
    <p:extLst>
      <p:ext uri="{BB962C8B-B14F-4D97-AF65-F5344CB8AC3E}">
        <p14:creationId xmlns:p14="http://schemas.microsoft.com/office/powerpoint/2010/main" val="19095708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zh-TW" dirty="0"/>
              <a:t>Valuing a Stream of Cash Flows</a:t>
            </a:r>
          </a:p>
        </p:txBody>
      </p:sp>
      <p:sp>
        <p:nvSpPr>
          <p:cNvPr id="23555" name="Rectangle 8"/>
          <p:cNvSpPr>
            <a:spLocks noGrp="1" noChangeArrowheads="1"/>
          </p:cNvSpPr>
          <p:nvPr>
            <p:ph idx="1"/>
          </p:nvPr>
        </p:nvSpPr>
        <p:spPr/>
        <p:txBody>
          <a:bodyPr vert="horz" lIns="91440" tIns="45720" rIns="91440" bIns="45720" rtlCol="0">
            <a:normAutofit/>
          </a:bodyPr>
          <a:lstStyle/>
          <a:p>
            <a:pPr eaLnBrk="1" hangingPunct="1">
              <a:buFontTx/>
              <a:buNone/>
            </a:pPr>
            <a:r>
              <a:rPr lang="en-US" altLang="zh-TW" sz="2400" dirty="0"/>
              <a:t>Applying the Rules of Valuing Cash Flows</a:t>
            </a:r>
          </a:p>
          <a:p>
            <a:pPr eaLnBrk="1" hangingPunct="1"/>
            <a:r>
              <a:rPr lang="en-US" altLang="zh-TW" sz="2000" dirty="0"/>
              <a:t>Suppose we plan to save $1,000 today, and $1,000 at the end of each of the next two years </a:t>
            </a:r>
          </a:p>
          <a:p>
            <a:pPr eaLnBrk="1" hangingPunct="1"/>
            <a:r>
              <a:rPr lang="en-US" altLang="zh-TW" sz="2000" dirty="0"/>
              <a:t>If we earn a fixed 10% interest rate on our savings, how much will we have three years from today (</a:t>
            </a:r>
            <a:r>
              <a:rPr lang="en-US" altLang="zh-TW" sz="2000" dirty="0">
                <a:solidFill>
                  <a:schemeClr val="accent1"/>
                </a:solidFill>
              </a:rPr>
              <a:t>future value</a:t>
            </a:r>
            <a:r>
              <a:rPr lang="en-US" altLang="zh-TW" sz="2000" dirty="0"/>
              <a:t>)?</a:t>
            </a:r>
          </a:p>
          <a:p>
            <a:pPr>
              <a:buNone/>
            </a:pPr>
            <a:r>
              <a:rPr lang="en-US" altLang="zh-TW" sz="2400" dirty="0"/>
              <a:t>We can do this in several ways</a:t>
            </a:r>
          </a:p>
          <a:p>
            <a:r>
              <a:rPr lang="en-US" altLang="zh-TW" sz="2000" dirty="0"/>
              <a:t>First, take the deposit at date 0 and move it forward to date 1</a:t>
            </a:r>
          </a:p>
          <a:p>
            <a:r>
              <a:rPr lang="en-US" altLang="zh-TW" sz="2000" dirty="0"/>
              <a:t>Combine those two amounts and move the combined total forward to date 2</a:t>
            </a:r>
          </a:p>
          <a:p>
            <a:pPr eaLnBrk="1" hangingPunct="1"/>
            <a:endParaRPr lang="en-US" altLang="zh-TW" sz="2400" dirty="0"/>
          </a:p>
        </p:txBody>
      </p:sp>
      <p:sp>
        <p:nvSpPr>
          <p:cNvPr id="5"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163</a:t>
            </a:fld>
            <a:endParaRPr lang="en-US" altLang="en-US"/>
          </a:p>
        </p:txBody>
      </p:sp>
    </p:spTree>
    <p:extLst>
      <p:ext uri="{BB962C8B-B14F-4D97-AF65-F5344CB8AC3E}">
        <p14:creationId xmlns:p14="http://schemas.microsoft.com/office/powerpoint/2010/main" val="3994932570"/>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zh-TW" dirty="0"/>
              <a:t>Valuing a Stream of Cash Flows</a:t>
            </a:r>
          </a:p>
        </p:txBody>
      </p:sp>
      <p:sp>
        <p:nvSpPr>
          <p:cNvPr id="27651" name="Rectangle 8"/>
          <p:cNvSpPr>
            <a:spLocks noGrp="1" noChangeArrowheads="1"/>
          </p:cNvSpPr>
          <p:nvPr>
            <p:ph idx="1"/>
          </p:nvPr>
        </p:nvSpPr>
        <p:spPr/>
        <p:txBody>
          <a:bodyPr vert="horz" lIns="91440" tIns="45720" rIns="91440" bIns="45720" rtlCol="0">
            <a:normAutofit/>
          </a:bodyPr>
          <a:lstStyle/>
          <a:p>
            <a:pPr eaLnBrk="1" hangingPunct="1"/>
            <a:r>
              <a:rPr lang="en-US" altLang="zh-TW" sz="2400"/>
              <a:t>Continuing in the same fashion, we can solve the problem as follows:</a:t>
            </a:r>
          </a:p>
        </p:txBody>
      </p:sp>
      <p:pic>
        <p:nvPicPr>
          <p:cNvPr id="27652" name="Picture 3" descr="011c"/>
          <p:cNvPicPr>
            <a:picLocks noChangeAspect="1" noChangeArrowheads="1"/>
          </p:cNvPicPr>
          <p:nvPr/>
        </p:nvPicPr>
        <p:blipFill>
          <a:blip r:embed="rId3" cstate="print"/>
          <a:srcRect/>
          <a:stretch>
            <a:fillRect/>
          </a:stretch>
        </p:blipFill>
        <p:spPr bwMode="auto">
          <a:xfrm>
            <a:off x="3143250" y="2889250"/>
            <a:ext cx="5715000" cy="2662238"/>
          </a:xfrm>
          <a:prstGeom prst="rect">
            <a:avLst/>
          </a:prstGeom>
          <a:noFill/>
          <a:ln w="9525">
            <a:noFill/>
            <a:miter lim="800000"/>
            <a:headEnd/>
            <a:tailEnd/>
          </a:ln>
        </p:spPr>
      </p:pic>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164</a:t>
            </a:fld>
            <a:endParaRPr lang="en-US" altLang="en-US"/>
          </a:p>
        </p:txBody>
      </p:sp>
    </p:spTree>
    <p:extLst>
      <p:ext uri="{BB962C8B-B14F-4D97-AF65-F5344CB8AC3E}">
        <p14:creationId xmlns:p14="http://schemas.microsoft.com/office/powerpoint/2010/main" val="620378761"/>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3"/>
          <p:cNvSpPr>
            <a:spLocks noGrp="1" noChangeArrowheads="1"/>
          </p:cNvSpPr>
          <p:nvPr>
            <p:ph type="title"/>
          </p:nvPr>
        </p:nvSpPr>
        <p:spPr/>
        <p:txBody>
          <a:bodyPr/>
          <a:lstStyle/>
          <a:p>
            <a:pPr eaLnBrk="1" hangingPunct="1"/>
            <a:r>
              <a:rPr lang="en-US" altLang="zh-TW" dirty="0"/>
              <a:t>Valuing a Stream of Cash Flows</a:t>
            </a:r>
          </a:p>
        </p:txBody>
      </p:sp>
      <p:sp>
        <p:nvSpPr>
          <p:cNvPr id="29699" name="Rectangle 14"/>
          <p:cNvSpPr>
            <a:spLocks noGrp="1" noChangeArrowheads="1"/>
          </p:cNvSpPr>
          <p:nvPr>
            <p:ph idx="1"/>
          </p:nvPr>
        </p:nvSpPr>
        <p:spPr/>
        <p:txBody>
          <a:bodyPr vert="horz" lIns="91440" tIns="45720" rIns="91440" bIns="45720" rtlCol="0">
            <a:normAutofit/>
          </a:bodyPr>
          <a:lstStyle/>
          <a:p>
            <a:pPr eaLnBrk="1" hangingPunct="1"/>
            <a:r>
              <a:rPr lang="en-US" altLang="zh-TW" sz="2400" dirty="0"/>
              <a:t>Another approach is to compute the </a:t>
            </a:r>
            <a:r>
              <a:rPr lang="en-US" altLang="zh-TW" sz="2400" b="1" dirty="0"/>
              <a:t>future value </a:t>
            </a:r>
            <a:r>
              <a:rPr lang="en-US" altLang="zh-TW" sz="2400" dirty="0"/>
              <a:t>in year 3 of </a:t>
            </a:r>
            <a:r>
              <a:rPr lang="en-US" altLang="zh-TW" sz="2400" b="1" dirty="0"/>
              <a:t>each cash flow </a:t>
            </a:r>
            <a:r>
              <a:rPr lang="en-US" altLang="zh-TW" sz="2400" dirty="0"/>
              <a:t>separately</a:t>
            </a:r>
          </a:p>
          <a:p>
            <a:pPr eaLnBrk="1" hangingPunct="1"/>
            <a:r>
              <a:rPr lang="en-US" altLang="zh-TW" sz="2400" dirty="0"/>
              <a:t>Once all amounts are in year 3 dollars, combine them</a:t>
            </a:r>
          </a:p>
        </p:txBody>
      </p:sp>
      <p:pic>
        <p:nvPicPr>
          <p:cNvPr id="29700" name="Picture 2" descr="012"/>
          <p:cNvPicPr>
            <a:picLocks noChangeAspect="1" noChangeArrowheads="1"/>
          </p:cNvPicPr>
          <p:nvPr/>
        </p:nvPicPr>
        <p:blipFill>
          <a:blip r:embed="rId3" cstate="print"/>
          <a:srcRect/>
          <a:stretch>
            <a:fillRect/>
          </a:stretch>
        </p:blipFill>
        <p:spPr bwMode="auto">
          <a:xfrm>
            <a:off x="2362200" y="3429000"/>
            <a:ext cx="7239000" cy="2609850"/>
          </a:xfrm>
          <a:prstGeom prst="rect">
            <a:avLst/>
          </a:prstGeom>
          <a:noFill/>
          <a:ln w="9525">
            <a:noFill/>
            <a:miter lim="800000"/>
            <a:headEnd/>
            <a:tailEnd/>
          </a:ln>
        </p:spPr>
      </p:pic>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165</a:t>
            </a:fld>
            <a:endParaRPr lang="en-US" altLang="en-US"/>
          </a:p>
        </p:txBody>
      </p:sp>
    </p:spTree>
    <p:extLst>
      <p:ext uri="{BB962C8B-B14F-4D97-AF65-F5344CB8AC3E}">
        <p14:creationId xmlns:p14="http://schemas.microsoft.com/office/powerpoint/2010/main" val="2397083329"/>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8"/>
          <p:cNvSpPr>
            <a:spLocks noGrp="1" noChangeArrowheads="1"/>
          </p:cNvSpPr>
          <p:nvPr>
            <p:ph type="title"/>
          </p:nvPr>
        </p:nvSpPr>
        <p:spPr/>
        <p:txBody>
          <a:bodyPr/>
          <a:lstStyle/>
          <a:p>
            <a:pPr eaLnBrk="1" hangingPunct="1"/>
            <a:r>
              <a:rPr lang="en-US" altLang="zh-TW" dirty="0"/>
              <a:t>Valuing a Stream of Cash Flows</a:t>
            </a:r>
          </a:p>
        </p:txBody>
      </p:sp>
      <p:sp>
        <p:nvSpPr>
          <p:cNvPr id="31747" name="Rectangle 19"/>
          <p:cNvSpPr>
            <a:spLocks noGrp="1" noChangeArrowheads="1"/>
          </p:cNvSpPr>
          <p:nvPr>
            <p:ph idx="1"/>
          </p:nvPr>
        </p:nvSpPr>
        <p:spPr/>
        <p:txBody>
          <a:bodyPr vert="horz" lIns="91440" tIns="45720" rIns="91440" bIns="45720" rtlCol="0">
            <a:normAutofit/>
          </a:bodyPr>
          <a:lstStyle/>
          <a:p>
            <a:pPr eaLnBrk="1" hangingPunct="1">
              <a:lnSpc>
                <a:spcPct val="90000"/>
              </a:lnSpc>
            </a:pPr>
            <a:r>
              <a:rPr lang="en-US" altLang="zh-TW" sz="2400" dirty="0"/>
              <a:t>Consider a stream of cash flows:  C</a:t>
            </a:r>
            <a:r>
              <a:rPr lang="en-US" altLang="zh-TW" sz="2400" baseline="-25000" dirty="0"/>
              <a:t>0</a:t>
            </a:r>
            <a:r>
              <a:rPr lang="en-US" altLang="zh-TW" sz="2400" dirty="0"/>
              <a:t> at date 0, C</a:t>
            </a:r>
            <a:r>
              <a:rPr lang="en-US" altLang="zh-TW" sz="2400" baseline="-25000" dirty="0"/>
              <a:t>1</a:t>
            </a:r>
            <a:r>
              <a:rPr lang="en-US" altLang="zh-TW" sz="2400" dirty="0"/>
              <a:t> at date 1, and so on, up to C</a:t>
            </a:r>
            <a:r>
              <a:rPr lang="en-US" altLang="zh-TW" sz="2400" baseline="-25000" dirty="0"/>
              <a:t>N</a:t>
            </a:r>
            <a:r>
              <a:rPr lang="en-US" altLang="zh-TW" sz="2400" dirty="0"/>
              <a:t> at date N</a:t>
            </a:r>
          </a:p>
          <a:p>
            <a:pPr eaLnBrk="1" hangingPunct="1">
              <a:lnSpc>
                <a:spcPct val="90000"/>
              </a:lnSpc>
            </a:pPr>
            <a:endParaRPr lang="en-US" altLang="zh-TW" sz="2400" dirty="0"/>
          </a:p>
          <a:p>
            <a:pPr eaLnBrk="1" hangingPunct="1">
              <a:lnSpc>
                <a:spcPct val="90000"/>
              </a:lnSpc>
            </a:pPr>
            <a:endParaRPr lang="en-US" altLang="zh-TW" sz="2400" dirty="0"/>
          </a:p>
          <a:p>
            <a:pPr eaLnBrk="1" hangingPunct="1">
              <a:lnSpc>
                <a:spcPct val="90000"/>
              </a:lnSpc>
            </a:pPr>
            <a:endParaRPr lang="en-US" altLang="zh-TW" sz="2400" dirty="0"/>
          </a:p>
          <a:p>
            <a:pPr eaLnBrk="1" hangingPunct="1">
              <a:lnSpc>
                <a:spcPct val="90000"/>
              </a:lnSpc>
            </a:pPr>
            <a:endParaRPr lang="en-US" altLang="zh-TW" sz="2400" dirty="0"/>
          </a:p>
          <a:p>
            <a:pPr eaLnBrk="1" hangingPunct="1">
              <a:lnSpc>
                <a:spcPct val="90000"/>
              </a:lnSpc>
            </a:pPr>
            <a:r>
              <a:rPr lang="en-US" altLang="zh-TW" sz="2400" dirty="0"/>
              <a:t>We compute the </a:t>
            </a:r>
            <a:r>
              <a:rPr lang="en-US" altLang="zh-TW" sz="2400" b="1" dirty="0"/>
              <a:t>present value </a:t>
            </a:r>
            <a:r>
              <a:rPr lang="en-US" altLang="zh-TW" sz="2400" dirty="0"/>
              <a:t>of this cash flow stream in two steps</a:t>
            </a:r>
          </a:p>
          <a:p>
            <a:pPr eaLnBrk="1" hangingPunct="1">
              <a:lnSpc>
                <a:spcPct val="90000"/>
              </a:lnSpc>
            </a:pPr>
            <a:endParaRPr lang="en-US" altLang="zh-TW" sz="2400" dirty="0"/>
          </a:p>
          <a:p>
            <a:pPr eaLnBrk="1" hangingPunct="1">
              <a:lnSpc>
                <a:spcPct val="90000"/>
              </a:lnSpc>
            </a:pPr>
            <a:endParaRPr lang="en-US" altLang="zh-TW" dirty="0"/>
          </a:p>
        </p:txBody>
      </p:sp>
      <p:pic>
        <p:nvPicPr>
          <p:cNvPr id="31748" name="Picture 6"/>
          <p:cNvPicPr>
            <a:picLocks noChangeAspect="1" noChangeArrowheads="1"/>
          </p:cNvPicPr>
          <p:nvPr/>
        </p:nvPicPr>
        <p:blipFill>
          <a:blip r:embed="rId3" cstate="print"/>
          <a:srcRect/>
          <a:stretch>
            <a:fillRect/>
          </a:stretch>
        </p:blipFill>
        <p:spPr bwMode="auto">
          <a:xfrm>
            <a:off x="3791744" y="2708921"/>
            <a:ext cx="4044950" cy="1293813"/>
          </a:xfrm>
          <a:prstGeom prst="rect">
            <a:avLst/>
          </a:prstGeom>
          <a:noFill/>
          <a:ln w="9525">
            <a:noFill/>
            <a:miter lim="800000"/>
            <a:headEnd/>
            <a:tailEnd/>
          </a:ln>
        </p:spPr>
      </p:pic>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166</a:t>
            </a:fld>
            <a:endParaRPr lang="en-US" altLang="en-US"/>
          </a:p>
        </p:txBody>
      </p:sp>
    </p:spTree>
    <p:extLst>
      <p:ext uri="{BB962C8B-B14F-4D97-AF65-F5344CB8AC3E}">
        <p14:creationId xmlns:p14="http://schemas.microsoft.com/office/powerpoint/2010/main" val="3265939035"/>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8"/>
          <p:cNvSpPr>
            <a:spLocks noGrp="1" noChangeArrowheads="1"/>
          </p:cNvSpPr>
          <p:nvPr>
            <p:ph type="title"/>
          </p:nvPr>
        </p:nvSpPr>
        <p:spPr/>
        <p:txBody>
          <a:bodyPr/>
          <a:lstStyle/>
          <a:p>
            <a:pPr eaLnBrk="1" hangingPunct="1"/>
            <a:r>
              <a:rPr lang="en-US" altLang="zh-TW" dirty="0"/>
              <a:t>Valuing a Stream of Cash Flows</a:t>
            </a:r>
          </a:p>
        </p:txBody>
      </p:sp>
      <p:sp>
        <p:nvSpPr>
          <p:cNvPr id="33795" name="Rectangle 19"/>
          <p:cNvSpPr>
            <a:spLocks noGrp="1" noChangeArrowheads="1"/>
          </p:cNvSpPr>
          <p:nvPr>
            <p:ph idx="1"/>
          </p:nvPr>
        </p:nvSpPr>
        <p:spPr>
          <a:xfrm>
            <a:off x="1993106" y="1417639"/>
            <a:ext cx="8229600" cy="4525963"/>
          </a:xfrm>
        </p:spPr>
        <p:txBody>
          <a:bodyPr vert="horz" lIns="91440" tIns="45720" rIns="91440" bIns="45720" rtlCol="0">
            <a:normAutofit/>
          </a:bodyPr>
          <a:lstStyle/>
          <a:p>
            <a:pPr eaLnBrk="1" hangingPunct="1"/>
            <a:r>
              <a:rPr lang="en-US" altLang="zh-TW" sz="2400" dirty="0"/>
              <a:t>First, compute the present value of each cash flow</a:t>
            </a:r>
          </a:p>
          <a:p>
            <a:pPr eaLnBrk="1" hangingPunct="1"/>
            <a:r>
              <a:rPr lang="en-US" altLang="zh-TW" sz="2400" dirty="0"/>
              <a:t>Then combine the present values: </a:t>
            </a:r>
            <a:r>
              <a:rPr lang="en-US" altLang="zh-TW" sz="2400" dirty="0">
                <a:solidFill>
                  <a:schemeClr val="accent1"/>
                </a:solidFill>
              </a:rPr>
              <a:t>the PV of a stream of cash flows is the sum of the present values of each cash flow</a:t>
            </a:r>
          </a:p>
          <a:p>
            <a:pPr eaLnBrk="1" hangingPunct="1"/>
            <a:endParaRPr lang="en-US" altLang="zh-TW" dirty="0"/>
          </a:p>
          <a:p>
            <a:pPr eaLnBrk="1" hangingPunct="1"/>
            <a:endParaRPr lang="en-US" altLang="zh-TW" dirty="0"/>
          </a:p>
          <a:p>
            <a:pPr eaLnBrk="1" hangingPunct="1"/>
            <a:endParaRPr lang="en-US" altLang="zh-TW" dirty="0"/>
          </a:p>
          <a:p>
            <a:pPr eaLnBrk="1" hangingPunct="1"/>
            <a:endParaRPr lang="en-US" altLang="zh-TW" dirty="0"/>
          </a:p>
        </p:txBody>
      </p:sp>
      <p:pic>
        <p:nvPicPr>
          <p:cNvPr id="33796" name="Picture 1"/>
          <p:cNvPicPr>
            <a:picLocks noChangeAspect="1" noChangeArrowheads="1"/>
          </p:cNvPicPr>
          <p:nvPr/>
        </p:nvPicPr>
        <p:blipFill>
          <a:blip r:embed="rId3" cstate="print"/>
          <a:srcRect/>
          <a:stretch>
            <a:fillRect/>
          </a:stretch>
        </p:blipFill>
        <p:spPr bwMode="auto">
          <a:xfrm>
            <a:off x="4953000" y="3211894"/>
            <a:ext cx="4693096" cy="2960803"/>
          </a:xfrm>
          <a:prstGeom prst="rect">
            <a:avLst/>
          </a:prstGeom>
          <a:noFill/>
          <a:ln w="9525">
            <a:noFill/>
            <a:miter lim="800000"/>
            <a:headEnd/>
            <a:tailEnd/>
          </a:ln>
        </p:spPr>
      </p:pic>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
        <p:nvSpPr>
          <p:cNvPr id="2" name="Slide Number Placeholder 1"/>
          <p:cNvSpPr>
            <a:spLocks noGrp="1"/>
          </p:cNvSpPr>
          <p:nvPr>
            <p:ph type="sldNum" sz="quarter" idx="10"/>
          </p:nvPr>
        </p:nvSpPr>
        <p:spPr/>
        <p:txBody>
          <a:bodyPr/>
          <a:lstStyle/>
          <a:p>
            <a:pPr>
              <a:defRPr/>
            </a:pPr>
            <a:fld id="{DD43D14F-EA8B-43E4-B169-114B5BB83D25}" type="slidenum">
              <a:rPr lang="en-US" altLang="en-US" smtClean="0"/>
              <a:pPr>
                <a:defRPr/>
              </a:pPr>
              <a:t>167</a:t>
            </a:fld>
            <a:endParaRPr lang="en-US" altLang="en-US"/>
          </a:p>
        </p:txBody>
      </p:sp>
    </p:spTree>
    <p:extLst>
      <p:ext uri="{BB962C8B-B14F-4D97-AF65-F5344CB8AC3E}">
        <p14:creationId xmlns:p14="http://schemas.microsoft.com/office/powerpoint/2010/main" val="2203659392"/>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Valuing a Stream of Cash Flows</a:t>
            </a:r>
            <a:endParaRPr lang="zh-TW" altLang="en-US" dirty="0"/>
          </a:p>
        </p:txBody>
      </p:sp>
      <p:sp>
        <p:nvSpPr>
          <p:cNvPr id="3" name="Content Placeholder 2"/>
          <p:cNvSpPr>
            <a:spLocks noGrp="1"/>
          </p:cNvSpPr>
          <p:nvPr>
            <p:ph idx="1"/>
          </p:nvPr>
        </p:nvSpPr>
        <p:spPr/>
        <p:txBody>
          <a:bodyPr>
            <a:normAutofit/>
          </a:bodyPr>
          <a:lstStyle/>
          <a:p>
            <a:r>
              <a:rPr lang="en-US" altLang="zh-TW" sz="2400" b="1" dirty="0">
                <a:solidFill>
                  <a:srgbClr val="FF0000"/>
                </a:solidFill>
              </a:rPr>
              <a:t>The present value of a cash flow stream is the sum of the present values of each cash flow</a:t>
            </a:r>
            <a:endParaRPr lang="zh-TW" altLang="en-US" sz="2400" b="1" dirty="0">
              <a:solidFill>
                <a:srgbClr val="FF0000"/>
              </a:solidFill>
            </a:endParaRPr>
          </a:p>
        </p:txBody>
      </p:sp>
      <p:sp>
        <p:nvSpPr>
          <p:cNvPr id="2949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294916"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29491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51584" y="2924944"/>
            <a:ext cx="6348294" cy="808856"/>
          </a:xfrm>
          <a:prstGeom prst="rect">
            <a:avLst/>
          </a:prstGeom>
          <a:noFill/>
        </p:spPr>
      </p:pic>
      <p:sp>
        <p:nvSpPr>
          <p:cNvPr id="11"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
        <p:nvSpPr>
          <p:cNvPr id="5"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168</a:t>
            </a:fld>
            <a:endParaRPr lang="en-US" altLang="en-US"/>
          </a:p>
        </p:txBody>
      </p:sp>
      <p:sp>
        <p:nvSpPr>
          <p:cNvPr id="4" name="Rectangle 3"/>
          <p:cNvSpPr/>
          <p:nvPr/>
        </p:nvSpPr>
        <p:spPr>
          <a:xfrm>
            <a:off x="2286000" y="2743200"/>
            <a:ext cx="6705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9592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8"/>
          <p:cNvSpPr>
            <a:spLocks noGrp="1" noChangeArrowheads="1"/>
          </p:cNvSpPr>
          <p:nvPr>
            <p:ph type="title"/>
          </p:nvPr>
        </p:nvSpPr>
        <p:spPr/>
        <p:txBody>
          <a:bodyPr>
            <a:normAutofit/>
          </a:bodyPr>
          <a:lstStyle/>
          <a:p>
            <a:pPr eaLnBrk="1" hangingPunct="1"/>
            <a:r>
              <a:rPr lang="en-US" altLang="zh-TW" sz="2800" dirty="0"/>
              <a:t>Your Turn!</a:t>
            </a:r>
          </a:p>
        </p:txBody>
      </p:sp>
      <p:sp>
        <p:nvSpPr>
          <p:cNvPr id="54275" name="Rectangle 9"/>
          <p:cNvSpPr>
            <a:spLocks noGrp="1" noChangeArrowheads="1"/>
          </p:cNvSpPr>
          <p:nvPr>
            <p:ph idx="1"/>
          </p:nvPr>
        </p:nvSpPr>
        <p:spPr/>
        <p:txBody>
          <a:bodyPr vert="horz" lIns="91440" tIns="45720" rIns="91440" bIns="45720" rtlCol="0">
            <a:noAutofit/>
          </a:bodyPr>
          <a:lstStyle/>
          <a:p>
            <a:pPr eaLnBrk="1" hangingPunct="1">
              <a:buFontTx/>
              <a:buNone/>
            </a:pPr>
            <a:r>
              <a:rPr lang="en-US" altLang="zh-TW" sz="1800" dirty="0"/>
              <a:t>Problem:</a:t>
            </a:r>
          </a:p>
          <a:p>
            <a:pPr eaLnBrk="1" hangingPunct="1"/>
            <a:r>
              <a:rPr lang="en-US" altLang="zh-TW" sz="1800" dirty="0"/>
              <a:t>You have just graduated and need money to buy a laptop</a:t>
            </a:r>
          </a:p>
          <a:p>
            <a:pPr eaLnBrk="1" hangingPunct="1"/>
            <a:r>
              <a:rPr lang="en-US" altLang="zh-TW" sz="1800" dirty="0"/>
              <a:t>Your aunt will lend you the money so long as you agree to pay her back </a:t>
            </a:r>
            <a:r>
              <a:rPr lang="en-US" altLang="zh-TW" sz="1800" b="1" dirty="0"/>
              <a:t>within six years</a:t>
            </a:r>
            <a:r>
              <a:rPr lang="en-US" altLang="zh-TW" sz="1800" dirty="0"/>
              <a:t>.</a:t>
            </a:r>
          </a:p>
          <a:p>
            <a:pPr eaLnBrk="1" hangingPunct="1"/>
            <a:r>
              <a:rPr lang="en-US" altLang="zh-TW" sz="1800" dirty="0"/>
              <a:t>You offer to pay her the rate of interest that she would otherwise get by putting her money in a savings account. </a:t>
            </a:r>
          </a:p>
          <a:p>
            <a:pPr>
              <a:lnSpc>
                <a:spcPct val="90000"/>
              </a:lnSpc>
            </a:pPr>
            <a:r>
              <a:rPr lang="en-US" altLang="zh-TW" sz="1800" dirty="0"/>
              <a:t>Based on your earnings and living expenses, you think you will be able to pay her </a:t>
            </a:r>
            <a:r>
              <a:rPr lang="en-US" altLang="zh-TW" sz="1800" b="1" dirty="0"/>
              <a:t>$70</a:t>
            </a:r>
            <a:r>
              <a:rPr lang="en-US" altLang="zh-TW" sz="1800" dirty="0"/>
              <a:t> next year, </a:t>
            </a:r>
            <a:r>
              <a:rPr lang="en-US" altLang="zh-TW" sz="1800" b="1" dirty="0"/>
              <a:t>$85 </a:t>
            </a:r>
            <a:r>
              <a:rPr lang="en-US" altLang="zh-TW" sz="1800" dirty="0"/>
              <a:t>in each of the next two years, and then </a:t>
            </a:r>
            <a:r>
              <a:rPr lang="en-US" altLang="zh-TW" sz="1800" b="1" dirty="0"/>
              <a:t>$90 </a:t>
            </a:r>
            <a:r>
              <a:rPr lang="en-US" altLang="zh-TW" sz="1800" dirty="0"/>
              <a:t>each year for years 4 through 6. </a:t>
            </a:r>
          </a:p>
          <a:p>
            <a:pPr>
              <a:lnSpc>
                <a:spcPct val="90000"/>
              </a:lnSpc>
            </a:pPr>
            <a:r>
              <a:rPr lang="en-US" altLang="zh-TW" sz="1800" dirty="0"/>
              <a:t>If your aunt would otherwise earn </a:t>
            </a:r>
            <a:r>
              <a:rPr lang="en-US" altLang="zh-TW" sz="1800" b="1" dirty="0"/>
              <a:t>0.5%</a:t>
            </a:r>
            <a:r>
              <a:rPr lang="en-US" altLang="zh-TW" sz="1800" dirty="0"/>
              <a:t> per year on her savings, </a:t>
            </a:r>
            <a:r>
              <a:rPr lang="en-US" altLang="zh-TW" sz="1800" b="1" dirty="0"/>
              <a:t>how much can you borrow from her?</a:t>
            </a:r>
          </a:p>
          <a:p>
            <a:pPr eaLnBrk="1" hangingPunct="1"/>
            <a:endParaRPr lang="en-US" altLang="zh-TW" sz="1800" dirty="0"/>
          </a:p>
          <a:p>
            <a:pPr eaLnBrk="1" hangingPunct="1">
              <a:buFontTx/>
              <a:buNone/>
            </a:pPr>
            <a:r>
              <a:rPr lang="en-US" altLang="zh-TW" b="1" dirty="0">
                <a:solidFill>
                  <a:srgbClr val="00646D"/>
                </a:solidFill>
              </a:rPr>
              <a:t>                                                                                                                           </a:t>
            </a:r>
          </a:p>
          <a:p>
            <a:pPr eaLnBrk="1" hangingPunct="1"/>
            <a:endParaRPr lang="en-US" altLang="zh-TW" i="1" dirty="0">
              <a:solidFill>
                <a:srgbClr val="00646D"/>
              </a:solidFill>
            </a:endParaRPr>
          </a:p>
        </p:txBody>
      </p:sp>
      <p:sp>
        <p:nvSpPr>
          <p:cNvPr id="9"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169</a:t>
            </a:fld>
            <a:endParaRPr lang="en-US" altLang="en-US"/>
          </a:p>
        </p:txBody>
      </p:sp>
      <p:sp>
        <p:nvSpPr>
          <p:cNvPr id="5"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224692310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C:\Users\Wolfgang\Documents\EdPres\04_Business Development\HKUST Business School\Purchasing Process\Trial Project\istockphoto\ist2_1487702-conference-meeting.jpg"/>
          <p:cNvPicPr>
            <a:picLocks noChangeAspect="1" noChangeArrowheads="1"/>
          </p:cNvPicPr>
          <p:nvPr/>
        </p:nvPicPr>
        <p:blipFill>
          <a:blip r:embed="rId3" cstate="print"/>
          <a:srcRect/>
          <a:stretch>
            <a:fillRect/>
          </a:stretch>
        </p:blipFill>
        <p:spPr bwMode="auto">
          <a:xfrm>
            <a:off x="5867400" y="1550314"/>
            <a:ext cx="5334000" cy="3936087"/>
          </a:xfrm>
          <a:prstGeom prst="rect">
            <a:avLst/>
          </a:prstGeom>
          <a:noFill/>
          <a:effectLst>
            <a:softEdge rad="317500"/>
          </a:effectLst>
        </p:spPr>
      </p:pic>
      <p:sp>
        <p:nvSpPr>
          <p:cNvPr id="50178" name="Rectangle 2"/>
          <p:cNvSpPr>
            <a:spLocks noGrp="1" noChangeArrowheads="1"/>
          </p:cNvSpPr>
          <p:nvPr>
            <p:ph type="title"/>
          </p:nvPr>
        </p:nvSpPr>
        <p:spPr/>
        <p:txBody>
          <a:bodyPr/>
          <a:lstStyle/>
          <a:p>
            <a:pPr eaLnBrk="1" hangingPunct="1"/>
            <a:r>
              <a:rPr lang="en-US" altLang="zh-TW" dirty="0"/>
              <a:t>Ask Questions</a:t>
            </a:r>
          </a:p>
        </p:txBody>
      </p:sp>
      <p:sp>
        <p:nvSpPr>
          <p:cNvPr id="409603" name="Rectangle 3"/>
          <p:cNvSpPr>
            <a:spLocks noGrp="1" noChangeArrowheads="1"/>
          </p:cNvSpPr>
          <p:nvPr>
            <p:ph idx="1"/>
          </p:nvPr>
        </p:nvSpPr>
        <p:spPr/>
        <p:txBody>
          <a:bodyPr/>
          <a:lstStyle/>
          <a:p>
            <a:pPr eaLnBrk="1" hangingPunct="1"/>
            <a:r>
              <a:rPr lang="en-US" altLang="zh-TW" dirty="0"/>
              <a:t>Definitions, terminology &amp; jargon</a:t>
            </a:r>
          </a:p>
          <a:p>
            <a:pPr eaLnBrk="1" hangingPunct="1"/>
            <a:r>
              <a:rPr lang="en-US" altLang="zh-TW" dirty="0"/>
              <a:t>Never take anything for granted</a:t>
            </a:r>
          </a:p>
          <a:p>
            <a:pPr eaLnBrk="1" hangingPunct="1"/>
            <a:r>
              <a:rPr lang="en-US" altLang="zh-TW" dirty="0"/>
              <a:t>Nothing new under the sun</a:t>
            </a:r>
          </a:p>
          <a:p>
            <a:pPr eaLnBrk="1" hangingPunct="1"/>
            <a:r>
              <a:rPr lang="en-US" altLang="zh-TW" dirty="0"/>
              <a:t>No stupid questions</a:t>
            </a:r>
          </a:p>
          <a:p>
            <a:pPr eaLnBrk="1" hangingPunct="1"/>
            <a:r>
              <a:rPr lang="en-US" altLang="zh-TW" dirty="0"/>
              <a:t>No one has all the answers</a:t>
            </a:r>
            <a:br>
              <a:rPr lang="en-US" altLang="zh-TW" dirty="0"/>
            </a:br>
            <a:r>
              <a:rPr lang="en-US" altLang="zh-TW" dirty="0"/>
              <a:t>…not even me!</a:t>
            </a:r>
          </a:p>
        </p:txBody>
      </p:sp>
      <p:sp>
        <p:nvSpPr>
          <p:cNvPr id="7" name="Slide Number Placeholder 5"/>
          <p:cNvSpPr>
            <a:spLocks noGrp="1"/>
          </p:cNvSpPr>
          <p:nvPr>
            <p:ph type="sldNum" sz="quarter" idx="10"/>
          </p:nvPr>
        </p:nvSpPr>
        <p:spPr bwMode="auto">
          <a:xfrm>
            <a:off x="9763126" y="6586539"/>
            <a:ext cx="919163" cy="293687"/>
          </a:xfrm>
          <a:noFill/>
          <a:ln>
            <a:miter lim="800000"/>
            <a:headEnd/>
            <a:tailEnd/>
          </a:ln>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17</a:t>
            </a:fld>
            <a:endParaRPr lang="en-US" altLang="zh-TW" sz="140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Introduction</a:t>
            </a:r>
          </a:p>
        </p:txBody>
      </p:sp>
    </p:spTree>
    <p:extLst>
      <p:ext uri="{BB962C8B-B14F-4D97-AF65-F5344CB8AC3E}">
        <p14:creationId xmlns:p14="http://schemas.microsoft.com/office/powerpoint/2010/main" val="28732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We can borrow</a:t>
            </a:r>
          </a:p>
          <a:p>
            <a:pPr lvl="1"/>
            <a:r>
              <a:rPr lang="en-US" altLang="zh-TW" sz="2000" dirty="0">
                <a:ea typeface="ヒラギノ角ゴ Pro W3" pitchFamily="-65" charset="-128"/>
              </a:rPr>
              <a:t>$600.7</a:t>
            </a:r>
          </a:p>
          <a:p>
            <a:pPr lvl="1"/>
            <a:r>
              <a:rPr lang="en-US" altLang="zh-TW" sz="2000" dirty="0">
                <a:ea typeface="ヒラギノ角ゴ Pro W3" pitchFamily="-65" charset="-128"/>
              </a:rPr>
              <a:t>$500.9</a:t>
            </a:r>
          </a:p>
          <a:p>
            <a:pPr lvl="1"/>
            <a:r>
              <a:rPr lang="en-US" altLang="zh-TW" sz="2000" dirty="0">
                <a:ea typeface="ヒラギノ角ゴ Pro W3" pitchFamily="-65" charset="-128"/>
              </a:rPr>
              <a:t>$400.5</a:t>
            </a:r>
          </a:p>
          <a:p>
            <a:r>
              <a:rPr lang="en-US" altLang="zh-TW" sz="2400" dirty="0"/>
              <a:t>Borrowing is bad, it leads to trouble!</a:t>
            </a: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170</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39991734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p:cNvSpPr>
            <a:spLocks noGrp="1" noChangeArrowheads="1"/>
          </p:cNvSpPr>
          <p:nvPr>
            <p:ph type="title"/>
          </p:nvPr>
        </p:nvSpPr>
        <p:spPr/>
        <p:txBody>
          <a:bodyPr>
            <a:normAutofit/>
          </a:bodyPr>
          <a:lstStyle/>
          <a:p>
            <a:pPr eaLnBrk="1" hangingPunct="1"/>
            <a:r>
              <a:rPr lang="en-US" altLang="zh-TW" sz="2800" dirty="0"/>
              <a:t>Solution : Present Value of a Stream of Cash Flows</a:t>
            </a:r>
          </a:p>
        </p:txBody>
      </p:sp>
      <p:sp>
        <p:nvSpPr>
          <p:cNvPr id="58371" name="Rectangle 9"/>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t>Plan:</a:t>
            </a:r>
            <a:endParaRPr lang="en-US" altLang="zh-TW" sz="2400" dirty="0"/>
          </a:p>
          <a:p>
            <a:pPr eaLnBrk="1" hangingPunct="1"/>
            <a:r>
              <a:rPr lang="en-US" altLang="zh-TW" sz="2000" dirty="0"/>
              <a:t>The cash flows you can promise your aunt are as follows:</a:t>
            </a:r>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sz="2000" dirty="0"/>
          </a:p>
          <a:p>
            <a:pPr eaLnBrk="1" hangingPunct="1"/>
            <a:r>
              <a:rPr lang="en-US" altLang="zh-TW" sz="2000" dirty="0"/>
              <a:t>She should be willing to give you an amount equal to these payments in </a:t>
            </a:r>
            <a:r>
              <a:rPr lang="en-US" altLang="zh-TW" sz="2000" b="1" dirty="0"/>
              <a:t>present value </a:t>
            </a:r>
            <a:r>
              <a:rPr lang="en-US" altLang="zh-TW" sz="2000" dirty="0"/>
              <a:t>terms.  </a:t>
            </a:r>
          </a:p>
          <a:p>
            <a:pPr eaLnBrk="1" hangingPunct="1"/>
            <a:endParaRPr lang="en-US" altLang="zh-TW" sz="2400" i="1" dirty="0"/>
          </a:p>
        </p:txBody>
      </p:sp>
      <p:sp>
        <p:nvSpPr>
          <p:cNvPr id="9"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171</a:t>
            </a:fld>
            <a:endParaRPr lang="en-US" altLang="en-US"/>
          </a:p>
        </p:txBody>
      </p:sp>
      <p:pic>
        <p:nvPicPr>
          <p:cNvPr id="58372" name="Picture 4"/>
          <p:cNvPicPr>
            <a:picLocks noChangeAspect="1" noChangeArrowheads="1"/>
          </p:cNvPicPr>
          <p:nvPr/>
        </p:nvPicPr>
        <p:blipFill>
          <a:blip r:embed="rId3" cstate="print"/>
          <a:srcRect/>
          <a:stretch>
            <a:fillRect/>
          </a:stretch>
        </p:blipFill>
        <p:spPr bwMode="auto">
          <a:xfrm>
            <a:off x="2711624" y="2708921"/>
            <a:ext cx="6324600" cy="1209675"/>
          </a:xfrm>
          <a:prstGeom prst="rect">
            <a:avLst/>
          </a:prstGeom>
          <a:noFill/>
          <a:ln w="9525">
            <a:noFill/>
            <a:miter lim="800000"/>
            <a:headEnd/>
            <a:tailEnd/>
          </a:ln>
        </p:spPr>
      </p:pic>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1799874217"/>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p:cNvSpPr>
            <a:spLocks noGrp="1" noChangeArrowheads="1"/>
          </p:cNvSpPr>
          <p:nvPr>
            <p:ph type="title"/>
          </p:nvPr>
        </p:nvSpPr>
        <p:spPr/>
        <p:txBody>
          <a:bodyPr>
            <a:normAutofit/>
          </a:bodyPr>
          <a:lstStyle/>
          <a:p>
            <a:pPr eaLnBrk="1" hangingPunct="1"/>
            <a:r>
              <a:rPr lang="en-US" altLang="zh-TW" sz="2800" dirty="0"/>
              <a:t>Solution : Present Value of a Stream of Cash Flows (cont’d)</a:t>
            </a:r>
          </a:p>
        </p:txBody>
      </p:sp>
      <p:sp>
        <p:nvSpPr>
          <p:cNvPr id="60419"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Plan:</a:t>
            </a:r>
            <a:endParaRPr lang="en-US" altLang="zh-TW" sz="2400" dirty="0"/>
          </a:p>
          <a:p>
            <a:pPr eaLnBrk="1" hangingPunct="1">
              <a:lnSpc>
                <a:spcPct val="90000"/>
              </a:lnSpc>
            </a:pPr>
            <a:r>
              <a:rPr lang="en-US" altLang="zh-TW" sz="2000" dirty="0"/>
              <a:t>We will:</a:t>
            </a:r>
          </a:p>
          <a:p>
            <a:pPr lvl="1" eaLnBrk="1" hangingPunct="1">
              <a:lnSpc>
                <a:spcPct val="90000"/>
              </a:lnSpc>
            </a:pPr>
            <a:r>
              <a:rPr lang="en-US" altLang="zh-TW" sz="2000" dirty="0"/>
              <a:t>Solve the problem using the equation</a:t>
            </a:r>
          </a:p>
          <a:p>
            <a:pPr lvl="1" eaLnBrk="1" hangingPunct="1">
              <a:lnSpc>
                <a:spcPct val="90000"/>
              </a:lnSpc>
            </a:pPr>
            <a:endParaRPr lang="en-US" altLang="zh-TW" sz="2000" dirty="0"/>
          </a:p>
          <a:p>
            <a:pPr lvl="1" eaLnBrk="1" hangingPunct="1">
              <a:lnSpc>
                <a:spcPct val="90000"/>
              </a:lnSpc>
            </a:pPr>
            <a:endParaRPr lang="en-US" altLang="zh-TW" sz="2000" dirty="0"/>
          </a:p>
          <a:p>
            <a:pPr lvl="1" eaLnBrk="1" hangingPunct="1">
              <a:lnSpc>
                <a:spcPct val="90000"/>
              </a:lnSpc>
            </a:pPr>
            <a:endParaRPr lang="en-US" altLang="zh-TW" sz="2000" dirty="0"/>
          </a:p>
          <a:p>
            <a:pPr lvl="1">
              <a:lnSpc>
                <a:spcPct val="90000"/>
              </a:lnSpc>
            </a:pPr>
            <a:r>
              <a:rPr lang="en-US" altLang="zh-TW" sz="2000" dirty="0">
                <a:solidFill>
                  <a:schemeClr val="accent1"/>
                </a:solidFill>
              </a:rPr>
              <a:t>the present value of a series of cash flows is the sum of the present values of each of the cash flows; so we calculate the present value of each cash flow and add up all the present values</a:t>
            </a:r>
          </a:p>
          <a:p>
            <a:pPr lvl="1" eaLnBrk="1" hangingPunct="1">
              <a:lnSpc>
                <a:spcPct val="90000"/>
              </a:lnSpc>
            </a:pPr>
            <a:r>
              <a:rPr lang="en-US" altLang="zh-TW" sz="2000" dirty="0"/>
              <a:t>Verify our answer by calculating the </a:t>
            </a:r>
            <a:r>
              <a:rPr lang="en-US" altLang="zh-TW" sz="2000" b="1" dirty="0"/>
              <a:t>future value </a:t>
            </a:r>
            <a:r>
              <a:rPr lang="en-US" altLang="zh-TW" sz="2000" dirty="0"/>
              <a:t>of this amount.</a:t>
            </a:r>
          </a:p>
        </p:txBody>
      </p:sp>
      <p:sp>
        <p:nvSpPr>
          <p:cNvPr id="10"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172</a:t>
            </a:fld>
            <a:endParaRPr lang="en-US" altLang="en-US"/>
          </a:p>
        </p:txBody>
      </p:sp>
      <p:sp>
        <p:nvSpPr>
          <p:cNvPr id="5"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39616" y="3006316"/>
            <a:ext cx="4933950" cy="628650"/>
          </a:xfrm>
          <a:prstGeom prst="rect">
            <a:avLst/>
          </a:prstGeom>
          <a:noFill/>
        </p:spPr>
      </p:pic>
      <p:sp>
        <p:nvSpPr>
          <p:cNvPr id="9"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630655844"/>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8"/>
          <p:cNvSpPr>
            <a:spLocks noGrp="1" noChangeArrowheads="1"/>
          </p:cNvSpPr>
          <p:nvPr>
            <p:ph type="title"/>
          </p:nvPr>
        </p:nvSpPr>
        <p:spPr/>
        <p:txBody>
          <a:bodyPr>
            <a:normAutofit/>
          </a:bodyPr>
          <a:lstStyle/>
          <a:p>
            <a:pPr eaLnBrk="1" hangingPunct="1"/>
            <a:r>
              <a:rPr lang="en-US" altLang="zh-TW" sz="2800" dirty="0"/>
              <a:t>Solution : Present Value of a Stream of Cash Flows (cont’d)</a:t>
            </a:r>
          </a:p>
        </p:txBody>
      </p:sp>
      <p:sp>
        <p:nvSpPr>
          <p:cNvPr id="62468"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a:t>Execute:</a:t>
            </a:r>
            <a:endParaRPr lang="en-US" altLang="zh-TW" sz="2400"/>
          </a:p>
          <a:p>
            <a:pPr eaLnBrk="1" hangingPunct="1">
              <a:lnSpc>
                <a:spcPct val="90000"/>
              </a:lnSpc>
            </a:pPr>
            <a:r>
              <a:rPr lang="en-US" altLang="zh-TW" sz="2000"/>
              <a:t>We can calculate the PV as follows:</a:t>
            </a:r>
          </a:p>
          <a:p>
            <a:pPr eaLnBrk="1" hangingPunct="1">
              <a:lnSpc>
                <a:spcPct val="90000"/>
              </a:lnSpc>
            </a:pPr>
            <a:endParaRPr lang="en-US" altLang="zh-TW" sz="2000"/>
          </a:p>
        </p:txBody>
      </p:sp>
      <p:sp>
        <p:nvSpPr>
          <p:cNvPr id="10"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173</a:t>
            </a:fld>
            <a:endParaRPr lang="en-US" altLang="en-US"/>
          </a:p>
        </p:txBody>
      </p:sp>
      <p:graphicFrame>
        <p:nvGraphicFramePr>
          <p:cNvPr id="62466" name="Object 11"/>
          <p:cNvGraphicFramePr>
            <a:graphicFrameLocks noChangeAspect="1"/>
          </p:cNvGraphicFramePr>
          <p:nvPr/>
        </p:nvGraphicFramePr>
        <p:xfrm>
          <a:off x="2135188" y="3014663"/>
          <a:ext cx="7948612" cy="1801812"/>
        </p:xfrm>
        <a:graphic>
          <a:graphicData uri="http://schemas.openxmlformats.org/presentationml/2006/ole">
            <mc:AlternateContent xmlns:mc="http://schemas.openxmlformats.org/markup-compatibility/2006">
              <mc:Choice xmlns:v="urn:schemas-microsoft-com:vml" Requires="v">
                <p:oleObj spid="_x0000_s2049" name="Equation" r:id="rId4" imgW="5321300" imgH="1206500" progId="">
                  <p:embed/>
                </p:oleObj>
              </mc:Choice>
              <mc:Fallback>
                <p:oleObj name="Equation" r:id="rId4" imgW="5321300" imgH="1206500" progId="">
                  <p:embed/>
                  <p:pic>
                    <p:nvPicPr>
                      <p:cNvPr id="6246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8" y="3014663"/>
                        <a:ext cx="7948612" cy="180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2" name="Rectangle 1"/>
          <p:cNvSpPr/>
          <p:nvPr/>
        </p:nvSpPr>
        <p:spPr>
          <a:xfrm>
            <a:off x="2567608" y="4365104"/>
            <a:ext cx="165618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937136601"/>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8"/>
          <p:cNvSpPr>
            <a:spLocks noGrp="1" noChangeArrowheads="1"/>
          </p:cNvSpPr>
          <p:nvPr>
            <p:ph type="title"/>
          </p:nvPr>
        </p:nvSpPr>
        <p:spPr/>
        <p:txBody>
          <a:bodyPr>
            <a:normAutofit/>
          </a:bodyPr>
          <a:lstStyle/>
          <a:p>
            <a:pPr eaLnBrk="1" hangingPunct="1"/>
            <a:r>
              <a:rPr lang="en-US" altLang="zh-TW" sz="2800" dirty="0"/>
              <a:t>Solution : Present Value of a Stream of Cash Flows (cont’d)</a:t>
            </a:r>
          </a:p>
        </p:txBody>
      </p:sp>
      <p:sp>
        <p:nvSpPr>
          <p:cNvPr id="64515"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Part 2</a:t>
            </a:r>
            <a:endParaRPr lang="en-US" altLang="zh-TW" sz="2400" dirty="0"/>
          </a:p>
          <a:p>
            <a:pPr eaLnBrk="1" hangingPunct="1">
              <a:lnSpc>
                <a:spcPct val="90000"/>
              </a:lnSpc>
            </a:pPr>
            <a:r>
              <a:rPr lang="en-US" altLang="zh-TW" sz="2000" dirty="0"/>
              <a:t>Now, suppose that your aunt gives you the money, and then deposits your payments in the bank each year.</a:t>
            </a:r>
          </a:p>
          <a:p>
            <a:pPr eaLnBrk="1" hangingPunct="1">
              <a:lnSpc>
                <a:spcPct val="90000"/>
              </a:lnSpc>
            </a:pPr>
            <a:r>
              <a:rPr lang="en-US" altLang="zh-TW" sz="2000" dirty="0"/>
              <a:t>How much will she have six years from now?</a:t>
            </a:r>
          </a:p>
          <a:p>
            <a:pPr eaLnBrk="1" hangingPunct="1">
              <a:lnSpc>
                <a:spcPct val="90000"/>
              </a:lnSpc>
            </a:pPr>
            <a:endParaRPr lang="en-US" altLang="zh-TW" sz="2000" dirty="0"/>
          </a:p>
          <a:p>
            <a:pPr eaLnBrk="1" hangingPunct="1">
              <a:lnSpc>
                <a:spcPct val="90000"/>
              </a:lnSpc>
            </a:pPr>
            <a:endParaRPr lang="en-US" altLang="zh-TW" sz="2000" dirty="0"/>
          </a:p>
        </p:txBody>
      </p:sp>
      <p:sp>
        <p:nvSpPr>
          <p:cNvPr id="8"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174</a:t>
            </a:fld>
            <a:endParaRPr lang="en-US" altLang="en-US"/>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3198888022"/>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She will  have</a:t>
            </a:r>
          </a:p>
          <a:p>
            <a:pPr lvl="1"/>
            <a:r>
              <a:rPr lang="en-US" altLang="zh-TW" sz="2000" dirty="0">
                <a:ea typeface="ヒラギノ角ゴ Pro W3" pitchFamily="-65" charset="-128"/>
              </a:rPr>
              <a:t>$600</a:t>
            </a:r>
          </a:p>
          <a:p>
            <a:pPr lvl="1"/>
            <a:r>
              <a:rPr lang="en-US" altLang="zh-TW" sz="2000" dirty="0">
                <a:ea typeface="ヒラギノ角ゴ Pro W3" pitchFamily="-65" charset="-128"/>
              </a:rPr>
              <a:t>$516</a:t>
            </a:r>
          </a:p>
          <a:p>
            <a:pPr lvl="1"/>
            <a:r>
              <a:rPr lang="en-US" altLang="zh-TW" sz="2000" dirty="0">
                <a:ea typeface="ヒラギノ角ゴ Pro W3" pitchFamily="-65" charset="-128"/>
              </a:rPr>
              <a:t>$475</a:t>
            </a: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175</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28643564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8"/>
          <p:cNvSpPr>
            <a:spLocks noGrp="1" noChangeArrowheads="1"/>
          </p:cNvSpPr>
          <p:nvPr>
            <p:ph type="title"/>
          </p:nvPr>
        </p:nvSpPr>
        <p:spPr/>
        <p:txBody>
          <a:bodyPr>
            <a:normAutofit/>
          </a:bodyPr>
          <a:lstStyle/>
          <a:p>
            <a:pPr eaLnBrk="1" hangingPunct="1"/>
            <a:r>
              <a:rPr lang="en-US" altLang="zh-TW" sz="2800" dirty="0"/>
              <a:t>Solution : Present Value of a Stream of Cash Flows (cont’d)</a:t>
            </a:r>
          </a:p>
        </p:txBody>
      </p:sp>
      <p:sp>
        <p:nvSpPr>
          <p:cNvPr id="66563"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Execute:</a:t>
            </a:r>
            <a:endParaRPr lang="en-US" altLang="zh-TW" sz="2400" dirty="0"/>
          </a:p>
          <a:p>
            <a:pPr eaLnBrk="1" hangingPunct="1">
              <a:lnSpc>
                <a:spcPct val="90000"/>
              </a:lnSpc>
            </a:pPr>
            <a:r>
              <a:rPr lang="en-US" altLang="zh-TW" sz="2000" dirty="0"/>
              <a:t>We need to compute the </a:t>
            </a:r>
            <a:r>
              <a:rPr lang="en-US" altLang="zh-TW" sz="2000" b="1" dirty="0"/>
              <a:t>future value </a:t>
            </a:r>
            <a:r>
              <a:rPr lang="en-US" altLang="zh-TW" sz="2000" dirty="0"/>
              <a:t>of the yearly deposits.  </a:t>
            </a:r>
          </a:p>
          <a:p>
            <a:pPr eaLnBrk="1" hangingPunct="1">
              <a:lnSpc>
                <a:spcPct val="90000"/>
              </a:lnSpc>
            </a:pPr>
            <a:r>
              <a:rPr lang="en-US" altLang="zh-TW" sz="2000" dirty="0"/>
              <a:t>One way is to compute the bank balance each year.</a:t>
            </a:r>
          </a:p>
          <a:p>
            <a:pPr eaLnBrk="1" hangingPunct="1">
              <a:lnSpc>
                <a:spcPct val="90000"/>
              </a:lnSpc>
            </a:pPr>
            <a:endParaRPr lang="en-US" altLang="zh-TW" sz="2000" dirty="0"/>
          </a:p>
          <a:p>
            <a:pPr eaLnBrk="1" hangingPunct="1">
              <a:lnSpc>
                <a:spcPct val="90000"/>
              </a:lnSpc>
            </a:pPr>
            <a:endParaRPr lang="en-US" altLang="zh-TW" sz="2000" dirty="0"/>
          </a:p>
        </p:txBody>
      </p:sp>
      <p:sp>
        <p:nvSpPr>
          <p:cNvPr id="9"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176</a:t>
            </a:fld>
            <a:endParaRPr lang="en-US" altLang="en-US"/>
          </a:p>
        </p:txBody>
      </p:sp>
      <p:pic>
        <p:nvPicPr>
          <p:cNvPr id="66564" name="Picture 2"/>
          <p:cNvPicPr>
            <a:picLocks noChangeAspect="1" noChangeArrowheads="1"/>
          </p:cNvPicPr>
          <p:nvPr/>
        </p:nvPicPr>
        <p:blipFill>
          <a:blip r:embed="rId3" cstate="print"/>
          <a:srcRect/>
          <a:stretch>
            <a:fillRect/>
          </a:stretch>
        </p:blipFill>
        <p:spPr bwMode="auto">
          <a:xfrm>
            <a:off x="2209801" y="2819401"/>
            <a:ext cx="7038975" cy="3038475"/>
          </a:xfrm>
          <a:prstGeom prst="rect">
            <a:avLst/>
          </a:prstGeom>
          <a:noFill/>
          <a:ln w="9525">
            <a:noFill/>
            <a:miter lim="800000"/>
            <a:headEnd/>
            <a:tailEnd/>
          </a:ln>
        </p:spPr>
      </p:pic>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1071831296"/>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8"/>
          <p:cNvSpPr>
            <a:spLocks noGrp="1" noChangeArrowheads="1"/>
          </p:cNvSpPr>
          <p:nvPr>
            <p:ph type="title"/>
          </p:nvPr>
        </p:nvSpPr>
        <p:spPr/>
        <p:txBody>
          <a:bodyPr>
            <a:normAutofit/>
          </a:bodyPr>
          <a:lstStyle/>
          <a:p>
            <a:pPr eaLnBrk="1" hangingPunct="1"/>
            <a:r>
              <a:rPr lang="en-US" altLang="zh-TW" sz="2800" dirty="0"/>
              <a:t>Solution : Present Value of a Stream of Cash Flows (cont’d)</a:t>
            </a:r>
          </a:p>
        </p:txBody>
      </p:sp>
      <p:sp>
        <p:nvSpPr>
          <p:cNvPr id="68611"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Execute:</a:t>
            </a:r>
            <a:endParaRPr lang="en-US" altLang="zh-TW" sz="2400" dirty="0"/>
          </a:p>
          <a:p>
            <a:pPr eaLnBrk="1" hangingPunct="1">
              <a:lnSpc>
                <a:spcPct val="90000"/>
              </a:lnSpc>
            </a:pPr>
            <a:r>
              <a:rPr lang="en-US" altLang="zh-TW" sz="2000" dirty="0"/>
              <a:t>To verify our answer, suppose your aunt kept her </a:t>
            </a:r>
            <a:r>
              <a:rPr lang="en-US" altLang="zh-TW" sz="2000" b="1" dirty="0"/>
              <a:t>$500.90 </a:t>
            </a:r>
            <a:r>
              <a:rPr lang="en-US" altLang="zh-TW" sz="2000" dirty="0"/>
              <a:t>in the bank today earning 0.5% interest. </a:t>
            </a:r>
          </a:p>
          <a:p>
            <a:pPr eaLnBrk="1" hangingPunct="1">
              <a:lnSpc>
                <a:spcPct val="90000"/>
              </a:lnSpc>
            </a:pPr>
            <a:r>
              <a:rPr lang="en-US" altLang="zh-TW" sz="2000" dirty="0"/>
              <a:t>In six years she would have:</a:t>
            </a:r>
          </a:p>
          <a:p>
            <a:pPr eaLnBrk="1" hangingPunct="1">
              <a:lnSpc>
                <a:spcPct val="90000"/>
              </a:lnSpc>
              <a:buFontTx/>
              <a:buNone/>
            </a:pPr>
            <a:endParaRPr lang="en-US" altLang="zh-TW" sz="2400" dirty="0"/>
          </a:p>
          <a:p>
            <a:pPr eaLnBrk="1" hangingPunct="1">
              <a:lnSpc>
                <a:spcPct val="90000"/>
              </a:lnSpc>
              <a:buFontTx/>
              <a:buNone/>
            </a:pPr>
            <a:r>
              <a:rPr lang="en-US" altLang="zh-TW" sz="2000" i="1" dirty="0"/>
              <a:t>		FV </a:t>
            </a:r>
            <a:r>
              <a:rPr lang="en-US" altLang="zh-TW" sz="2000" dirty="0"/>
              <a:t>= $500.90×(1.005)</a:t>
            </a:r>
            <a:r>
              <a:rPr lang="en-US" altLang="zh-TW" sz="2000" baseline="30000" dirty="0"/>
              <a:t>6</a:t>
            </a:r>
            <a:r>
              <a:rPr lang="en-US" altLang="zh-TW" sz="2000" dirty="0"/>
              <a:t>= </a:t>
            </a:r>
            <a:r>
              <a:rPr lang="en-US" altLang="zh-TW" sz="2000" b="1" dirty="0"/>
              <a:t>$516.11 </a:t>
            </a:r>
            <a:r>
              <a:rPr lang="en-US" altLang="zh-TW" sz="2000" dirty="0"/>
              <a:t>in 6 years</a:t>
            </a:r>
            <a:endParaRPr lang="en-US" altLang="zh-TW" sz="2000" i="1" dirty="0"/>
          </a:p>
        </p:txBody>
      </p:sp>
      <p:sp>
        <p:nvSpPr>
          <p:cNvPr id="8"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177</a:t>
            </a:fld>
            <a:endParaRPr lang="en-US" altLang="en-US"/>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1649826271"/>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8"/>
          <p:cNvSpPr>
            <a:spLocks noGrp="1" noChangeArrowheads="1"/>
          </p:cNvSpPr>
          <p:nvPr>
            <p:ph type="title"/>
          </p:nvPr>
        </p:nvSpPr>
        <p:spPr/>
        <p:txBody>
          <a:bodyPr>
            <a:normAutofit/>
          </a:bodyPr>
          <a:lstStyle/>
          <a:p>
            <a:pPr eaLnBrk="1" hangingPunct="1"/>
            <a:r>
              <a:rPr lang="en-US" altLang="zh-TW" sz="2800" dirty="0"/>
              <a:t>Your Turn!</a:t>
            </a:r>
          </a:p>
        </p:txBody>
      </p:sp>
      <p:sp>
        <p:nvSpPr>
          <p:cNvPr id="93187"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Problem:</a:t>
            </a:r>
            <a:endParaRPr lang="en-US" altLang="zh-TW" sz="2400" dirty="0"/>
          </a:p>
          <a:p>
            <a:pPr eaLnBrk="1" hangingPunct="1">
              <a:lnSpc>
                <a:spcPct val="90000"/>
              </a:lnSpc>
            </a:pPr>
            <a:r>
              <a:rPr lang="en-US" altLang="zh-TW" sz="2000" dirty="0"/>
              <a:t>We plan to save $1,000 today and at the end of each of the next </a:t>
            </a:r>
            <a:r>
              <a:rPr lang="en-US" altLang="zh-TW" sz="2000" b="1" dirty="0"/>
              <a:t>two</a:t>
            </a:r>
            <a:r>
              <a:rPr lang="en-US" altLang="zh-TW" sz="2000" dirty="0"/>
              <a:t> years. </a:t>
            </a:r>
          </a:p>
          <a:p>
            <a:pPr eaLnBrk="1" hangingPunct="1">
              <a:lnSpc>
                <a:spcPct val="90000"/>
              </a:lnSpc>
            </a:pPr>
            <a:r>
              <a:rPr lang="en-US" altLang="zh-TW" sz="2000" dirty="0"/>
              <a:t>At a fixed </a:t>
            </a:r>
            <a:r>
              <a:rPr lang="en-US" altLang="zh-TW" sz="2000" b="1" dirty="0"/>
              <a:t>6%</a:t>
            </a:r>
            <a:r>
              <a:rPr lang="en-US" altLang="zh-TW" sz="2000" dirty="0"/>
              <a:t> interest rate, </a:t>
            </a:r>
            <a:r>
              <a:rPr lang="en-US" altLang="zh-TW" sz="2000" b="1" dirty="0"/>
              <a:t>how much will we have in the bank three years from today?</a:t>
            </a:r>
          </a:p>
        </p:txBody>
      </p:sp>
      <p:sp>
        <p:nvSpPr>
          <p:cNvPr id="8"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178</a:t>
            </a:fld>
            <a:endParaRPr lang="en-US" altLang="en-US"/>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1492446192"/>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We will have</a:t>
            </a:r>
          </a:p>
          <a:p>
            <a:pPr lvl="1"/>
            <a:r>
              <a:rPr lang="en-US" altLang="zh-TW" sz="2000" dirty="0">
                <a:ea typeface="ヒラギノ角ゴ Pro W3" pitchFamily="-65" charset="-128"/>
              </a:rPr>
              <a:t>$3,505.5</a:t>
            </a:r>
          </a:p>
          <a:p>
            <a:pPr lvl="1"/>
            <a:r>
              <a:rPr lang="en-US" altLang="zh-TW" sz="2000" dirty="0">
                <a:ea typeface="ヒラギノ角ゴ Pro W3" pitchFamily="-65" charset="-128"/>
              </a:rPr>
              <a:t>$2,833.4</a:t>
            </a:r>
          </a:p>
          <a:p>
            <a:pPr lvl="1"/>
            <a:r>
              <a:rPr lang="en-US" altLang="zh-TW" sz="2000" dirty="0">
                <a:ea typeface="ヒラギノ角ゴ Pro W3" pitchFamily="-65" charset="-128"/>
              </a:rPr>
              <a:t>$3,374.6</a:t>
            </a: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179</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285919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18</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18</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30" name="Rectangular Callout 29"/>
          <p:cNvSpPr/>
          <p:nvPr/>
        </p:nvSpPr>
        <p:spPr>
          <a:xfrm>
            <a:off x="9067800" y="274638"/>
            <a:ext cx="1447800" cy="1173162"/>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time allows</a:t>
            </a:r>
          </a:p>
        </p:txBody>
      </p:sp>
    </p:spTree>
    <p:extLst>
      <p:ext uri="{BB962C8B-B14F-4D97-AF65-F5344CB8AC3E}">
        <p14:creationId xmlns:p14="http://schemas.microsoft.com/office/powerpoint/2010/main" val="393743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13038"/>
                                        </p:tgtEl>
                                        <p:attrNameLst>
                                          <p:attrName>style.visibility</p:attrName>
                                        </p:attrNameLst>
                                      </p:cBhvr>
                                      <p:to>
                                        <p:strVal val="visible"/>
                                      </p:to>
                                    </p:set>
                                    <p:animEffect transition="in" filter="dissolve">
                                      <p:cBhvr>
                                        <p:cTn id="57" dur="500"/>
                                        <p:tgtEl>
                                          <p:spTgt spid="51303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513036"/>
                                        </p:tgtEl>
                                        <p:attrNameLst>
                                          <p:attrName>style.visibility</p:attrName>
                                        </p:attrNameLst>
                                      </p:cBhvr>
                                      <p:to>
                                        <p:strVal val="visible"/>
                                      </p:to>
                                    </p:set>
                                    <p:animEffect transition="in" filter="dissolve">
                                      <p:cBhvr>
                                        <p:cTn id="60" dur="500"/>
                                        <p:tgtEl>
                                          <p:spTgt spid="513036"/>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13039"/>
                                        </p:tgtEl>
                                        <p:attrNameLst>
                                          <p:attrName>style.visibility</p:attrName>
                                        </p:attrNameLst>
                                      </p:cBhvr>
                                      <p:to>
                                        <p:strVal val="visible"/>
                                      </p:to>
                                    </p:set>
                                    <p:animEffect transition="in" filter="dissolve">
                                      <p:cBhvr>
                                        <p:cTn id="65" dur="500"/>
                                        <p:tgtEl>
                                          <p:spTgt spid="51303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513047"/>
                                        </p:tgtEl>
                                        <p:attrNameLst>
                                          <p:attrName>style.visibility</p:attrName>
                                        </p:attrNameLst>
                                      </p:cBhvr>
                                      <p:to>
                                        <p:strVal val="visible"/>
                                      </p:to>
                                    </p:set>
                                    <p:animEffect transition="in" filter="dissolve">
                                      <p:cBhvr>
                                        <p:cTn id="70" dur="500"/>
                                        <p:tgtEl>
                                          <p:spTgt spid="5130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13045"/>
                                        </p:tgtEl>
                                        <p:attrNameLst>
                                          <p:attrName>style.visibility</p:attrName>
                                        </p:attrNameLst>
                                      </p:cBhvr>
                                      <p:to>
                                        <p:strVal val="visible"/>
                                      </p:to>
                                    </p:set>
                                    <p:animEffect transition="in" filter="dissolve">
                                      <p:cBhvr>
                                        <p:cTn id="73" dur="500"/>
                                        <p:tgtEl>
                                          <p:spTgt spid="513045"/>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513048"/>
                                        </p:tgtEl>
                                        <p:attrNameLst>
                                          <p:attrName>style.visibility</p:attrName>
                                        </p:attrNameLst>
                                      </p:cBhvr>
                                      <p:to>
                                        <p:strVal val="visible"/>
                                      </p:to>
                                    </p:set>
                                    <p:animEffect transition="in" filter="dissolve">
                                      <p:cBhvr>
                                        <p:cTn id="78" dur="500"/>
                                        <p:tgtEl>
                                          <p:spTgt spid="51304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513046"/>
                                        </p:tgtEl>
                                        <p:attrNameLst>
                                          <p:attrName>style.visibility</p:attrName>
                                        </p:attrNameLst>
                                      </p:cBhvr>
                                      <p:to>
                                        <p:strVal val="visible"/>
                                      </p:to>
                                    </p:set>
                                    <p:animEffect transition="in" filter="dissolve">
                                      <p:cBhvr>
                                        <p:cTn id="81" dur="500"/>
                                        <p:tgtEl>
                                          <p:spTgt spid="51304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dissolve">
                                      <p:cBhvr>
                                        <p:cTn id="86" dur="500"/>
                                        <p:tgtEl>
                                          <p:spTgt spid="3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dissolve">
                                      <p:cBhvr>
                                        <p:cTn id="89" dur="500"/>
                                        <p:tgtEl>
                                          <p:spTgt spid="4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dissolve">
                                      <p:cBhvr>
                                        <p:cTn id="92" dur="500"/>
                                        <p:tgtEl>
                                          <p:spTgt spid="4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dissolve">
                                      <p:cBhvr>
                                        <p:cTn id="95" dur="500"/>
                                        <p:tgtEl>
                                          <p:spTgt spid="28"/>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dissolve">
                                      <p:cBhvr>
                                        <p:cTn id="9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36" grpId="0" animBg="1"/>
      <p:bldP spid="513039" grpId="0" animBg="1"/>
      <p:bldP spid="513040" grpId="0" animBg="1"/>
      <p:bldP spid="513045" grpId="0" animBg="1"/>
      <p:bldP spid="513046" grpId="0" animBg="1"/>
      <p:bldP spid="513053" grpId="0" animBg="1"/>
      <p:bldP spid="39" grpId="0" animBg="1"/>
      <p:bldP spid="40" grpId="0" animBg="1"/>
      <p:bldP spid="41" grpId="0" animBg="1"/>
      <p:bldP spid="28" grpId="0" animBg="1"/>
      <p:bldP spid="52"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8"/>
          <p:cNvSpPr>
            <a:spLocks noGrp="1" noChangeArrowheads="1"/>
          </p:cNvSpPr>
          <p:nvPr>
            <p:ph type="title"/>
          </p:nvPr>
        </p:nvSpPr>
        <p:spPr/>
        <p:txBody>
          <a:bodyPr>
            <a:normAutofit/>
          </a:bodyPr>
          <a:lstStyle/>
          <a:p>
            <a:pPr eaLnBrk="1" hangingPunct="1"/>
            <a:r>
              <a:rPr lang="en-US" altLang="zh-TW" sz="2800" dirty="0"/>
              <a:t>Solution : Computing the Future Value (cont’d)</a:t>
            </a:r>
          </a:p>
        </p:txBody>
      </p:sp>
      <p:sp>
        <p:nvSpPr>
          <p:cNvPr id="95235" name="Rectangle 9"/>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Plan:</a:t>
            </a:r>
            <a:endParaRPr lang="en-US" altLang="zh-TW" sz="2400" dirty="0"/>
          </a:p>
          <a:p>
            <a:pPr eaLnBrk="1" hangingPunct="1">
              <a:lnSpc>
                <a:spcPct val="90000"/>
              </a:lnSpc>
            </a:pPr>
            <a:r>
              <a:rPr lang="en-US" altLang="zh-TW" sz="2000" dirty="0"/>
              <a:t>We’ll start with the timeline for this savings plan:</a:t>
            </a:r>
          </a:p>
          <a:p>
            <a:pPr eaLnBrk="1" hangingPunct="1">
              <a:lnSpc>
                <a:spcPct val="90000"/>
              </a:lnSpc>
            </a:pPr>
            <a:endParaRPr lang="en-US" altLang="zh-TW" sz="2000" dirty="0"/>
          </a:p>
          <a:p>
            <a:pPr eaLnBrk="1" hangingPunct="1">
              <a:lnSpc>
                <a:spcPct val="90000"/>
              </a:lnSpc>
            </a:pPr>
            <a:endParaRPr lang="en-US" altLang="zh-TW" sz="2000" dirty="0"/>
          </a:p>
          <a:p>
            <a:pPr eaLnBrk="1" hangingPunct="1">
              <a:lnSpc>
                <a:spcPct val="90000"/>
              </a:lnSpc>
            </a:pPr>
            <a:endParaRPr lang="en-US" altLang="zh-TW" sz="2000" dirty="0"/>
          </a:p>
          <a:p>
            <a:pPr eaLnBrk="1" hangingPunct="1">
              <a:lnSpc>
                <a:spcPct val="90000"/>
              </a:lnSpc>
            </a:pPr>
            <a:endParaRPr lang="en-US" altLang="zh-TW" sz="2000" dirty="0"/>
          </a:p>
          <a:p>
            <a:pPr eaLnBrk="1" hangingPunct="1">
              <a:lnSpc>
                <a:spcPct val="90000"/>
              </a:lnSpc>
            </a:pPr>
            <a:endParaRPr lang="en-US" altLang="zh-TW" sz="2000" dirty="0"/>
          </a:p>
          <a:p>
            <a:pPr lvl="1">
              <a:spcAft>
                <a:spcPts val="600"/>
              </a:spcAft>
            </a:pPr>
            <a:r>
              <a:rPr lang="en-US" altLang="zh-TW" sz="2000" dirty="0"/>
              <a:t>First we’ll compute the present value of the cash flows.</a:t>
            </a:r>
          </a:p>
          <a:p>
            <a:pPr lvl="1">
              <a:spcAft>
                <a:spcPts val="600"/>
              </a:spcAft>
            </a:pPr>
            <a:r>
              <a:rPr lang="en-US" altLang="zh-TW" sz="2000" dirty="0"/>
              <a:t>Then we’ll compute its value three years later (its future value).</a:t>
            </a:r>
          </a:p>
          <a:p>
            <a:pPr eaLnBrk="1" hangingPunct="1">
              <a:lnSpc>
                <a:spcPct val="90000"/>
              </a:lnSpc>
            </a:pPr>
            <a:endParaRPr lang="en-US" altLang="zh-TW" sz="2400" dirty="0"/>
          </a:p>
        </p:txBody>
      </p:sp>
      <p:sp>
        <p:nvSpPr>
          <p:cNvPr id="9"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180</a:t>
            </a:fld>
            <a:endParaRPr lang="en-US" altLang="en-US"/>
          </a:p>
        </p:txBody>
      </p:sp>
      <p:pic>
        <p:nvPicPr>
          <p:cNvPr id="95236" name="Picture 1"/>
          <p:cNvPicPr>
            <a:picLocks noChangeAspect="1"/>
          </p:cNvPicPr>
          <p:nvPr/>
        </p:nvPicPr>
        <p:blipFill>
          <a:blip r:embed="rId3" cstate="print"/>
          <a:srcRect/>
          <a:stretch>
            <a:fillRect/>
          </a:stretch>
        </p:blipFill>
        <p:spPr bwMode="auto">
          <a:xfrm>
            <a:off x="3431705" y="2704691"/>
            <a:ext cx="4048125" cy="1244600"/>
          </a:xfrm>
          <a:prstGeom prst="rect">
            <a:avLst/>
          </a:prstGeom>
          <a:noFill/>
          <a:ln w="9525">
            <a:noFill/>
            <a:miter lim="800000"/>
            <a:headEnd/>
            <a:tailEnd/>
          </a:ln>
        </p:spPr>
      </p:pic>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2555483809"/>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8"/>
          <p:cNvSpPr>
            <a:spLocks noGrp="1" noChangeArrowheads="1"/>
          </p:cNvSpPr>
          <p:nvPr>
            <p:ph type="title"/>
          </p:nvPr>
        </p:nvSpPr>
        <p:spPr/>
        <p:txBody>
          <a:bodyPr>
            <a:normAutofit/>
          </a:bodyPr>
          <a:lstStyle/>
          <a:p>
            <a:pPr eaLnBrk="1" hangingPunct="1"/>
            <a:r>
              <a:rPr lang="en-US" altLang="zh-TW" sz="2800" dirty="0"/>
              <a:t>Solution : Computing the Future Value (cont’d)</a:t>
            </a:r>
          </a:p>
        </p:txBody>
      </p:sp>
      <p:sp>
        <p:nvSpPr>
          <p:cNvPr id="11"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181</a:t>
            </a:fld>
            <a:endParaRPr lang="en-US" altLang="en-US"/>
          </a:p>
        </p:txBody>
      </p:sp>
      <p:sp>
        <p:nvSpPr>
          <p:cNvPr id="101379" name="TextBox 1"/>
          <p:cNvSpPr txBox="1">
            <a:spLocks noChangeArrowheads="1"/>
          </p:cNvSpPr>
          <p:nvPr/>
        </p:nvSpPr>
        <p:spPr bwMode="auto">
          <a:xfrm>
            <a:off x="1957389" y="1792288"/>
            <a:ext cx="8110537" cy="523220"/>
          </a:xfrm>
          <a:prstGeom prst="rect">
            <a:avLst/>
          </a:prstGeom>
          <a:noFill/>
          <a:ln w="9525">
            <a:noFill/>
            <a:miter lim="800000"/>
            <a:headEnd/>
            <a:tailEnd/>
          </a:ln>
        </p:spPr>
        <p:txBody>
          <a:bodyPr>
            <a:spAutoFit/>
          </a:bodyPr>
          <a:lstStyle/>
          <a:p>
            <a:r>
              <a:rPr lang="en-US" altLang="zh-TW" sz="2800" dirty="0">
                <a:ea typeface="新細明體" charset="-120"/>
              </a:rPr>
              <a:t>Execute:</a:t>
            </a:r>
          </a:p>
        </p:txBody>
      </p:sp>
      <p:pic>
        <p:nvPicPr>
          <p:cNvPr id="101380" name="Picture 5"/>
          <p:cNvPicPr>
            <a:picLocks noChangeAspect="1"/>
          </p:cNvPicPr>
          <p:nvPr/>
        </p:nvPicPr>
        <p:blipFill>
          <a:blip r:embed="rId3" cstate="print"/>
          <a:srcRect/>
          <a:stretch>
            <a:fillRect/>
          </a:stretch>
        </p:blipFill>
        <p:spPr bwMode="auto">
          <a:xfrm>
            <a:off x="4784428" y="1905001"/>
            <a:ext cx="4175125" cy="2119313"/>
          </a:xfrm>
          <a:prstGeom prst="rect">
            <a:avLst/>
          </a:prstGeom>
          <a:noFill/>
          <a:ln w="9525">
            <a:noFill/>
            <a:miter lim="800000"/>
            <a:headEnd/>
            <a:tailEnd/>
          </a:ln>
        </p:spPr>
      </p:pic>
      <p:pic>
        <p:nvPicPr>
          <p:cNvPr id="101381" name="Picture 6"/>
          <p:cNvPicPr>
            <a:picLocks noChangeAspect="1"/>
          </p:cNvPicPr>
          <p:nvPr/>
        </p:nvPicPr>
        <p:blipFill>
          <a:blip r:embed="rId4" cstate="print"/>
          <a:srcRect/>
          <a:stretch>
            <a:fillRect/>
          </a:stretch>
        </p:blipFill>
        <p:spPr bwMode="auto">
          <a:xfrm>
            <a:off x="4784428" y="4101728"/>
            <a:ext cx="4479925" cy="1763712"/>
          </a:xfrm>
          <a:prstGeom prst="rect">
            <a:avLst/>
          </a:prstGeom>
          <a:noFill/>
          <a:ln w="9525">
            <a:noFill/>
            <a:miter lim="800000"/>
            <a:headEnd/>
            <a:tailEnd/>
          </a:ln>
        </p:spPr>
      </p:pic>
      <p:sp>
        <p:nvSpPr>
          <p:cNvPr id="8" name="Rectangle 7"/>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Cloud Callout 8"/>
          <p:cNvSpPr/>
          <p:nvPr/>
        </p:nvSpPr>
        <p:spPr>
          <a:xfrm>
            <a:off x="2063552" y="3501008"/>
            <a:ext cx="2520280" cy="2592288"/>
          </a:xfrm>
          <a:prstGeom prst="cloudCallout">
            <a:avLst>
              <a:gd name="adj1" fmla="val -48773"/>
              <a:gd name="adj2" fmla="val -84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This is how we’ve done it so far – this works no matter the cash flows</a:t>
            </a:r>
            <a:endParaRPr lang="zh-TW" altLang="en-US" dirty="0"/>
          </a:p>
        </p:txBody>
      </p:sp>
      <p:sp>
        <p:nvSpPr>
          <p:cNvPr id="10" name="Footer Placeholder 7"/>
          <p:cNvSpPr txBox="1">
            <a:spLocks/>
          </p:cNvSpPr>
          <p:nvPr/>
        </p:nvSpPr>
        <p:spPr>
          <a:xfrm>
            <a:off x="3413200" y="6264276"/>
            <a:ext cx="3063801" cy="365125"/>
          </a:xfrm>
          <a:prstGeom prst="rect">
            <a:avLst/>
          </a:prstGeom>
        </p:spPr>
        <p:txBody>
          <a:bodyPr/>
          <a:lstStyle/>
          <a:p>
            <a:pPr lvl="0"/>
            <a:r>
              <a:rPr lang="en-US" dirty="0"/>
              <a:t>Valuing a Stream of Cash Flows</a:t>
            </a:r>
          </a:p>
        </p:txBody>
      </p:sp>
    </p:spTree>
    <p:extLst>
      <p:ext uri="{BB962C8B-B14F-4D97-AF65-F5344CB8AC3E}">
        <p14:creationId xmlns:p14="http://schemas.microsoft.com/office/powerpoint/2010/main" val="1922222079"/>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1"/>
          <p:cNvSpPr>
            <a:spLocks noGrp="1" noChangeArrowheads="1"/>
          </p:cNvSpPr>
          <p:nvPr>
            <p:ph type="title"/>
          </p:nvPr>
        </p:nvSpPr>
        <p:spPr/>
        <p:txBody>
          <a:bodyPr/>
          <a:lstStyle/>
          <a:p>
            <a:pPr eaLnBrk="1" hangingPunct="1"/>
            <a:r>
              <a:rPr lang="en-US" altLang="zh-TW" dirty="0"/>
              <a:t>Perpetuities</a:t>
            </a:r>
          </a:p>
        </p:txBody>
      </p:sp>
      <p:sp>
        <p:nvSpPr>
          <p:cNvPr id="109571" name="Rectangle 12"/>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t>Perpetuities (</a:t>
            </a:r>
            <a:r>
              <a:rPr lang="en-US" altLang="zh-TW" dirty="0">
                <a:solidFill>
                  <a:schemeClr val="accent1"/>
                </a:solidFill>
              </a:rPr>
              <a:t>also called </a:t>
            </a:r>
            <a:r>
              <a:rPr lang="en-US" altLang="zh-TW" dirty="0" err="1">
                <a:solidFill>
                  <a:schemeClr val="accent1"/>
                </a:solidFill>
              </a:rPr>
              <a:t>consols</a:t>
            </a:r>
            <a:r>
              <a:rPr lang="en-US" altLang="zh-TW" dirty="0"/>
              <a:t>)</a:t>
            </a:r>
          </a:p>
          <a:p>
            <a:pPr lvl="1" eaLnBrk="1" hangingPunct="1"/>
            <a:r>
              <a:rPr lang="en-US" altLang="zh-TW" dirty="0"/>
              <a:t>A perpetuity is a stream of </a:t>
            </a:r>
            <a:r>
              <a:rPr lang="en-US" altLang="zh-TW" b="1" dirty="0"/>
              <a:t>equal</a:t>
            </a:r>
            <a:r>
              <a:rPr lang="en-US" altLang="zh-TW" dirty="0"/>
              <a:t> cash flows that occur at regular intervals and last </a:t>
            </a:r>
            <a:r>
              <a:rPr lang="en-US" altLang="zh-TW" b="1" dirty="0"/>
              <a:t>forever</a:t>
            </a:r>
            <a:r>
              <a:rPr lang="en-US" altLang="zh-TW" dirty="0"/>
              <a:t> </a:t>
            </a:r>
          </a:p>
          <a:p>
            <a:pPr lvl="1" eaLnBrk="1" hangingPunct="1"/>
            <a:r>
              <a:rPr lang="en-US" altLang="zh-TW" dirty="0"/>
              <a:t>Here is the timeline for a perpetuity:</a:t>
            </a:r>
          </a:p>
          <a:p>
            <a:pPr lvl="1" eaLnBrk="1" hangingPunct="1">
              <a:spcBef>
                <a:spcPct val="400000"/>
              </a:spcBef>
            </a:pPr>
            <a:r>
              <a:rPr lang="en-US" altLang="zh-TW" dirty="0"/>
              <a:t>the first cash flow does not occur immediately; it arrives at the </a:t>
            </a:r>
            <a:r>
              <a:rPr lang="en-US" altLang="zh-TW" b="1" dirty="0"/>
              <a:t>end of the first period</a:t>
            </a:r>
          </a:p>
        </p:txBody>
      </p:sp>
      <p:pic>
        <p:nvPicPr>
          <p:cNvPr id="109572" name="Picture 2" descr="023"/>
          <p:cNvPicPr>
            <a:picLocks noChangeAspect="1" noChangeArrowheads="1"/>
          </p:cNvPicPr>
          <p:nvPr/>
        </p:nvPicPr>
        <p:blipFill>
          <a:blip r:embed="rId3" cstate="print"/>
          <a:srcRect/>
          <a:stretch>
            <a:fillRect/>
          </a:stretch>
        </p:blipFill>
        <p:spPr bwMode="auto">
          <a:xfrm>
            <a:off x="2406651" y="3492500"/>
            <a:ext cx="7388225" cy="1066800"/>
          </a:xfrm>
          <a:prstGeom prst="rect">
            <a:avLst/>
          </a:prstGeom>
          <a:noFill/>
          <a:ln w="9525">
            <a:noFill/>
            <a:miter lim="800000"/>
            <a:headEnd/>
            <a:tailEnd/>
          </a:ln>
        </p:spPr>
      </p:pic>
      <p:sp>
        <p:nvSpPr>
          <p:cNvPr id="5" name="Slide Number Placeholder 4"/>
          <p:cNvSpPr>
            <a:spLocks noGrp="1"/>
          </p:cNvSpPr>
          <p:nvPr>
            <p:ph type="sldNum" sz="quarter" idx="4294967295"/>
          </p:nvPr>
        </p:nvSpPr>
        <p:spPr/>
        <p:txBody>
          <a:bodyPr/>
          <a:lstStyle/>
          <a:p>
            <a:fld id="{EAE15FBB-C212-4CCE-963E-E89263F0DE18}" type="slidenum">
              <a:rPr lang="en-US" smtClean="0"/>
              <a:pPr/>
              <a:t>182</a:t>
            </a:fld>
            <a:endParaRPr lang="en-US"/>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2" name="Cloud Callout 1"/>
          <p:cNvSpPr/>
          <p:nvPr/>
        </p:nvSpPr>
        <p:spPr>
          <a:xfrm>
            <a:off x="7851142" y="1117169"/>
            <a:ext cx="1943733" cy="612648"/>
          </a:xfrm>
          <a:prstGeom prst="cloudCallout">
            <a:avLst>
              <a:gd name="adj1" fmla="val -152158"/>
              <a:gd name="adj2" fmla="val 894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Examples? </a:t>
            </a:r>
          </a:p>
        </p:txBody>
      </p:sp>
      <p:sp>
        <p:nvSpPr>
          <p:cNvPr id="9"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
        <p:nvSpPr>
          <p:cNvPr id="10"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182</a:t>
            </a:fld>
            <a:endParaRPr lang="en-US" altLang="en-US"/>
          </a:p>
        </p:txBody>
      </p:sp>
    </p:spTree>
    <p:extLst>
      <p:ext uri="{BB962C8B-B14F-4D97-AF65-F5344CB8AC3E}">
        <p14:creationId xmlns:p14="http://schemas.microsoft.com/office/powerpoint/2010/main" val="2763762551"/>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12"/>
          <p:cNvSpPr>
            <a:spLocks noGrp="1" noChangeArrowheads="1"/>
          </p:cNvSpPr>
          <p:nvPr>
            <p:ph type="title"/>
          </p:nvPr>
        </p:nvSpPr>
        <p:spPr/>
        <p:txBody>
          <a:bodyPr/>
          <a:lstStyle/>
          <a:p>
            <a:pPr eaLnBrk="1" hangingPunct="1"/>
            <a:r>
              <a:rPr lang="en-US" altLang="zh-TW" dirty="0"/>
              <a:t>Perpetuities</a:t>
            </a:r>
          </a:p>
        </p:txBody>
      </p:sp>
      <p:sp>
        <p:nvSpPr>
          <p:cNvPr id="111620" name="Rectangle 13"/>
          <p:cNvSpPr>
            <a:spLocks noGrp="1" noChangeArrowheads="1"/>
          </p:cNvSpPr>
          <p:nvPr>
            <p:ph idx="1"/>
          </p:nvPr>
        </p:nvSpPr>
        <p:spPr/>
        <p:txBody>
          <a:bodyPr vert="horz" lIns="91440" tIns="45720" rIns="91440" bIns="45720" rtlCol="0">
            <a:normAutofit/>
          </a:bodyPr>
          <a:lstStyle/>
          <a:p>
            <a:pPr eaLnBrk="1" hangingPunct="1"/>
            <a:r>
              <a:rPr lang="en-US" altLang="zh-TW" dirty="0"/>
              <a:t>Using the formula for present value, the present value of a perpetuity with payment </a:t>
            </a:r>
            <a:r>
              <a:rPr lang="en-US" altLang="zh-TW" dirty="0">
                <a:solidFill>
                  <a:schemeClr val="accent1">
                    <a:lumMod val="75000"/>
                  </a:schemeClr>
                </a:solidFill>
              </a:rPr>
              <a:t>C</a:t>
            </a:r>
            <a:r>
              <a:rPr lang="en-US" altLang="zh-TW" dirty="0"/>
              <a:t> and interest rate </a:t>
            </a:r>
            <a:r>
              <a:rPr lang="en-US" altLang="zh-TW" dirty="0">
                <a:solidFill>
                  <a:schemeClr val="accent1">
                    <a:lumMod val="75000"/>
                  </a:schemeClr>
                </a:solidFill>
              </a:rPr>
              <a:t>r</a:t>
            </a:r>
            <a:r>
              <a:rPr lang="en-US" altLang="zh-TW" dirty="0"/>
              <a:t> is given by:</a:t>
            </a:r>
          </a:p>
          <a:p>
            <a:pPr eaLnBrk="1" hangingPunct="1"/>
            <a:endParaRPr lang="en-US" altLang="zh-TW" dirty="0"/>
          </a:p>
          <a:p>
            <a:pPr eaLnBrk="1" hangingPunct="1"/>
            <a:endParaRPr lang="en-US" altLang="zh-TW" dirty="0"/>
          </a:p>
          <a:p>
            <a:pPr eaLnBrk="1" hangingPunct="1"/>
            <a:r>
              <a:rPr lang="en-US" altLang="zh-TW" dirty="0"/>
              <a:t>Notice that </a:t>
            </a:r>
            <a:r>
              <a:rPr lang="en-US" altLang="zh-TW" b="1" dirty="0"/>
              <a:t>all the cash flows are the same</a:t>
            </a:r>
          </a:p>
          <a:p>
            <a:pPr eaLnBrk="1" hangingPunct="1"/>
            <a:r>
              <a:rPr lang="en-US" altLang="zh-TW" dirty="0"/>
              <a:t>Also, the first cash flow starts at time 1 (not 0)</a:t>
            </a:r>
          </a:p>
          <a:p>
            <a:pPr eaLnBrk="1" hangingPunct="1"/>
            <a:endParaRPr lang="en-US" altLang="zh-TW" dirty="0"/>
          </a:p>
        </p:txBody>
      </p:sp>
      <p:graphicFrame>
        <p:nvGraphicFramePr>
          <p:cNvPr id="111618" name="Object 11"/>
          <p:cNvGraphicFramePr>
            <a:graphicFrameLocks noChangeAspect="1"/>
          </p:cNvGraphicFramePr>
          <p:nvPr/>
        </p:nvGraphicFramePr>
        <p:xfrm>
          <a:off x="3863753" y="2852936"/>
          <a:ext cx="4765675" cy="871538"/>
        </p:xfrm>
        <a:graphic>
          <a:graphicData uri="http://schemas.openxmlformats.org/presentationml/2006/ole">
            <mc:AlternateContent xmlns:mc="http://schemas.openxmlformats.org/markup-compatibility/2006">
              <mc:Choice xmlns:v="urn:schemas-microsoft-com:vml" Requires="v">
                <p:oleObj spid="_x0000_s3073" name="Equation" r:id="rId4" imgW="3263900" imgH="596900" progId="">
                  <p:embed/>
                </p:oleObj>
              </mc:Choice>
              <mc:Fallback>
                <p:oleObj name="Equation" r:id="rId4" imgW="3263900" imgH="596900" progId="">
                  <p:embed/>
                  <p:pic>
                    <p:nvPicPr>
                      <p:cNvPr id="11161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753" y="2852936"/>
                        <a:ext cx="4765675" cy="8715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4294967295"/>
          </p:nvPr>
        </p:nvSpPr>
        <p:spPr/>
        <p:txBody>
          <a:bodyPr/>
          <a:lstStyle/>
          <a:p>
            <a:endParaRPr lang="en-US" dirty="0"/>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183</a:t>
            </a:fld>
            <a:endParaRPr lang="en-US" altLang="en-US"/>
          </a:p>
        </p:txBody>
      </p:sp>
      <p:sp>
        <p:nvSpPr>
          <p:cNvPr id="10"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3162002353"/>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4"/>
          <p:cNvSpPr>
            <a:spLocks noGrp="1" noChangeArrowheads="1"/>
          </p:cNvSpPr>
          <p:nvPr>
            <p:ph type="title"/>
          </p:nvPr>
        </p:nvSpPr>
        <p:spPr/>
        <p:txBody>
          <a:bodyPr/>
          <a:lstStyle/>
          <a:p>
            <a:pPr eaLnBrk="1" hangingPunct="1"/>
            <a:r>
              <a:rPr lang="en-US" altLang="zh-TW" dirty="0"/>
              <a:t>Perpetuities/</a:t>
            </a:r>
            <a:r>
              <a:rPr lang="en-US" altLang="zh-TW" dirty="0" err="1"/>
              <a:t>Consols</a:t>
            </a:r>
            <a:endParaRPr lang="en-US" altLang="zh-TW" dirty="0"/>
          </a:p>
        </p:txBody>
      </p:sp>
      <p:sp>
        <p:nvSpPr>
          <p:cNvPr id="10" name="Content Placeholder 9"/>
          <p:cNvSpPr>
            <a:spLocks noGrp="1"/>
          </p:cNvSpPr>
          <p:nvPr>
            <p:ph idx="1"/>
          </p:nvPr>
        </p:nvSpPr>
        <p:spPr/>
        <p:txBody>
          <a:bodyPr/>
          <a:lstStyle/>
          <a:p>
            <a:r>
              <a:rPr lang="en-US" altLang="zh-TW" sz="2400" dirty="0">
                <a:ea typeface="新細明體" charset="-120"/>
              </a:rPr>
              <a:t>Present Value of a Perpetuity</a:t>
            </a:r>
          </a:p>
          <a:p>
            <a:endParaRPr lang="en-US" altLang="zh-TW" dirty="0"/>
          </a:p>
          <a:p>
            <a:endParaRPr lang="en-US" altLang="zh-TW" dirty="0"/>
          </a:p>
          <a:p>
            <a:endParaRPr lang="en-US" altLang="zh-TW" dirty="0"/>
          </a:p>
          <a:p>
            <a:endParaRPr lang="en-US" altLang="zh-TW" dirty="0"/>
          </a:p>
          <a:p>
            <a:r>
              <a:rPr lang="en-US" altLang="zh-TW" dirty="0">
                <a:solidFill>
                  <a:schemeClr val="accent1"/>
                </a:solidFill>
              </a:rPr>
              <a:t>This formula </a:t>
            </a:r>
            <a:r>
              <a:rPr lang="en-US" altLang="zh-TW" b="1" dirty="0">
                <a:solidFill>
                  <a:schemeClr val="accent1"/>
                </a:solidFill>
              </a:rPr>
              <a:t>only</a:t>
            </a:r>
            <a:r>
              <a:rPr lang="en-US" altLang="zh-TW" dirty="0">
                <a:solidFill>
                  <a:schemeClr val="accent1"/>
                </a:solidFill>
              </a:rPr>
              <a:t> works when </a:t>
            </a:r>
            <a:r>
              <a:rPr lang="en-US" altLang="zh-TW" b="1" i="1" dirty="0">
                <a:solidFill>
                  <a:schemeClr val="accent1"/>
                </a:solidFill>
              </a:rPr>
              <a:t>r</a:t>
            </a:r>
            <a:r>
              <a:rPr lang="en-US" altLang="zh-TW" dirty="0">
                <a:solidFill>
                  <a:schemeClr val="accent1"/>
                </a:solidFill>
              </a:rPr>
              <a:t> is </a:t>
            </a:r>
            <a:r>
              <a:rPr lang="en-US" altLang="zh-TW" b="1" dirty="0">
                <a:solidFill>
                  <a:schemeClr val="accent1"/>
                </a:solidFill>
              </a:rPr>
              <a:t>positive</a:t>
            </a:r>
            <a:r>
              <a:rPr lang="en-US" altLang="zh-TW" dirty="0">
                <a:solidFill>
                  <a:schemeClr val="accent1"/>
                </a:solidFill>
              </a:rPr>
              <a:t>!</a:t>
            </a:r>
          </a:p>
        </p:txBody>
      </p:sp>
      <p:sp>
        <p:nvSpPr>
          <p:cNvPr id="6" name="Slide Number Placeholder 5"/>
          <p:cNvSpPr>
            <a:spLocks noGrp="1"/>
          </p:cNvSpPr>
          <p:nvPr>
            <p:ph type="sldNum" sz="quarter" idx="4294967295"/>
          </p:nvPr>
        </p:nvSpPr>
        <p:spPr/>
        <p:txBody>
          <a:bodyPr/>
          <a:lstStyle/>
          <a:p>
            <a:endParaRPr lang="en-US" dirty="0"/>
          </a:p>
        </p:txBody>
      </p:sp>
      <p:pic>
        <p:nvPicPr>
          <p:cNvPr id="119813" name="Picture 6" descr="eq04_04.gif"/>
          <p:cNvPicPr>
            <a:picLocks noChangeAspect="1"/>
          </p:cNvPicPr>
          <p:nvPr/>
        </p:nvPicPr>
        <p:blipFill>
          <a:blip r:embed="rId3" cstate="print"/>
          <a:srcRect/>
          <a:stretch>
            <a:fillRect/>
          </a:stretch>
        </p:blipFill>
        <p:spPr bwMode="auto">
          <a:xfrm>
            <a:off x="2997200" y="2708276"/>
            <a:ext cx="4643438" cy="822325"/>
          </a:xfrm>
          <a:prstGeom prst="rect">
            <a:avLst/>
          </a:prstGeom>
          <a:noFill/>
          <a:ln w="9525">
            <a:noFill/>
            <a:miter lim="800000"/>
            <a:headEnd/>
            <a:tailEnd/>
          </a:ln>
        </p:spPr>
      </p:pic>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Rectangle 7"/>
          <p:cNvSpPr/>
          <p:nvPr/>
        </p:nvSpPr>
        <p:spPr>
          <a:xfrm>
            <a:off x="3071664" y="2348880"/>
            <a:ext cx="4464496" cy="1584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184</a:t>
            </a:fld>
            <a:endParaRPr lang="en-US" altLang="en-US"/>
          </a:p>
        </p:txBody>
      </p:sp>
      <p:sp>
        <p:nvSpPr>
          <p:cNvPr id="13"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3332602693"/>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consol</a:t>
            </a:r>
            <a:endParaRPr lang="en-US" dirty="0"/>
          </a:p>
        </p:txBody>
      </p:sp>
      <p:sp>
        <p:nvSpPr>
          <p:cNvPr id="4" name="Slide Number Placeholder 3"/>
          <p:cNvSpPr>
            <a:spLocks noGrp="1"/>
          </p:cNvSpPr>
          <p:nvPr>
            <p:ph type="sldNum" sz="quarter" idx="4294967295"/>
          </p:nvPr>
        </p:nvSpPr>
        <p:spPr/>
        <p:txBody>
          <a:bodyPr/>
          <a:lstStyle/>
          <a:p>
            <a:endParaRPr lang="en-US" dirty="0"/>
          </a:p>
        </p:txBody>
      </p:sp>
      <p:pic>
        <p:nvPicPr>
          <p:cNvPr id="34818" name="Picture 2" descr="https://upload.wikimedia.org/wikipedia/commons/thumb/1/1e/1877_4%25_%2450_United_States_Consols_.jpg/1280px-1877_4%25_%2450_United_States_Consols_.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4825" y="2129923"/>
            <a:ext cx="8642350" cy="407135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185</a:t>
            </a:fld>
            <a:endParaRPr lang="en-US" altLang="en-US"/>
          </a:p>
        </p:txBody>
      </p:sp>
      <p:sp>
        <p:nvSpPr>
          <p:cNvPr id="9"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27728006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p:cNvSpPr>
            <a:spLocks noGrp="1" noChangeArrowheads="1"/>
          </p:cNvSpPr>
          <p:nvPr>
            <p:ph type="title"/>
          </p:nvPr>
        </p:nvSpPr>
        <p:spPr/>
        <p:txBody>
          <a:bodyPr>
            <a:normAutofit/>
          </a:bodyPr>
          <a:lstStyle/>
          <a:p>
            <a:pPr eaLnBrk="1" hangingPunct="1"/>
            <a:r>
              <a:rPr lang="en-US" altLang="zh-TW" dirty="0"/>
              <a:t>Your Turn!</a:t>
            </a:r>
          </a:p>
        </p:txBody>
      </p:sp>
      <p:sp>
        <p:nvSpPr>
          <p:cNvPr id="9"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186</a:t>
            </a:fld>
            <a:endParaRPr lang="en-US" altLang="en-US"/>
          </a:p>
        </p:txBody>
      </p:sp>
      <p:sp>
        <p:nvSpPr>
          <p:cNvPr id="130051" name="Rectangle 12"/>
          <p:cNvSpPr>
            <a:spLocks noGrp="1" noChangeArrowheads="1"/>
          </p:cNvSpPr>
          <p:nvPr>
            <p:ph idx="4294967295"/>
          </p:nvPr>
        </p:nvSpPr>
        <p:spPr>
          <a:xfrm>
            <a:off x="1828800" y="1318020"/>
            <a:ext cx="8229600" cy="4525963"/>
          </a:xfrm>
        </p:spPr>
        <p:txBody>
          <a:bodyPr vert="horz" lIns="91440" tIns="45720" rIns="91440" bIns="45720" rtlCol="0">
            <a:normAutofit/>
          </a:bodyPr>
          <a:lstStyle/>
          <a:p>
            <a:pPr eaLnBrk="1" hangingPunct="1">
              <a:lnSpc>
                <a:spcPct val="90000"/>
              </a:lnSpc>
              <a:buFontTx/>
              <a:buNone/>
            </a:pPr>
            <a:r>
              <a:rPr lang="en-US" altLang="zh-TW" dirty="0"/>
              <a:t>Problem:</a:t>
            </a:r>
            <a:r>
              <a:rPr lang="en-US" altLang="zh-TW" b="1" dirty="0">
                <a:solidFill>
                  <a:srgbClr val="00646D"/>
                </a:solidFill>
              </a:rPr>
              <a:t>  </a:t>
            </a:r>
          </a:p>
          <a:p>
            <a:pPr eaLnBrk="1" hangingPunct="1">
              <a:lnSpc>
                <a:spcPct val="90000"/>
              </a:lnSpc>
            </a:pPr>
            <a:r>
              <a:rPr lang="en-US" altLang="zh-TW" sz="2000" dirty="0"/>
              <a:t>You just won the lottery, and you want to endow a professorship at your </a:t>
            </a:r>
            <a:r>
              <a:rPr lang="en-US" altLang="zh-TW" sz="2000" i="1" dirty="0"/>
              <a:t>alma mater</a:t>
            </a:r>
            <a:r>
              <a:rPr lang="en-US" altLang="zh-TW" sz="2000" dirty="0"/>
              <a:t>.  </a:t>
            </a:r>
          </a:p>
          <a:p>
            <a:pPr eaLnBrk="1" hangingPunct="1">
              <a:lnSpc>
                <a:spcPct val="90000"/>
              </a:lnSpc>
            </a:pPr>
            <a:r>
              <a:rPr lang="en-US" altLang="zh-TW" sz="2000" dirty="0"/>
              <a:t>You are willing to donate </a:t>
            </a:r>
            <a:r>
              <a:rPr lang="en-US" altLang="zh-TW" sz="2000" b="1" dirty="0"/>
              <a:t>$4 million </a:t>
            </a:r>
            <a:r>
              <a:rPr lang="en-US" altLang="zh-TW" sz="2000" dirty="0"/>
              <a:t>of your winnings for this purpose. </a:t>
            </a:r>
          </a:p>
          <a:p>
            <a:pPr eaLnBrk="1" hangingPunct="1">
              <a:lnSpc>
                <a:spcPct val="90000"/>
              </a:lnSpc>
            </a:pPr>
            <a:r>
              <a:rPr lang="en-US" altLang="zh-TW" sz="2000" dirty="0"/>
              <a:t>If the university earns </a:t>
            </a:r>
            <a:r>
              <a:rPr lang="en-US" altLang="zh-TW" sz="2000" b="1" dirty="0"/>
              <a:t>5%</a:t>
            </a:r>
            <a:r>
              <a:rPr lang="en-US" altLang="zh-TW" sz="2000" dirty="0"/>
              <a:t> per year on its investments, and the professor will be receiving her first payment </a:t>
            </a:r>
            <a:r>
              <a:rPr lang="en-US" altLang="zh-TW" sz="2000" b="1" dirty="0"/>
              <a:t>in one year</a:t>
            </a:r>
            <a:r>
              <a:rPr lang="en-US" altLang="zh-TW" sz="2000" dirty="0"/>
              <a:t>, how much will the endowment pay her each year?</a:t>
            </a:r>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7" name="Picture 2" descr="Image result for cartoon for chair professor">
            <a:hlinkClick r:id="rId3"/>
          </p:cNvPr>
          <p:cNvPicPr>
            <a:picLocks noChangeAspect="1" noChangeArrowheads="1"/>
          </p:cNvPicPr>
          <p:nvPr/>
        </p:nvPicPr>
        <p:blipFill>
          <a:blip r:embed="rId4" cstate="print"/>
          <a:srcRect/>
          <a:stretch>
            <a:fillRect/>
          </a:stretch>
        </p:blipFill>
        <p:spPr bwMode="auto">
          <a:xfrm>
            <a:off x="6099243" y="3207109"/>
            <a:ext cx="2095500" cy="2724151"/>
          </a:xfrm>
          <a:prstGeom prst="rect">
            <a:avLst/>
          </a:prstGeom>
          <a:noFill/>
        </p:spPr>
      </p:pic>
      <p:sp>
        <p:nvSpPr>
          <p:cNvPr id="10"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118635333"/>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The endowment will pay</a:t>
            </a:r>
          </a:p>
          <a:p>
            <a:pPr lvl="1"/>
            <a:r>
              <a:rPr lang="en-US" altLang="zh-TW" sz="2000" dirty="0">
                <a:ea typeface="ヒラギノ角ゴ Pro W3" pitchFamily="-65" charset="-128"/>
              </a:rPr>
              <a:t>$200,000</a:t>
            </a:r>
          </a:p>
          <a:p>
            <a:pPr lvl="1"/>
            <a:r>
              <a:rPr lang="en-US" altLang="zh-TW" sz="2000" dirty="0">
                <a:ea typeface="ヒラギノ角ゴ Pro W3" pitchFamily="-65" charset="-128"/>
              </a:rPr>
              <a:t>$283,334</a:t>
            </a:r>
          </a:p>
          <a:p>
            <a:pPr lvl="1"/>
            <a:r>
              <a:rPr lang="en-US" altLang="zh-TW" sz="2000" dirty="0">
                <a:ea typeface="ヒラギノ角ゴ Pro W3" pitchFamily="-65" charset="-128"/>
              </a:rPr>
              <a:t>$337,456</a:t>
            </a: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187</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9"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4502426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7"/>
          <p:cNvSpPr>
            <a:spLocks noGrp="1" noChangeArrowheads="1"/>
          </p:cNvSpPr>
          <p:nvPr>
            <p:ph type="title"/>
          </p:nvPr>
        </p:nvSpPr>
        <p:spPr/>
        <p:txBody>
          <a:bodyPr>
            <a:normAutofit/>
          </a:bodyPr>
          <a:lstStyle/>
          <a:p>
            <a:pPr eaLnBrk="1" hangingPunct="1"/>
            <a:r>
              <a:rPr lang="en-US" altLang="zh-TW" dirty="0"/>
              <a:t>Solution </a:t>
            </a:r>
            <a:r>
              <a:rPr lang="en-US" altLang="zh-TW" b="0" dirty="0"/>
              <a:t>: </a:t>
            </a:r>
            <a:r>
              <a:rPr lang="en-US" altLang="zh-TW" dirty="0"/>
              <a:t>Endowing a Perpetuity</a:t>
            </a:r>
          </a:p>
        </p:txBody>
      </p:sp>
      <p:sp>
        <p:nvSpPr>
          <p:cNvPr id="132099" name="Rectangle 16"/>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Plan:</a:t>
            </a:r>
          </a:p>
          <a:p>
            <a:pPr eaLnBrk="1" hangingPunct="1">
              <a:lnSpc>
                <a:spcPct val="90000"/>
              </a:lnSpc>
            </a:pPr>
            <a:r>
              <a:rPr lang="en-US" altLang="zh-TW" sz="2000" dirty="0"/>
              <a:t>The timeline of the cash flows you want to provide is:</a:t>
            </a:r>
          </a:p>
          <a:p>
            <a:pPr eaLnBrk="1" hangingPunct="1">
              <a:lnSpc>
                <a:spcPct val="90000"/>
              </a:lnSpc>
            </a:pPr>
            <a:endParaRPr lang="en-US" altLang="zh-TW" sz="2000" dirty="0"/>
          </a:p>
          <a:p>
            <a:pPr eaLnBrk="1" hangingPunct="1">
              <a:lnSpc>
                <a:spcPct val="90000"/>
              </a:lnSpc>
              <a:spcBef>
                <a:spcPct val="400000"/>
              </a:spcBef>
            </a:pPr>
            <a:r>
              <a:rPr lang="en-US" altLang="zh-TW" sz="2000" dirty="0"/>
              <a:t>This is a standard perpetuity. The amount she can withdraw each year while keeping the principal intact is the cash flow </a:t>
            </a:r>
            <a:r>
              <a:rPr lang="en-US" altLang="zh-TW" sz="2000" b="1" i="1" dirty="0">
                <a:solidFill>
                  <a:schemeClr val="accent1"/>
                </a:solidFill>
              </a:rPr>
              <a:t>C</a:t>
            </a:r>
            <a:r>
              <a:rPr lang="en-US" altLang="zh-TW" sz="2000" dirty="0"/>
              <a:t> when solving the equation:</a:t>
            </a:r>
            <a:endParaRPr lang="en-US" altLang="zh-TW" i="1" dirty="0">
              <a:solidFill>
                <a:srgbClr val="00646D"/>
              </a:solidFill>
            </a:endParaRPr>
          </a:p>
        </p:txBody>
      </p:sp>
      <p:sp>
        <p:nvSpPr>
          <p:cNvPr id="10"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188</a:t>
            </a:fld>
            <a:endParaRPr lang="en-US" altLang="en-US"/>
          </a:p>
        </p:txBody>
      </p:sp>
      <p:pic>
        <p:nvPicPr>
          <p:cNvPr id="132100" name="Picture 3"/>
          <p:cNvPicPr>
            <a:picLocks noChangeAspect="1" noChangeArrowheads="1"/>
          </p:cNvPicPr>
          <p:nvPr/>
        </p:nvPicPr>
        <p:blipFill>
          <a:blip r:embed="rId3" cstate="print"/>
          <a:srcRect/>
          <a:stretch>
            <a:fillRect/>
          </a:stretch>
        </p:blipFill>
        <p:spPr bwMode="auto">
          <a:xfrm>
            <a:off x="3581401" y="2528282"/>
            <a:ext cx="4321175" cy="1214437"/>
          </a:xfrm>
          <a:prstGeom prst="rect">
            <a:avLst/>
          </a:prstGeom>
          <a:noFill/>
          <a:ln w="9525">
            <a:noFill/>
            <a:miter lim="800000"/>
            <a:headEnd/>
            <a:tailEnd/>
          </a:ln>
        </p:spPr>
      </p:pic>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6" descr="eq04_04.gif"/>
          <p:cNvPicPr>
            <a:picLocks noChangeAspect="1"/>
          </p:cNvPicPr>
          <p:nvPr/>
        </p:nvPicPr>
        <p:blipFill>
          <a:blip r:embed="rId4" cstate="print"/>
          <a:srcRect/>
          <a:stretch>
            <a:fillRect/>
          </a:stretch>
        </p:blipFill>
        <p:spPr bwMode="auto">
          <a:xfrm>
            <a:off x="3774281" y="4825330"/>
            <a:ext cx="4643438" cy="822325"/>
          </a:xfrm>
          <a:prstGeom prst="rect">
            <a:avLst/>
          </a:prstGeom>
          <a:noFill/>
          <a:ln w="9525">
            <a:noFill/>
            <a:miter lim="800000"/>
            <a:headEnd/>
            <a:tailEnd/>
          </a:ln>
        </p:spPr>
      </p:pic>
      <p:sp>
        <p:nvSpPr>
          <p:cNvPr id="11"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1736812504"/>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5"/>
          <p:cNvSpPr>
            <a:spLocks noGrp="1" noChangeArrowheads="1"/>
          </p:cNvSpPr>
          <p:nvPr>
            <p:ph type="title"/>
          </p:nvPr>
        </p:nvSpPr>
        <p:spPr/>
        <p:txBody>
          <a:bodyPr>
            <a:normAutofit/>
          </a:bodyPr>
          <a:lstStyle/>
          <a:p>
            <a:pPr eaLnBrk="1" hangingPunct="1"/>
            <a:r>
              <a:rPr lang="en-US" altLang="zh-TW" dirty="0"/>
              <a:t>Solution </a:t>
            </a:r>
            <a:r>
              <a:rPr lang="en-US" altLang="zh-TW" b="0" dirty="0"/>
              <a:t>: </a:t>
            </a:r>
            <a:r>
              <a:rPr lang="en-US" altLang="zh-TW" dirty="0"/>
              <a:t>Endowing a Perpetuity (cont’d)</a:t>
            </a:r>
          </a:p>
        </p:txBody>
      </p:sp>
      <p:sp>
        <p:nvSpPr>
          <p:cNvPr id="134147" name="Rectangle 16"/>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t>Execute:</a:t>
            </a:r>
          </a:p>
          <a:p>
            <a:pPr eaLnBrk="1" hangingPunct="1"/>
            <a:endParaRPr lang="en-US" altLang="zh-TW" sz="2000" dirty="0"/>
          </a:p>
          <a:p>
            <a:pPr eaLnBrk="1" hangingPunct="1"/>
            <a:r>
              <a:rPr lang="en-US" altLang="zh-TW" sz="2000" dirty="0"/>
              <a:t>From the formula for a perpetuity,</a:t>
            </a:r>
          </a:p>
          <a:p>
            <a:pPr eaLnBrk="1" hangingPunct="1"/>
            <a:endParaRPr lang="en-US" altLang="zh-TW" dirty="0"/>
          </a:p>
        </p:txBody>
      </p:sp>
      <p:sp>
        <p:nvSpPr>
          <p:cNvPr id="14" name="Slide Number Placeholder 4"/>
          <p:cNvSpPr>
            <a:spLocks noGrp="1"/>
          </p:cNvSpPr>
          <p:nvPr>
            <p:ph type="sldNum" sz="quarter" idx="10"/>
          </p:nvPr>
        </p:nvSpPr>
        <p:spPr/>
        <p:txBody>
          <a:bodyPr/>
          <a:lstStyle/>
          <a:p>
            <a:pPr>
              <a:defRPr/>
            </a:pPr>
            <a:fld id="{DD43D14F-EA8B-43E4-B169-114B5BB83D25}" type="slidenum">
              <a:rPr lang="en-US" altLang="en-US" smtClean="0"/>
              <a:pPr>
                <a:defRPr/>
              </a:pPr>
              <a:t>189</a:t>
            </a:fld>
            <a:endParaRPr lang="en-US" altLang="en-US"/>
          </a:p>
        </p:txBody>
      </p:sp>
      <p:sp>
        <p:nvSpPr>
          <p:cNvPr id="134148" name="Rectangle 4"/>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sp>
        <p:nvSpPr>
          <p:cNvPr id="134149" name="Rectangle 6"/>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pic>
        <p:nvPicPr>
          <p:cNvPr id="134150"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67100" y="3225800"/>
            <a:ext cx="3124200" cy="685800"/>
          </a:xfrm>
          <a:prstGeom prst="rect">
            <a:avLst/>
          </a:prstGeom>
          <a:noFill/>
          <a:ln w="12700">
            <a:solidFill>
              <a:schemeClr val="tx1"/>
            </a:solidFill>
            <a:miter lim="800000"/>
            <a:headEnd/>
            <a:tailEnd/>
          </a:ln>
        </p:spPr>
      </p:pic>
      <p:sp>
        <p:nvSpPr>
          <p:cNvPr id="134151" name="Rectangle 8"/>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sp>
        <p:nvSpPr>
          <p:cNvPr id="134152" name="Rectangle 10"/>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pic>
        <p:nvPicPr>
          <p:cNvPr id="134153"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31704" y="4293097"/>
            <a:ext cx="5943600" cy="771525"/>
          </a:xfrm>
          <a:prstGeom prst="rect">
            <a:avLst/>
          </a:prstGeom>
          <a:noFill/>
          <a:ln w="9525">
            <a:noFill/>
            <a:miter lim="800000"/>
            <a:headEnd/>
            <a:tailEnd/>
          </a:ln>
        </p:spPr>
      </p:pic>
      <p:sp>
        <p:nvSpPr>
          <p:cNvPr id="12" name="Rectangle 11"/>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5" name="Footer Placeholder 7"/>
          <p:cNvSpPr txBox="1">
            <a:spLocks/>
          </p:cNvSpPr>
          <p:nvPr/>
        </p:nvSpPr>
        <p:spPr>
          <a:xfrm>
            <a:off x="3413200" y="6264276"/>
            <a:ext cx="3063801" cy="365125"/>
          </a:xfrm>
          <a:prstGeom prst="rect">
            <a:avLst/>
          </a:prstGeom>
        </p:spPr>
        <p:txBody>
          <a:bodyPr/>
          <a:lstStyle/>
          <a:p>
            <a:pPr lvl="0"/>
            <a:r>
              <a:rPr lang="en-US" dirty="0"/>
              <a:t>Perpetuities</a:t>
            </a:r>
          </a:p>
        </p:txBody>
      </p:sp>
    </p:spTree>
    <p:extLst>
      <p:ext uri="{BB962C8B-B14F-4D97-AF65-F5344CB8AC3E}">
        <p14:creationId xmlns:p14="http://schemas.microsoft.com/office/powerpoint/2010/main" val="8969517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Course Map</a:t>
            </a:r>
            <a:endParaRPr lang="zh-TW" altLang="en-US" dirty="0"/>
          </a:p>
        </p:txBody>
      </p:sp>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19</a:t>
            </a:fld>
            <a:endParaRPr lang="en-US" altLang="en-US"/>
          </a:p>
        </p:txBody>
      </p:sp>
      <p:sp>
        <p:nvSpPr>
          <p:cNvPr id="3" name="Footer Placeholder 2"/>
          <p:cNvSpPr>
            <a:spLocks noGrp="1"/>
          </p:cNvSpPr>
          <p:nvPr>
            <p:ph type="ftr" sz="quarter" idx="11"/>
          </p:nvPr>
        </p:nvSpPr>
        <p:spPr/>
        <p:txBody>
          <a:bodyPr/>
          <a:lstStyle/>
          <a:p>
            <a:pPr>
              <a:defRPr/>
            </a:pPr>
            <a:r>
              <a:rPr lang="en-US" altLang="en-US" dirty="0"/>
              <a:t>Overview</a:t>
            </a:r>
          </a:p>
        </p:txBody>
      </p:sp>
      <p:sp>
        <p:nvSpPr>
          <p:cNvPr id="4"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8" name="Rectangle 3"/>
          <p:cNvSpPr>
            <a:spLocks noGrp="1" noChangeArrowheads="1"/>
          </p:cNvSpPr>
          <p:nvPr>
            <p:ph idx="1"/>
          </p:nvPr>
        </p:nvSpPr>
        <p:spPr>
          <a:xfrm>
            <a:off x="1905000" y="1905001"/>
            <a:ext cx="8229600" cy="2286000"/>
          </a:xfrm>
          <a:solidFill>
            <a:srgbClr val="FFFFCC"/>
          </a:solidFill>
        </p:spPr>
        <p:txBody>
          <a:bodyPr/>
          <a:lstStyle/>
          <a:p>
            <a:pPr eaLnBrk="1" hangingPunct="1"/>
            <a:r>
              <a:rPr lang="en-US" altLang="zh-CN" b="1" dirty="0">
                <a:solidFill>
                  <a:srgbClr val="C00000"/>
                </a:solidFill>
                <a:ea typeface="SimSun" pitchFamily="2" charset="-122"/>
              </a:rPr>
              <a:t>The Language of Business</a:t>
            </a:r>
          </a:p>
          <a:p>
            <a:pPr eaLnBrk="1" hangingPunct="1"/>
            <a:r>
              <a:rPr lang="en-US" altLang="zh-CN" dirty="0">
                <a:ea typeface="SimSun" pitchFamily="2" charset="-122"/>
              </a:rPr>
              <a:t>What is finance? Why do we need a financial system? </a:t>
            </a:r>
          </a:p>
          <a:p>
            <a:pPr eaLnBrk="1" hangingPunct="1"/>
            <a:r>
              <a:rPr lang="en-US" altLang="zh-CN" dirty="0">
                <a:ea typeface="SimSun" pitchFamily="2" charset="-122"/>
              </a:rPr>
              <a:t>Who are the players? </a:t>
            </a:r>
          </a:p>
          <a:p>
            <a:r>
              <a:rPr lang="en-US" altLang="zh-CN" dirty="0">
                <a:ea typeface="SimSun" pitchFamily="2" charset="-122"/>
              </a:rPr>
              <a:t>How does it work?</a:t>
            </a:r>
          </a:p>
          <a:p>
            <a:pPr eaLnBrk="1" hangingPunct="1">
              <a:buNone/>
            </a:pPr>
            <a:endParaRPr lang="en-US" altLang="zh-CN" dirty="0">
              <a:ea typeface="SimSun" pitchFamily="2" charset="-122"/>
            </a:endParaRPr>
          </a:p>
        </p:txBody>
      </p:sp>
    </p:spTree>
    <p:extLst>
      <p:ext uri="{BB962C8B-B14F-4D97-AF65-F5344CB8AC3E}">
        <p14:creationId xmlns:p14="http://schemas.microsoft.com/office/powerpoint/2010/main" val="76468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0" end="0"/>
                                            </p:txEl>
                                          </p:spTgt>
                                        </p:tgtEl>
                                        <p:attrNameLst>
                                          <p:attrName>ppt_c</p:attrName>
                                        </p:attrNameLst>
                                      </p:cBhvr>
                                      <p:to>
                                        <a:schemeClr val="folHlink"/>
                                      </p:to>
                                    </p:animClr>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1" end="1"/>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3"/>
          <p:cNvSpPr>
            <a:spLocks noGrp="1" noChangeArrowheads="1"/>
          </p:cNvSpPr>
          <p:nvPr>
            <p:ph type="title"/>
          </p:nvPr>
        </p:nvSpPr>
        <p:spPr/>
        <p:txBody>
          <a:bodyPr/>
          <a:lstStyle/>
          <a:p>
            <a:pPr eaLnBrk="1" hangingPunct="1"/>
            <a:r>
              <a:rPr lang="en-US" altLang="zh-TW" dirty="0"/>
              <a:t>Annuities</a:t>
            </a:r>
          </a:p>
        </p:txBody>
      </p:sp>
      <p:sp>
        <p:nvSpPr>
          <p:cNvPr id="138243" name="Rectangle 14"/>
          <p:cNvSpPr>
            <a:spLocks noGrp="1" noChangeArrowheads="1"/>
          </p:cNvSpPr>
          <p:nvPr>
            <p:ph idx="1"/>
          </p:nvPr>
        </p:nvSpPr>
        <p:spPr/>
        <p:txBody>
          <a:bodyPr vert="horz" lIns="91440" tIns="45720" rIns="91440" bIns="45720" rtlCol="0">
            <a:normAutofit/>
          </a:bodyPr>
          <a:lstStyle/>
          <a:p>
            <a:pPr eaLnBrk="1" hangingPunct="1"/>
            <a:r>
              <a:rPr lang="en-US" altLang="zh-TW" dirty="0"/>
              <a:t>Annuities (</a:t>
            </a:r>
            <a:r>
              <a:rPr lang="en-US" altLang="zh-TW" dirty="0">
                <a:solidFill>
                  <a:schemeClr val="accent1"/>
                </a:solidFill>
              </a:rPr>
              <a:t>also called fixed payment loans</a:t>
            </a:r>
            <a:r>
              <a:rPr lang="en-US" altLang="zh-TW" dirty="0"/>
              <a:t>)</a:t>
            </a:r>
          </a:p>
          <a:p>
            <a:pPr lvl="1" eaLnBrk="1" hangingPunct="1"/>
            <a:r>
              <a:rPr lang="en-US" altLang="zh-TW" dirty="0"/>
              <a:t>An </a:t>
            </a:r>
            <a:r>
              <a:rPr lang="en-US" altLang="zh-TW" b="1" dirty="0"/>
              <a:t>annuity </a:t>
            </a:r>
            <a:r>
              <a:rPr lang="en-US" altLang="zh-TW" dirty="0"/>
              <a:t>is a stream of </a:t>
            </a:r>
            <a:r>
              <a:rPr lang="en-US" altLang="zh-TW" i="1" dirty="0">
                <a:solidFill>
                  <a:schemeClr val="accent1">
                    <a:lumMod val="75000"/>
                  </a:schemeClr>
                </a:solidFill>
              </a:rPr>
              <a:t>N</a:t>
            </a:r>
            <a:r>
              <a:rPr lang="en-US" altLang="zh-TW" i="1" dirty="0"/>
              <a:t> </a:t>
            </a:r>
            <a:r>
              <a:rPr lang="en-US" altLang="zh-TW" b="1" dirty="0"/>
              <a:t>equal</a:t>
            </a:r>
            <a:r>
              <a:rPr lang="en-US" altLang="zh-TW" dirty="0"/>
              <a:t> cash flows </a:t>
            </a:r>
            <a:r>
              <a:rPr lang="en-US" altLang="zh-TW" i="1" dirty="0">
                <a:solidFill>
                  <a:schemeClr val="accent1">
                    <a:lumMod val="75000"/>
                  </a:schemeClr>
                </a:solidFill>
              </a:rPr>
              <a:t>C</a:t>
            </a:r>
            <a:r>
              <a:rPr lang="en-US" altLang="zh-TW" dirty="0"/>
              <a:t> paid at regular intervals</a:t>
            </a:r>
          </a:p>
          <a:p>
            <a:pPr lvl="1" eaLnBrk="1" hangingPunct="1">
              <a:spcBef>
                <a:spcPct val="400000"/>
              </a:spcBef>
            </a:pPr>
            <a:r>
              <a:rPr lang="en-US" altLang="zh-TW" dirty="0"/>
              <a:t>The difference between an annuity and a  perpetuity is that an annuity </a:t>
            </a:r>
            <a:r>
              <a:rPr lang="en-US" altLang="zh-TW" b="1" dirty="0"/>
              <a:t>ends</a:t>
            </a:r>
            <a:r>
              <a:rPr lang="en-US" altLang="zh-TW" dirty="0"/>
              <a:t> after some fixed number of payments (</a:t>
            </a:r>
            <a:r>
              <a:rPr lang="en-US" altLang="zh-TW" i="1" dirty="0">
                <a:solidFill>
                  <a:schemeClr val="accent1"/>
                </a:solidFill>
              </a:rPr>
              <a:t>N</a:t>
            </a:r>
            <a:r>
              <a:rPr lang="en-US" altLang="zh-TW" dirty="0"/>
              <a:t>)</a:t>
            </a:r>
          </a:p>
        </p:txBody>
      </p:sp>
      <p:pic>
        <p:nvPicPr>
          <p:cNvPr id="138244" name="Picture 2" descr="027"/>
          <p:cNvPicPr>
            <a:picLocks noChangeAspect="1" noChangeArrowheads="1"/>
          </p:cNvPicPr>
          <p:nvPr/>
        </p:nvPicPr>
        <p:blipFill>
          <a:blip r:embed="rId3" cstate="print"/>
          <a:srcRect/>
          <a:stretch>
            <a:fillRect/>
          </a:stretch>
        </p:blipFill>
        <p:spPr bwMode="auto">
          <a:xfrm>
            <a:off x="2711625" y="3068961"/>
            <a:ext cx="6933579" cy="1093787"/>
          </a:xfrm>
          <a:prstGeom prst="rect">
            <a:avLst/>
          </a:prstGeom>
          <a:noFill/>
          <a:ln w="9525">
            <a:noFill/>
            <a:miter lim="800000"/>
            <a:headEnd/>
            <a:tailEnd/>
          </a:ln>
        </p:spPr>
      </p:pic>
      <p:sp>
        <p:nvSpPr>
          <p:cNvPr id="5" name="Slide Number Placeholder 4"/>
          <p:cNvSpPr>
            <a:spLocks noGrp="1"/>
          </p:cNvSpPr>
          <p:nvPr>
            <p:ph type="sldNum" sz="quarter" idx="4294967295"/>
          </p:nvPr>
        </p:nvSpPr>
        <p:spPr/>
        <p:txBody>
          <a:bodyPr/>
          <a:lstStyle/>
          <a:p>
            <a:endParaRPr lang="en-US" dirty="0"/>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Cloud Callout 7"/>
          <p:cNvSpPr/>
          <p:nvPr/>
        </p:nvSpPr>
        <p:spPr>
          <a:xfrm>
            <a:off x="7851142" y="1117169"/>
            <a:ext cx="1943733" cy="612648"/>
          </a:xfrm>
          <a:prstGeom prst="cloudCallout">
            <a:avLst>
              <a:gd name="adj1" fmla="val -177664"/>
              <a:gd name="adj2" fmla="val -22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Examples? </a:t>
            </a:r>
          </a:p>
        </p:txBody>
      </p:sp>
      <p:sp>
        <p:nvSpPr>
          <p:cNvPr id="9" name="Footer Placeholder 7"/>
          <p:cNvSpPr txBox="1">
            <a:spLocks/>
          </p:cNvSpPr>
          <p:nvPr/>
        </p:nvSpPr>
        <p:spPr>
          <a:xfrm>
            <a:off x="3413200" y="6264276"/>
            <a:ext cx="3063801" cy="365125"/>
          </a:xfrm>
          <a:prstGeom prst="rect">
            <a:avLst/>
          </a:prstGeom>
        </p:spPr>
        <p:txBody>
          <a:bodyPr/>
          <a:lstStyle/>
          <a:p>
            <a:pPr lvl="0"/>
            <a:r>
              <a:rPr lang="en-US" dirty="0"/>
              <a:t>Annuities</a:t>
            </a:r>
          </a:p>
        </p:txBody>
      </p:sp>
      <p:sp>
        <p:nvSpPr>
          <p:cNvPr id="10"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190</a:t>
            </a:fld>
            <a:endParaRPr lang="en-US" altLang="en-US"/>
          </a:p>
        </p:txBody>
      </p:sp>
    </p:spTree>
    <p:extLst>
      <p:ext uri="{BB962C8B-B14F-4D97-AF65-F5344CB8AC3E}">
        <p14:creationId xmlns:p14="http://schemas.microsoft.com/office/powerpoint/2010/main" val="4110556273"/>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13"/>
          <p:cNvSpPr>
            <a:spLocks noGrp="1" noChangeArrowheads="1"/>
          </p:cNvSpPr>
          <p:nvPr>
            <p:ph type="title"/>
          </p:nvPr>
        </p:nvSpPr>
        <p:spPr/>
        <p:txBody>
          <a:bodyPr/>
          <a:lstStyle/>
          <a:p>
            <a:pPr eaLnBrk="1" hangingPunct="1"/>
            <a:r>
              <a:rPr lang="en-US" altLang="zh-TW" dirty="0"/>
              <a:t>Annuities</a:t>
            </a:r>
          </a:p>
        </p:txBody>
      </p:sp>
      <p:sp>
        <p:nvSpPr>
          <p:cNvPr id="140292" name="Rectangle 14"/>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r>
              <a:rPr lang="en-US" altLang="zh-TW" dirty="0"/>
              <a:t>Present Value of An Annuity</a:t>
            </a:r>
          </a:p>
          <a:p>
            <a:pPr eaLnBrk="1" hangingPunct="1">
              <a:lnSpc>
                <a:spcPct val="90000"/>
              </a:lnSpc>
            </a:pPr>
            <a:r>
              <a:rPr lang="en-US" altLang="zh-TW" dirty="0"/>
              <a:t>Note that, just as with the perpetuity, we assume the first payment takes place one period from today (time 1)</a:t>
            </a:r>
          </a:p>
          <a:p>
            <a:pPr eaLnBrk="1" hangingPunct="1">
              <a:lnSpc>
                <a:spcPct val="90000"/>
              </a:lnSpc>
            </a:pPr>
            <a:endParaRPr lang="en-US" altLang="zh-TW" dirty="0"/>
          </a:p>
          <a:p>
            <a:pPr eaLnBrk="1" hangingPunct="1">
              <a:lnSpc>
                <a:spcPct val="90000"/>
              </a:lnSpc>
            </a:pPr>
            <a:endParaRPr lang="en-US" altLang="zh-TW" dirty="0"/>
          </a:p>
          <a:p>
            <a:pPr eaLnBrk="1" hangingPunct="1">
              <a:lnSpc>
                <a:spcPct val="90000"/>
              </a:lnSpc>
            </a:pPr>
            <a:endParaRPr lang="en-US" altLang="zh-TW" dirty="0"/>
          </a:p>
        </p:txBody>
      </p:sp>
      <p:graphicFrame>
        <p:nvGraphicFramePr>
          <p:cNvPr id="140290" name="Object 12"/>
          <p:cNvGraphicFramePr>
            <a:graphicFrameLocks noChangeAspect="1"/>
          </p:cNvGraphicFramePr>
          <p:nvPr/>
        </p:nvGraphicFramePr>
        <p:xfrm>
          <a:off x="2207568" y="3212976"/>
          <a:ext cx="5767388" cy="871538"/>
        </p:xfrm>
        <a:graphic>
          <a:graphicData uri="http://schemas.openxmlformats.org/presentationml/2006/ole">
            <mc:AlternateContent xmlns:mc="http://schemas.openxmlformats.org/markup-compatibility/2006">
              <mc:Choice xmlns:v="urn:schemas-microsoft-com:vml" Requires="v">
                <p:oleObj spid="_x0000_s4097" name="Equation" r:id="rId4" imgW="3949700" imgH="596900" progId="">
                  <p:embed/>
                </p:oleObj>
              </mc:Choice>
              <mc:Fallback>
                <p:oleObj name="Equation" r:id="rId4" imgW="3949700" imgH="596900" progId="">
                  <p:embed/>
                  <p:pic>
                    <p:nvPicPr>
                      <p:cNvPr id="14029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568" y="3212976"/>
                        <a:ext cx="5767388" cy="8715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294967295"/>
          </p:nvPr>
        </p:nvSpPr>
        <p:spPr/>
        <p:txBody>
          <a:bodyPr/>
          <a:lstStyle/>
          <a:p>
            <a:endParaRPr lang="en-US" dirty="0"/>
          </a:p>
        </p:txBody>
      </p:sp>
      <p:sp>
        <p:nvSpPr>
          <p:cNvPr id="8" name="Rectangle 7"/>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9" name="Picture 5" descr="eq04_05.gif"/>
          <p:cNvPicPr>
            <a:picLocks noChangeAspect="1"/>
          </p:cNvPicPr>
          <p:nvPr/>
        </p:nvPicPr>
        <p:blipFill>
          <a:blip r:embed="rId6" cstate="print"/>
          <a:srcRect/>
          <a:stretch>
            <a:fillRect/>
          </a:stretch>
        </p:blipFill>
        <p:spPr bwMode="auto">
          <a:xfrm>
            <a:off x="1947863" y="4876452"/>
            <a:ext cx="8228012" cy="712788"/>
          </a:xfrm>
          <a:prstGeom prst="rect">
            <a:avLst/>
          </a:prstGeom>
          <a:noFill/>
          <a:ln w="28575">
            <a:solidFill>
              <a:schemeClr val="tx1"/>
            </a:solidFill>
            <a:miter lim="800000"/>
            <a:headEnd/>
            <a:tailEnd/>
          </a:ln>
        </p:spPr>
      </p:pic>
      <p:sp>
        <p:nvSpPr>
          <p:cNvPr id="10" name="Footer Placeholder 7"/>
          <p:cNvSpPr txBox="1">
            <a:spLocks/>
          </p:cNvSpPr>
          <p:nvPr/>
        </p:nvSpPr>
        <p:spPr>
          <a:xfrm>
            <a:off x="3413200" y="6264276"/>
            <a:ext cx="3063801" cy="365125"/>
          </a:xfrm>
          <a:prstGeom prst="rect">
            <a:avLst/>
          </a:prstGeom>
        </p:spPr>
        <p:txBody>
          <a:bodyPr/>
          <a:lstStyle/>
          <a:p>
            <a:pPr lvl="0"/>
            <a:r>
              <a:rPr lang="en-US" dirty="0"/>
              <a:t>Annuities</a:t>
            </a:r>
          </a:p>
        </p:txBody>
      </p:sp>
      <p:sp>
        <p:nvSpPr>
          <p:cNvPr id="11"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191</a:t>
            </a:fld>
            <a:endParaRPr lang="en-US" altLang="en-US"/>
          </a:p>
        </p:txBody>
      </p:sp>
    </p:spTree>
    <p:extLst>
      <p:ext uri="{BB962C8B-B14F-4D97-AF65-F5344CB8AC3E}">
        <p14:creationId xmlns:p14="http://schemas.microsoft.com/office/powerpoint/2010/main" val="1153642005"/>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8"/>
          <p:cNvSpPr>
            <a:spLocks noGrp="1" noChangeArrowheads="1"/>
          </p:cNvSpPr>
          <p:nvPr>
            <p:ph type="title"/>
          </p:nvPr>
        </p:nvSpPr>
        <p:spPr/>
        <p:txBody>
          <a:bodyPr/>
          <a:lstStyle/>
          <a:p>
            <a:pPr eaLnBrk="1" hangingPunct="1"/>
            <a:r>
              <a:rPr lang="en-US" altLang="zh-TW" dirty="0"/>
              <a:t>Annuities</a:t>
            </a:r>
          </a:p>
        </p:txBody>
      </p:sp>
      <p:sp>
        <p:nvSpPr>
          <p:cNvPr id="181252" name="Rectangle 6"/>
          <p:cNvSpPr>
            <a:spLocks noChangeArrowheads="1"/>
          </p:cNvSpPr>
          <p:nvPr/>
        </p:nvSpPr>
        <p:spPr bwMode="auto">
          <a:xfrm>
            <a:off x="1847529" y="1628800"/>
            <a:ext cx="4128951" cy="523220"/>
          </a:xfrm>
          <a:prstGeom prst="rect">
            <a:avLst/>
          </a:prstGeom>
          <a:noFill/>
          <a:ln w="9525">
            <a:noFill/>
            <a:miter lim="800000"/>
            <a:headEnd/>
            <a:tailEnd/>
          </a:ln>
        </p:spPr>
        <p:txBody>
          <a:bodyPr wrap="none">
            <a:spAutoFit/>
          </a:bodyPr>
          <a:lstStyle/>
          <a:p>
            <a:pPr eaLnBrk="1" hangingPunct="1"/>
            <a:r>
              <a:rPr lang="en-US" altLang="zh-TW" dirty="0">
                <a:ea typeface="新細明體" charset="-120"/>
              </a:rPr>
              <a:t> </a:t>
            </a:r>
            <a:r>
              <a:rPr lang="en-US" altLang="zh-TW" sz="2800" dirty="0">
                <a:ea typeface="新細明體" charset="-120"/>
              </a:rPr>
              <a:t>Future Value of an Annuity</a:t>
            </a:r>
          </a:p>
        </p:txBody>
      </p:sp>
      <p:pic>
        <p:nvPicPr>
          <p:cNvPr id="181253" name="Picture 6" descr="eq04_06.gif"/>
          <p:cNvPicPr>
            <a:picLocks noChangeAspect="1"/>
          </p:cNvPicPr>
          <p:nvPr/>
        </p:nvPicPr>
        <p:blipFill>
          <a:blip r:embed="rId3" cstate="print"/>
          <a:srcRect/>
          <a:stretch>
            <a:fillRect/>
          </a:stretch>
        </p:blipFill>
        <p:spPr bwMode="auto">
          <a:xfrm>
            <a:off x="2055814" y="2420938"/>
            <a:ext cx="6448425" cy="2455862"/>
          </a:xfrm>
          <a:prstGeom prst="rect">
            <a:avLst/>
          </a:prstGeom>
          <a:noFill/>
          <a:ln w="12700">
            <a:solidFill>
              <a:schemeClr val="tx1"/>
            </a:solidFill>
            <a:miter lim="800000"/>
            <a:headEnd/>
            <a:tailEnd/>
          </a:ln>
        </p:spPr>
      </p:pic>
      <p:sp>
        <p:nvSpPr>
          <p:cNvPr id="6" name="Slide Number Placeholder 5"/>
          <p:cNvSpPr>
            <a:spLocks noGrp="1"/>
          </p:cNvSpPr>
          <p:nvPr>
            <p:ph type="sldNum" sz="quarter" idx="4294967295"/>
          </p:nvPr>
        </p:nvSpPr>
        <p:spPr/>
        <p:txBody>
          <a:bodyPr/>
          <a:lstStyle/>
          <a:p>
            <a:endParaRPr lang="en-US" dirty="0"/>
          </a:p>
        </p:txBody>
      </p:sp>
      <p:sp>
        <p:nvSpPr>
          <p:cNvPr id="8" name="Rectangle 7"/>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Footer Placeholder 7"/>
          <p:cNvSpPr txBox="1">
            <a:spLocks/>
          </p:cNvSpPr>
          <p:nvPr/>
        </p:nvSpPr>
        <p:spPr>
          <a:xfrm>
            <a:off x="3413200" y="6264276"/>
            <a:ext cx="3063801" cy="365125"/>
          </a:xfrm>
          <a:prstGeom prst="rect">
            <a:avLst/>
          </a:prstGeom>
        </p:spPr>
        <p:txBody>
          <a:bodyPr/>
          <a:lstStyle/>
          <a:p>
            <a:pPr lvl="0"/>
            <a:r>
              <a:rPr lang="en-US" dirty="0"/>
              <a:t>Annuities</a:t>
            </a:r>
          </a:p>
        </p:txBody>
      </p:sp>
      <p:sp>
        <p:nvSpPr>
          <p:cNvPr id="10" name="Slide Number Placeholder 4"/>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192</a:t>
            </a:fld>
            <a:endParaRPr lang="en-US" altLang="en-US"/>
          </a:p>
        </p:txBody>
      </p:sp>
    </p:spTree>
    <p:extLst>
      <p:ext uri="{BB962C8B-B14F-4D97-AF65-F5344CB8AC3E}">
        <p14:creationId xmlns:p14="http://schemas.microsoft.com/office/powerpoint/2010/main" val="2379089396"/>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normAutofit/>
          </a:bodyPr>
          <a:lstStyle/>
          <a:p>
            <a:r>
              <a:rPr lang="en-US" altLang="en-US" sz="4000" dirty="0"/>
              <a:t>In Practice: Mortgages</a:t>
            </a:r>
          </a:p>
        </p:txBody>
      </p:sp>
      <p:sp>
        <p:nvSpPr>
          <p:cNvPr id="79874" name="Rectangle 6"/>
          <p:cNvSpPr>
            <a:spLocks noGrp="1" noChangeArrowheads="1"/>
          </p:cNvSpPr>
          <p:nvPr>
            <p:ph idx="1"/>
          </p:nvPr>
        </p:nvSpPr>
        <p:spPr>
          <a:xfrm>
            <a:off x="1775520" y="1447801"/>
            <a:ext cx="8640960" cy="4785395"/>
          </a:xfrm>
        </p:spPr>
        <p:txBody>
          <a:bodyPr>
            <a:normAutofit/>
          </a:bodyPr>
          <a:lstStyle/>
          <a:p>
            <a:r>
              <a:rPr lang="en-US" altLang="en-US" sz="2400" dirty="0"/>
              <a:t>If you consider the cash flows for a </a:t>
            </a:r>
            <a:r>
              <a:rPr lang="en-US" altLang="en-US" sz="2400" b="1" dirty="0">
                <a:solidFill>
                  <a:srgbClr val="0070C0"/>
                </a:solidFill>
              </a:rPr>
              <a:t>fixed rate mortgage </a:t>
            </a:r>
            <a:r>
              <a:rPr lang="en-US" altLang="en-US" sz="2400" dirty="0"/>
              <a:t>with </a:t>
            </a:r>
            <a:r>
              <a:rPr lang="en-US" altLang="en-US" sz="2400" b="1" dirty="0">
                <a:solidFill>
                  <a:srgbClr val="0070C0"/>
                </a:solidFill>
              </a:rPr>
              <a:t>annual</a:t>
            </a:r>
            <a:r>
              <a:rPr lang="en-US" altLang="en-US" sz="2400" dirty="0"/>
              <a:t> repayments, that is exactly that formula.</a:t>
            </a:r>
          </a:p>
          <a:p>
            <a:r>
              <a:rPr lang="en-US" altLang="en-US" sz="2400" b="1" i="1" dirty="0">
                <a:solidFill>
                  <a:schemeClr val="accent1"/>
                </a:solidFill>
              </a:rPr>
              <a:t>C</a:t>
            </a:r>
            <a:r>
              <a:rPr lang="en-US" altLang="en-US" sz="2400" dirty="0"/>
              <a:t> is your annual payment (installments), including some interests and some capital repayment (</a:t>
            </a:r>
            <a:r>
              <a:rPr lang="en-US" altLang="en-US" sz="2400" b="1" dirty="0"/>
              <a:t>PMT</a:t>
            </a:r>
            <a:r>
              <a:rPr lang="en-US" altLang="en-US" sz="2400" dirty="0"/>
              <a:t> in Excel or HP12C),</a:t>
            </a:r>
          </a:p>
          <a:p>
            <a:r>
              <a:rPr lang="en-US" altLang="en-US" sz="2400" b="1" i="1" dirty="0">
                <a:solidFill>
                  <a:schemeClr val="accent1"/>
                </a:solidFill>
              </a:rPr>
              <a:t>n</a:t>
            </a:r>
            <a:r>
              <a:rPr lang="en-US" altLang="en-US" sz="2400" dirty="0"/>
              <a:t> is the number of years (</a:t>
            </a:r>
            <a:r>
              <a:rPr lang="en-US" altLang="en-US" sz="2400" b="1" dirty="0"/>
              <a:t>NPER</a:t>
            </a:r>
            <a:r>
              <a:rPr lang="en-US" altLang="en-US" sz="2400" dirty="0"/>
              <a:t> in Excel or </a:t>
            </a:r>
            <a:r>
              <a:rPr lang="en-US" altLang="en-US" sz="2400" b="1" dirty="0"/>
              <a:t>n</a:t>
            </a:r>
            <a:r>
              <a:rPr lang="en-US" altLang="en-US" sz="2400" dirty="0"/>
              <a:t> in HP12C),</a:t>
            </a:r>
          </a:p>
          <a:p>
            <a:r>
              <a:rPr lang="en-US" altLang="en-US" sz="2400" b="1" i="1" dirty="0">
                <a:solidFill>
                  <a:schemeClr val="accent1"/>
                </a:solidFill>
              </a:rPr>
              <a:t>r</a:t>
            </a:r>
            <a:r>
              <a:rPr lang="en-US" altLang="en-US" sz="2400" dirty="0"/>
              <a:t> is the interest rate (</a:t>
            </a:r>
            <a:r>
              <a:rPr lang="en-US" altLang="en-US" sz="2400" b="1" dirty="0"/>
              <a:t>RATE</a:t>
            </a:r>
            <a:r>
              <a:rPr lang="en-US" altLang="en-US" sz="2400" dirty="0"/>
              <a:t> in Excel or </a:t>
            </a:r>
            <a:r>
              <a:rPr lang="en-US" altLang="en-US" sz="2400" b="1" dirty="0" err="1"/>
              <a:t>i</a:t>
            </a:r>
            <a:r>
              <a:rPr lang="en-US" altLang="en-US" sz="2400" dirty="0"/>
              <a:t> in HP12C) </a:t>
            </a:r>
          </a:p>
          <a:p>
            <a:r>
              <a:rPr lang="en-US" altLang="en-US" sz="2400" dirty="0"/>
              <a:t>And </a:t>
            </a:r>
            <a:r>
              <a:rPr lang="en-US" altLang="en-US" sz="2400" b="1" i="1" dirty="0">
                <a:solidFill>
                  <a:schemeClr val="accent1"/>
                </a:solidFill>
              </a:rPr>
              <a:t>PV</a:t>
            </a:r>
            <a:r>
              <a:rPr lang="en-US" altLang="en-US" sz="2400" dirty="0"/>
              <a:t> is the amount initially borrowed (</a:t>
            </a:r>
            <a:r>
              <a:rPr lang="en-US" altLang="en-US" sz="2400" b="1" dirty="0"/>
              <a:t>PV</a:t>
            </a:r>
            <a:r>
              <a:rPr lang="en-US" altLang="en-US" sz="2400" dirty="0"/>
              <a:t> in Excel or HP12C)</a:t>
            </a:r>
          </a:p>
          <a:p>
            <a:pPr lvl="1"/>
            <a:r>
              <a:rPr lang="en-US" altLang="en-US" sz="2200" dirty="0"/>
              <a:t>(</a:t>
            </a:r>
            <a:r>
              <a:rPr lang="en-US" altLang="en-US" sz="2200" b="1" dirty="0"/>
              <a:t>FV</a:t>
            </a:r>
            <a:r>
              <a:rPr lang="en-US" altLang="en-US" sz="2200" dirty="0"/>
              <a:t> = 0 in both, type being End (credited at end of period) )</a:t>
            </a:r>
          </a:p>
        </p:txBody>
      </p:sp>
      <p:sp>
        <p:nvSpPr>
          <p:cNvPr id="5"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4979072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normAutofit/>
          </a:bodyPr>
          <a:lstStyle/>
          <a:p>
            <a:r>
              <a:rPr lang="en-US" altLang="en-US" sz="4000" dirty="0"/>
              <a:t>In Practice: Fixed Rate Mortgage</a:t>
            </a:r>
          </a:p>
        </p:txBody>
      </p:sp>
      <p:sp>
        <p:nvSpPr>
          <p:cNvPr id="6" name="Slide Number Placeholder 3"/>
          <p:cNvSpPr>
            <a:spLocks noGrp="1"/>
          </p:cNvSpPr>
          <p:nvPr>
            <p:ph type="sldNum" sz="quarter" idx="10"/>
          </p:nvPr>
        </p:nvSpPr>
        <p:spPr>
          <a:prstGeom prst="rect">
            <a:avLst/>
          </a:prstGeom>
        </p:spPr>
        <p:txBody>
          <a:bodyPr/>
          <a:lstStyle/>
          <a:p>
            <a:pPr>
              <a:defRPr/>
            </a:pPr>
            <a:fld id="{DD43D14F-EA8B-43E4-B169-114B5BB83D25}" type="slidenum">
              <a:rPr lang="en-US" altLang="en-US" smtClean="0"/>
              <a:pPr>
                <a:defRPr/>
              </a:pPr>
              <a:t>194</a:t>
            </a:fld>
            <a:endParaRPr lang="en-US" altLang="en-US"/>
          </a:p>
        </p:txBody>
      </p:sp>
      <p:sp>
        <p:nvSpPr>
          <p:cNvPr id="79874" name="Rectangle 6"/>
          <p:cNvSpPr>
            <a:spLocks noGrp="1" noChangeArrowheads="1"/>
          </p:cNvSpPr>
          <p:nvPr>
            <p:ph idx="1"/>
          </p:nvPr>
        </p:nvSpPr>
        <p:spPr>
          <a:xfrm>
            <a:off x="1775520" y="1574237"/>
            <a:ext cx="8640960" cy="4785395"/>
          </a:xfrm>
        </p:spPr>
        <p:txBody>
          <a:bodyPr>
            <a:normAutofit/>
          </a:bodyPr>
          <a:lstStyle/>
          <a:p>
            <a:r>
              <a:rPr lang="en-US" altLang="en-US" sz="2100" dirty="0"/>
              <a:t>For this mortgage:</a:t>
            </a:r>
          </a:p>
          <a:p>
            <a:r>
              <a:rPr lang="en-US" altLang="en-US" sz="2100" dirty="0"/>
              <a:t>The amortization table would be:</a:t>
            </a:r>
          </a:p>
          <a:p>
            <a:endParaRPr lang="en-US" altLang="en-US" sz="2100" dirty="0"/>
          </a:p>
          <a:p>
            <a:endParaRPr lang="en-US" altLang="en-US" sz="2100" dirty="0"/>
          </a:p>
          <a:p>
            <a:endParaRPr lang="en-US" altLang="en-US" sz="2100" dirty="0"/>
          </a:p>
          <a:p>
            <a:endParaRPr lang="en-US" altLang="en-US" sz="2100" dirty="0"/>
          </a:p>
          <a:p>
            <a:endParaRPr lang="en-US" altLang="en-US" sz="2100" dirty="0"/>
          </a:p>
          <a:p>
            <a:endParaRPr lang="en-US" altLang="en-US" sz="2100" dirty="0"/>
          </a:p>
          <a:p>
            <a:endParaRPr lang="en-US" altLang="en-US" sz="2100" dirty="0"/>
          </a:p>
          <a:p>
            <a:endParaRPr lang="en-US" altLang="en-US" sz="2100" dirty="0"/>
          </a:p>
          <a:p>
            <a:endParaRPr lang="en-US" altLang="en-US" sz="2100" dirty="0"/>
          </a:p>
        </p:txBody>
      </p:sp>
      <p:pic>
        <p:nvPicPr>
          <p:cNvPr id="359426" name="Picture 2"/>
          <p:cNvPicPr>
            <a:picLocks noChangeAspect="1" noChangeArrowheads="1"/>
          </p:cNvPicPr>
          <p:nvPr/>
        </p:nvPicPr>
        <p:blipFill>
          <a:blip r:embed="rId3" cstate="print"/>
          <a:srcRect/>
          <a:stretch>
            <a:fillRect/>
          </a:stretch>
        </p:blipFill>
        <p:spPr bwMode="auto">
          <a:xfrm>
            <a:off x="6240017" y="1609106"/>
            <a:ext cx="1249363" cy="739775"/>
          </a:xfrm>
          <a:prstGeom prst="rect">
            <a:avLst/>
          </a:prstGeom>
          <a:noFill/>
          <a:ln w="9525">
            <a:noFill/>
            <a:miter lim="800000"/>
            <a:headEnd/>
            <a:tailEnd/>
          </a:ln>
          <a:effectLst/>
        </p:spPr>
      </p:pic>
      <p:pic>
        <p:nvPicPr>
          <p:cNvPr id="359427" name="Picture 3"/>
          <p:cNvPicPr>
            <a:picLocks noChangeAspect="1" noChangeArrowheads="1"/>
          </p:cNvPicPr>
          <p:nvPr/>
        </p:nvPicPr>
        <p:blipFill>
          <a:blip r:embed="rId4" cstate="print"/>
          <a:srcRect/>
          <a:stretch>
            <a:fillRect/>
          </a:stretch>
        </p:blipFill>
        <p:spPr bwMode="auto">
          <a:xfrm>
            <a:off x="5519937" y="2492897"/>
            <a:ext cx="4746625" cy="3298825"/>
          </a:xfrm>
          <a:prstGeom prst="rect">
            <a:avLst/>
          </a:prstGeom>
          <a:noFill/>
          <a:ln w="9525">
            <a:noFill/>
            <a:miter lim="800000"/>
            <a:headEnd/>
            <a:tailEnd/>
          </a:ln>
          <a:effectLst/>
        </p:spPr>
      </p:pic>
      <p:sp>
        <p:nvSpPr>
          <p:cNvPr id="7"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36262518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3"/>
          <p:cNvSpPr>
            <a:spLocks noGrp="1" noChangeArrowheads="1"/>
          </p:cNvSpPr>
          <p:nvPr>
            <p:ph type="title"/>
          </p:nvPr>
        </p:nvSpPr>
        <p:spPr/>
        <p:txBody>
          <a:bodyPr>
            <a:normAutofit/>
          </a:bodyPr>
          <a:lstStyle/>
          <a:p>
            <a:pPr eaLnBrk="1" hangingPunct="1"/>
            <a:r>
              <a:rPr lang="en-US" altLang="zh-TW" dirty="0"/>
              <a:t>Your Turn!</a:t>
            </a:r>
          </a:p>
        </p:txBody>
      </p:sp>
      <p:sp>
        <p:nvSpPr>
          <p:cNvPr id="166915" name="Rectangle 14"/>
          <p:cNvSpPr>
            <a:spLocks noGrp="1" noChangeArrowheads="1"/>
          </p:cNvSpPr>
          <p:nvPr>
            <p:ph idx="1"/>
          </p:nvPr>
        </p:nvSpPr>
        <p:spPr/>
        <p:txBody>
          <a:bodyPr vert="horz" lIns="91440" tIns="45720" rIns="91440" bIns="45720" rtlCol="0">
            <a:normAutofit/>
          </a:bodyPr>
          <a:lstStyle/>
          <a:p>
            <a:pPr eaLnBrk="1" hangingPunct="1">
              <a:lnSpc>
                <a:spcPct val="80000"/>
              </a:lnSpc>
              <a:buFontTx/>
              <a:buNone/>
            </a:pPr>
            <a:r>
              <a:rPr lang="en-US" altLang="zh-TW" dirty="0"/>
              <a:t>Problem:</a:t>
            </a:r>
            <a:r>
              <a:rPr lang="en-US" altLang="zh-TW" b="1" dirty="0"/>
              <a:t>  </a:t>
            </a:r>
          </a:p>
          <a:p>
            <a:pPr eaLnBrk="1" hangingPunct="1">
              <a:lnSpc>
                <a:spcPct val="110000"/>
              </a:lnSpc>
            </a:pPr>
            <a:r>
              <a:rPr lang="en-US" altLang="zh-TW" sz="2000" dirty="0"/>
              <a:t>Your parents have made you an offer you can’t refuse.  </a:t>
            </a:r>
          </a:p>
          <a:p>
            <a:pPr eaLnBrk="1" hangingPunct="1">
              <a:lnSpc>
                <a:spcPct val="110000"/>
              </a:lnSpc>
            </a:pPr>
            <a:r>
              <a:rPr lang="en-US" altLang="zh-TW" sz="2000" dirty="0"/>
              <a:t>They’re planning to give you part of your inheritance early (!). </a:t>
            </a:r>
          </a:p>
          <a:p>
            <a:pPr eaLnBrk="1" hangingPunct="1">
              <a:lnSpc>
                <a:spcPct val="110000"/>
              </a:lnSpc>
            </a:pPr>
            <a:r>
              <a:rPr lang="en-US" altLang="zh-TW" sz="2000" dirty="0"/>
              <a:t>They’ve given you a choice.  </a:t>
            </a:r>
          </a:p>
          <a:p>
            <a:pPr lvl="1">
              <a:lnSpc>
                <a:spcPct val="110000"/>
              </a:lnSpc>
            </a:pPr>
            <a:r>
              <a:rPr lang="en-US" altLang="zh-TW" sz="1800" dirty="0"/>
              <a:t>Option a: They’ll pay you </a:t>
            </a:r>
            <a:r>
              <a:rPr lang="en-US" altLang="zh-TW" sz="1800" b="1" dirty="0"/>
              <a:t>$10,000 </a:t>
            </a:r>
            <a:r>
              <a:rPr lang="en-US" altLang="zh-TW" sz="1800" dirty="0"/>
              <a:t>per year for each of the next </a:t>
            </a:r>
            <a:r>
              <a:rPr lang="en-US" altLang="zh-TW" sz="1800" b="1" dirty="0"/>
              <a:t>seven</a:t>
            </a:r>
            <a:r>
              <a:rPr lang="en-US" altLang="zh-TW" sz="1800" dirty="0"/>
              <a:t> years (beginning </a:t>
            </a:r>
            <a:r>
              <a:rPr lang="en-US" altLang="zh-TW" sz="1800" b="1" dirty="0"/>
              <a:t>today, </a:t>
            </a:r>
            <a:r>
              <a:rPr lang="en-US" altLang="zh-TW" sz="1800" dirty="0"/>
              <a:t>last payment at the end of the 7</a:t>
            </a:r>
            <a:r>
              <a:rPr lang="en-US" altLang="zh-TW" sz="1800" baseline="30000" dirty="0"/>
              <a:t>th</a:t>
            </a:r>
            <a:r>
              <a:rPr lang="en-US" altLang="zh-TW" sz="1800" dirty="0"/>
              <a:t> year) </a:t>
            </a:r>
          </a:p>
          <a:p>
            <a:pPr lvl="1">
              <a:lnSpc>
                <a:spcPct val="110000"/>
              </a:lnSpc>
            </a:pPr>
            <a:r>
              <a:rPr lang="en-US" altLang="zh-TW" sz="1800" dirty="0"/>
              <a:t>Option b: they’ll give you their BMW Convertible, which you can sell for </a:t>
            </a:r>
            <a:r>
              <a:rPr lang="en-US" altLang="zh-TW" sz="1800" b="1" dirty="0"/>
              <a:t>$61,000 </a:t>
            </a:r>
            <a:r>
              <a:rPr lang="en-US" altLang="zh-TW" sz="1800" dirty="0"/>
              <a:t>(guaranteed) </a:t>
            </a:r>
            <a:r>
              <a:rPr lang="en-US" altLang="zh-TW" sz="1800" b="1" dirty="0"/>
              <a:t>today</a:t>
            </a:r>
            <a:r>
              <a:rPr lang="en-US" altLang="zh-TW" sz="1600" dirty="0"/>
              <a:t>.  </a:t>
            </a:r>
          </a:p>
          <a:p>
            <a:pPr eaLnBrk="1" hangingPunct="1">
              <a:lnSpc>
                <a:spcPct val="110000"/>
              </a:lnSpc>
            </a:pPr>
            <a:r>
              <a:rPr lang="en-US" altLang="zh-TW" sz="2000" dirty="0"/>
              <a:t>If  you can earn </a:t>
            </a:r>
            <a:r>
              <a:rPr lang="en-US" altLang="zh-TW" sz="2000" b="1" dirty="0"/>
              <a:t>7%</a:t>
            </a:r>
            <a:r>
              <a:rPr lang="en-US" altLang="zh-TW" sz="2000" dirty="0"/>
              <a:t> annually on your investments, which should you choose?</a:t>
            </a:r>
            <a:endParaRPr lang="en-US" altLang="zh-TW" sz="2200" dirty="0"/>
          </a:p>
        </p:txBody>
      </p:sp>
      <p:sp>
        <p:nvSpPr>
          <p:cNvPr id="4" name="Slide Number Placeholder 3"/>
          <p:cNvSpPr>
            <a:spLocks noGrp="1"/>
          </p:cNvSpPr>
          <p:nvPr>
            <p:ph type="sldNum" sz="quarter" idx="10"/>
          </p:nvPr>
        </p:nvSpPr>
        <p:spPr/>
        <p:txBody>
          <a:bodyPr/>
          <a:lstStyle/>
          <a:p>
            <a:fld id="{EAE15FBB-C212-4CCE-963E-E89263F0DE18}" type="slidenum">
              <a:rPr lang="en-US" smtClean="0"/>
              <a:pPr/>
              <a:t>195</a:t>
            </a:fld>
            <a:endParaRPr lang="en-US"/>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2969631380"/>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We should choose</a:t>
            </a:r>
          </a:p>
          <a:p>
            <a:pPr lvl="1"/>
            <a:r>
              <a:rPr lang="en-US" altLang="zh-TW" sz="2000" dirty="0">
                <a:ea typeface="ヒラギノ角ゴ Pro W3" pitchFamily="-65" charset="-128"/>
              </a:rPr>
              <a:t>A</a:t>
            </a:r>
          </a:p>
          <a:p>
            <a:pPr lvl="1"/>
            <a:r>
              <a:rPr lang="en-US" altLang="zh-TW" sz="2000" dirty="0">
                <a:ea typeface="ヒラギノ角ゴ Pro W3" pitchFamily="-65" charset="-128"/>
              </a:rPr>
              <a:t>B</a:t>
            </a: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196</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9"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14644702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2"/>
          <p:cNvSpPr>
            <a:spLocks noGrp="1" noChangeArrowheads="1"/>
          </p:cNvSpPr>
          <p:nvPr>
            <p:ph type="title"/>
          </p:nvPr>
        </p:nvSpPr>
        <p:spPr/>
        <p:txBody>
          <a:bodyPr>
            <a:normAutofit/>
          </a:bodyPr>
          <a:lstStyle/>
          <a:p>
            <a:pPr eaLnBrk="1" hangingPunct="1"/>
            <a:r>
              <a:rPr lang="en-US" altLang="zh-TW" dirty="0"/>
              <a:t>Solution : Present Value of an Annuity</a:t>
            </a:r>
          </a:p>
        </p:txBody>
      </p:sp>
      <p:sp>
        <p:nvSpPr>
          <p:cNvPr id="168963" name="Rectangle 13"/>
          <p:cNvSpPr>
            <a:spLocks noGrp="1" noChangeArrowheads="1"/>
          </p:cNvSpPr>
          <p:nvPr>
            <p:ph idx="1"/>
          </p:nvPr>
        </p:nvSpPr>
        <p:spPr/>
        <p:txBody>
          <a:bodyPr vert="horz" lIns="91440" tIns="45720" rIns="91440" bIns="45720" rtlCol="0">
            <a:normAutofit lnSpcReduction="10000"/>
          </a:bodyPr>
          <a:lstStyle/>
          <a:p>
            <a:pPr eaLnBrk="1" hangingPunct="1">
              <a:buFontTx/>
              <a:buNone/>
            </a:pPr>
            <a:r>
              <a:rPr lang="en-US" altLang="zh-TW" dirty="0"/>
              <a:t>Plan:</a:t>
            </a:r>
          </a:p>
          <a:p>
            <a:pPr eaLnBrk="1" hangingPunct="1"/>
            <a:r>
              <a:rPr lang="en-US" altLang="zh-TW" sz="2000" dirty="0"/>
              <a:t>Option (a) provides $10,000 paid over time. To evaluate it correctly, we must convert it to a </a:t>
            </a:r>
            <a:r>
              <a:rPr lang="en-US" altLang="zh-TW" sz="2000" b="1" dirty="0"/>
              <a:t>present value</a:t>
            </a:r>
            <a:r>
              <a:rPr lang="en-US" altLang="zh-TW" sz="2000" dirty="0"/>
              <a:t>. Here is the timeline:</a:t>
            </a:r>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sz="2000" dirty="0"/>
          </a:p>
          <a:p>
            <a:r>
              <a:rPr lang="en-US" altLang="zh-TW" sz="2000" dirty="0"/>
              <a:t>The $10,000 at date 0 is already stated in present value terms, but we need to compute the present value of the remaining payments. </a:t>
            </a:r>
          </a:p>
          <a:p>
            <a:r>
              <a:rPr lang="en-US" altLang="zh-TW" sz="2000" dirty="0"/>
              <a:t>Fortunately, this case looks like a 7-year annuity of $10,000 per year, so we can use the annuity formula. </a:t>
            </a:r>
          </a:p>
          <a:p>
            <a:pPr eaLnBrk="1" hangingPunct="1"/>
            <a:endParaRPr lang="en-US" altLang="zh-TW" sz="2000" dirty="0"/>
          </a:p>
        </p:txBody>
      </p:sp>
      <p:sp>
        <p:nvSpPr>
          <p:cNvPr id="5" name="Slide Number Placeholder 4"/>
          <p:cNvSpPr>
            <a:spLocks noGrp="1"/>
          </p:cNvSpPr>
          <p:nvPr>
            <p:ph type="sldNum" sz="quarter" idx="10"/>
          </p:nvPr>
        </p:nvSpPr>
        <p:spPr/>
        <p:txBody>
          <a:bodyPr/>
          <a:lstStyle/>
          <a:p>
            <a:fld id="{EAE15FBB-C212-4CCE-963E-E89263F0DE18}" type="slidenum">
              <a:rPr lang="en-US" smtClean="0"/>
              <a:pPr/>
              <a:t>197</a:t>
            </a:fld>
            <a:endParaRPr lang="en-US"/>
          </a:p>
        </p:txBody>
      </p:sp>
      <p:pic>
        <p:nvPicPr>
          <p:cNvPr id="168964" name="Picture 2"/>
          <p:cNvPicPr>
            <a:picLocks noChangeAspect="1" noChangeArrowheads="1"/>
          </p:cNvPicPr>
          <p:nvPr/>
        </p:nvPicPr>
        <p:blipFill>
          <a:blip r:embed="rId3" cstate="print"/>
          <a:srcRect/>
          <a:stretch>
            <a:fillRect/>
          </a:stretch>
        </p:blipFill>
        <p:spPr bwMode="auto">
          <a:xfrm>
            <a:off x="3224213" y="3068961"/>
            <a:ext cx="5743575" cy="1285875"/>
          </a:xfrm>
          <a:prstGeom prst="rect">
            <a:avLst/>
          </a:prstGeom>
          <a:noFill/>
          <a:ln w="9525">
            <a:noFill/>
            <a:miter lim="800000"/>
            <a:headEnd/>
            <a:tailEnd/>
          </a:ln>
        </p:spPr>
      </p:pic>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668109035"/>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14"/>
          <p:cNvSpPr>
            <a:spLocks noGrp="1" noChangeArrowheads="1"/>
          </p:cNvSpPr>
          <p:nvPr>
            <p:ph type="title"/>
          </p:nvPr>
        </p:nvSpPr>
        <p:spPr/>
        <p:txBody>
          <a:bodyPr>
            <a:normAutofit/>
          </a:bodyPr>
          <a:lstStyle/>
          <a:p>
            <a:pPr eaLnBrk="1" hangingPunct="1"/>
            <a:r>
              <a:rPr lang="en-US" altLang="zh-TW" dirty="0"/>
              <a:t>Solution : Present Value of an Annuity (cont’d)</a:t>
            </a:r>
          </a:p>
        </p:txBody>
      </p:sp>
      <p:sp>
        <p:nvSpPr>
          <p:cNvPr id="173059" name="Rectangle 15"/>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t>Execute:</a:t>
            </a:r>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sz="2000" dirty="0"/>
          </a:p>
          <a:p>
            <a:pPr eaLnBrk="1" hangingPunct="1"/>
            <a:r>
              <a:rPr lang="en-US" altLang="zh-TW" sz="2000" i="1" dirty="0"/>
              <a:t>PV</a:t>
            </a:r>
            <a:r>
              <a:rPr lang="en-US" altLang="zh-TW" sz="2000" dirty="0"/>
              <a:t> = 53,892.89</a:t>
            </a:r>
          </a:p>
          <a:p>
            <a:pPr eaLnBrk="1" hangingPunct="1"/>
            <a:endParaRPr lang="en-US" altLang="zh-TW" sz="2000" dirty="0"/>
          </a:p>
          <a:p>
            <a:pPr eaLnBrk="1" hangingPunct="1"/>
            <a:endParaRPr lang="en-US" altLang="zh-TW" sz="2000" dirty="0"/>
          </a:p>
          <a:p>
            <a:pPr eaLnBrk="1" hangingPunct="1"/>
            <a:endParaRPr lang="en-US" altLang="zh-TW" sz="2000" dirty="0"/>
          </a:p>
          <a:p>
            <a:pPr eaLnBrk="1" hangingPunct="1"/>
            <a:endParaRPr lang="en-US" altLang="zh-TW" dirty="0"/>
          </a:p>
        </p:txBody>
      </p:sp>
      <p:sp>
        <p:nvSpPr>
          <p:cNvPr id="6" name="Slide Number Placeholder 5"/>
          <p:cNvSpPr>
            <a:spLocks noGrp="1"/>
          </p:cNvSpPr>
          <p:nvPr>
            <p:ph type="sldNum" sz="quarter" idx="10"/>
          </p:nvPr>
        </p:nvSpPr>
        <p:spPr/>
        <p:txBody>
          <a:bodyPr/>
          <a:lstStyle/>
          <a:p>
            <a:fld id="{EAE15FBB-C212-4CCE-963E-E89263F0DE18}" type="slidenum">
              <a:rPr lang="en-US" smtClean="0"/>
              <a:pPr/>
              <a:t>198</a:t>
            </a:fld>
            <a:endParaRPr lang="en-US"/>
          </a:p>
        </p:txBody>
      </p:sp>
      <p:sp>
        <p:nvSpPr>
          <p:cNvPr id="173060" name="Rectangle 6"/>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eaLnBrk="1" hangingPunct="1"/>
            <a:endParaRPr lang="zh-TW" altLang="zh-TW"/>
          </a:p>
        </p:txBody>
      </p:sp>
      <p:sp>
        <p:nvSpPr>
          <p:cNvPr id="8" name="Rectangle 7"/>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9" name="Picture 5" descr="eq04_05.gif"/>
          <p:cNvPicPr>
            <a:picLocks noChangeAspect="1"/>
          </p:cNvPicPr>
          <p:nvPr/>
        </p:nvPicPr>
        <p:blipFill>
          <a:blip r:embed="rId3" cstate="print"/>
          <a:srcRect/>
          <a:stretch>
            <a:fillRect/>
          </a:stretch>
        </p:blipFill>
        <p:spPr bwMode="auto">
          <a:xfrm>
            <a:off x="1981994" y="2473424"/>
            <a:ext cx="8228012" cy="712788"/>
          </a:xfrm>
          <a:prstGeom prst="rect">
            <a:avLst/>
          </a:prstGeom>
          <a:noFill/>
          <a:ln w="28575">
            <a:solidFill>
              <a:schemeClr val="tx1"/>
            </a:solidFill>
            <a:miter lim="800000"/>
            <a:headEnd/>
            <a:tailEnd/>
          </a:ln>
        </p:spPr>
      </p:pic>
      <p:sp>
        <p:nvSpPr>
          <p:cNvPr id="163842"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63844" name="Rectangle 4"/>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6384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81995" y="3340758"/>
            <a:ext cx="3861429" cy="792088"/>
          </a:xfrm>
          <a:prstGeom prst="rect">
            <a:avLst/>
          </a:prstGeom>
          <a:noFill/>
        </p:spPr>
      </p:pic>
      <p:sp>
        <p:nvSpPr>
          <p:cNvPr id="163846" name="Rectangle 6"/>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1497236556"/>
      </p:ext>
    </p:extLst>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3"/>
          <p:cNvSpPr>
            <a:spLocks noGrp="1" noChangeArrowheads="1"/>
          </p:cNvSpPr>
          <p:nvPr>
            <p:ph type="title"/>
          </p:nvPr>
        </p:nvSpPr>
        <p:spPr/>
        <p:txBody>
          <a:bodyPr>
            <a:normAutofit/>
          </a:bodyPr>
          <a:lstStyle/>
          <a:p>
            <a:pPr eaLnBrk="1" hangingPunct="1"/>
            <a:r>
              <a:rPr lang="en-US" altLang="zh-TW" dirty="0"/>
              <a:t>Solution : Present Value of an Annuity (cont’d)</a:t>
            </a:r>
          </a:p>
        </p:txBody>
      </p:sp>
      <p:sp>
        <p:nvSpPr>
          <p:cNvPr id="175107" name="Rectangle 14"/>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t>Execute (cont’d):</a:t>
            </a:r>
          </a:p>
          <a:p>
            <a:r>
              <a:rPr lang="en-US" altLang="zh-TW" sz="2000" dirty="0"/>
              <a:t>Thus, the total present value of the cash flows is $10,000 + 53,892.89 = </a:t>
            </a:r>
            <a:r>
              <a:rPr lang="en-US" altLang="zh-TW" sz="2000" b="1" dirty="0"/>
              <a:t>$63,892.89  </a:t>
            </a:r>
            <a:r>
              <a:rPr lang="en-US" altLang="zh-TW" sz="2000" dirty="0"/>
              <a:t>which is </a:t>
            </a:r>
            <a:r>
              <a:rPr lang="en-US" altLang="zh-TW" sz="2000" b="1" dirty="0"/>
              <a:t>more</a:t>
            </a:r>
            <a:r>
              <a:rPr lang="en-US" altLang="zh-TW" sz="2000" dirty="0"/>
              <a:t> than the value of the car. In timeline form:</a:t>
            </a:r>
          </a:p>
        </p:txBody>
      </p:sp>
      <p:sp>
        <p:nvSpPr>
          <p:cNvPr id="5" name="Slide Number Placeholder 4"/>
          <p:cNvSpPr>
            <a:spLocks noGrp="1"/>
          </p:cNvSpPr>
          <p:nvPr>
            <p:ph type="sldNum" sz="quarter" idx="10"/>
          </p:nvPr>
        </p:nvSpPr>
        <p:spPr/>
        <p:txBody>
          <a:bodyPr/>
          <a:lstStyle/>
          <a:p>
            <a:fld id="{EAE15FBB-C212-4CCE-963E-E89263F0DE18}" type="slidenum">
              <a:rPr lang="en-US" smtClean="0"/>
              <a:pPr/>
              <a:t>199</a:t>
            </a:fld>
            <a:endParaRPr lang="en-US"/>
          </a:p>
        </p:txBody>
      </p:sp>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cxnSp>
        <p:nvCxnSpPr>
          <p:cNvPr id="9" name="Straight Connector 8"/>
          <p:cNvCxnSpPr/>
          <p:nvPr/>
        </p:nvCxnSpPr>
        <p:spPr>
          <a:xfrm>
            <a:off x="2279576" y="3501008"/>
            <a:ext cx="7416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79576"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87688"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67808"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91944"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00056"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08168"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616280" y="3212976"/>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96400" y="3212976"/>
            <a:ext cx="0" cy="792088"/>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207568"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2" name="Oval 21"/>
          <p:cNvSpPr/>
          <p:nvPr/>
        </p:nvSpPr>
        <p:spPr>
          <a:xfrm>
            <a:off x="3215680"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3" name="Oval 22"/>
          <p:cNvSpPr/>
          <p:nvPr/>
        </p:nvSpPr>
        <p:spPr>
          <a:xfrm>
            <a:off x="4295800"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4" name="Oval 23"/>
          <p:cNvSpPr/>
          <p:nvPr/>
        </p:nvSpPr>
        <p:spPr>
          <a:xfrm>
            <a:off x="5447928"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25" name="Oval 24"/>
          <p:cNvSpPr/>
          <p:nvPr/>
        </p:nvSpPr>
        <p:spPr>
          <a:xfrm>
            <a:off x="6456040"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26" name="Oval 25"/>
          <p:cNvSpPr/>
          <p:nvPr/>
        </p:nvSpPr>
        <p:spPr>
          <a:xfrm>
            <a:off x="7464152"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27" name="Oval 26"/>
          <p:cNvSpPr/>
          <p:nvPr/>
        </p:nvSpPr>
        <p:spPr>
          <a:xfrm>
            <a:off x="8472264"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28" name="Oval 27"/>
          <p:cNvSpPr/>
          <p:nvPr/>
        </p:nvSpPr>
        <p:spPr>
          <a:xfrm>
            <a:off x="9552384"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29" name="TextBox 28"/>
          <p:cNvSpPr txBox="1"/>
          <p:nvPr/>
        </p:nvSpPr>
        <p:spPr>
          <a:xfrm>
            <a:off x="1919536" y="4005065"/>
            <a:ext cx="770017" cy="307777"/>
          </a:xfrm>
          <a:prstGeom prst="rect">
            <a:avLst/>
          </a:prstGeom>
          <a:noFill/>
        </p:spPr>
        <p:txBody>
          <a:bodyPr wrap="square" rtlCol="0">
            <a:spAutoFit/>
          </a:bodyPr>
          <a:lstStyle/>
          <a:p>
            <a:r>
              <a:rPr lang="en-US" altLang="zh-TW" sz="1400" dirty="0"/>
              <a:t>10,000</a:t>
            </a:r>
            <a:endParaRPr lang="zh-TW" altLang="en-US" sz="1400" dirty="0"/>
          </a:p>
        </p:txBody>
      </p:sp>
      <p:sp>
        <p:nvSpPr>
          <p:cNvPr id="31" name="TextBox 30"/>
          <p:cNvSpPr txBox="1"/>
          <p:nvPr/>
        </p:nvSpPr>
        <p:spPr>
          <a:xfrm>
            <a:off x="2927648" y="4005065"/>
            <a:ext cx="792088" cy="307777"/>
          </a:xfrm>
          <a:prstGeom prst="rect">
            <a:avLst/>
          </a:prstGeom>
          <a:noFill/>
        </p:spPr>
        <p:txBody>
          <a:bodyPr wrap="square" rtlCol="0">
            <a:spAutoFit/>
          </a:bodyPr>
          <a:lstStyle/>
          <a:p>
            <a:r>
              <a:rPr lang="en-US" altLang="zh-TW" sz="1400" dirty="0"/>
              <a:t>10,000</a:t>
            </a:r>
            <a:endParaRPr lang="zh-TW" altLang="en-US" sz="1400" dirty="0"/>
          </a:p>
        </p:txBody>
      </p:sp>
      <p:sp>
        <p:nvSpPr>
          <p:cNvPr id="32" name="TextBox 31"/>
          <p:cNvSpPr txBox="1"/>
          <p:nvPr/>
        </p:nvSpPr>
        <p:spPr>
          <a:xfrm>
            <a:off x="4007769" y="4005065"/>
            <a:ext cx="792087" cy="307777"/>
          </a:xfrm>
          <a:prstGeom prst="rect">
            <a:avLst/>
          </a:prstGeom>
          <a:noFill/>
        </p:spPr>
        <p:txBody>
          <a:bodyPr wrap="square" rtlCol="0">
            <a:spAutoFit/>
          </a:bodyPr>
          <a:lstStyle/>
          <a:p>
            <a:r>
              <a:rPr lang="en-US" altLang="zh-TW" sz="1400" dirty="0"/>
              <a:t>10,000</a:t>
            </a:r>
            <a:endParaRPr lang="zh-TW" altLang="en-US" sz="1400" dirty="0"/>
          </a:p>
        </p:txBody>
      </p:sp>
      <p:sp>
        <p:nvSpPr>
          <p:cNvPr id="33" name="TextBox 32"/>
          <p:cNvSpPr txBox="1"/>
          <p:nvPr/>
        </p:nvSpPr>
        <p:spPr>
          <a:xfrm>
            <a:off x="5231904" y="4005065"/>
            <a:ext cx="853752" cy="307777"/>
          </a:xfrm>
          <a:prstGeom prst="rect">
            <a:avLst/>
          </a:prstGeom>
          <a:noFill/>
        </p:spPr>
        <p:txBody>
          <a:bodyPr wrap="square" rtlCol="0">
            <a:spAutoFit/>
          </a:bodyPr>
          <a:lstStyle/>
          <a:p>
            <a:r>
              <a:rPr lang="en-US" altLang="zh-TW" sz="1400" dirty="0"/>
              <a:t>10,000</a:t>
            </a:r>
            <a:endParaRPr lang="zh-TW" altLang="en-US" sz="1400" dirty="0"/>
          </a:p>
        </p:txBody>
      </p:sp>
      <p:sp>
        <p:nvSpPr>
          <p:cNvPr id="34" name="TextBox 33"/>
          <p:cNvSpPr txBox="1"/>
          <p:nvPr/>
        </p:nvSpPr>
        <p:spPr>
          <a:xfrm>
            <a:off x="6240016" y="4005065"/>
            <a:ext cx="781744" cy="307777"/>
          </a:xfrm>
          <a:prstGeom prst="rect">
            <a:avLst/>
          </a:prstGeom>
          <a:noFill/>
        </p:spPr>
        <p:txBody>
          <a:bodyPr wrap="square" rtlCol="0">
            <a:spAutoFit/>
          </a:bodyPr>
          <a:lstStyle/>
          <a:p>
            <a:r>
              <a:rPr lang="en-US" altLang="zh-TW" sz="1400" dirty="0"/>
              <a:t>10,000</a:t>
            </a:r>
            <a:endParaRPr lang="zh-TW" altLang="en-US" sz="1400" dirty="0"/>
          </a:p>
        </p:txBody>
      </p:sp>
      <p:sp>
        <p:nvSpPr>
          <p:cNvPr id="35" name="TextBox 34"/>
          <p:cNvSpPr txBox="1"/>
          <p:nvPr/>
        </p:nvSpPr>
        <p:spPr>
          <a:xfrm>
            <a:off x="7248128" y="4005065"/>
            <a:ext cx="781743" cy="307777"/>
          </a:xfrm>
          <a:prstGeom prst="rect">
            <a:avLst/>
          </a:prstGeom>
          <a:noFill/>
        </p:spPr>
        <p:txBody>
          <a:bodyPr wrap="square" rtlCol="0">
            <a:spAutoFit/>
          </a:bodyPr>
          <a:lstStyle/>
          <a:p>
            <a:r>
              <a:rPr lang="en-US" altLang="zh-TW" sz="1400" dirty="0"/>
              <a:t>10,000</a:t>
            </a:r>
            <a:endParaRPr lang="zh-TW" altLang="en-US" sz="1400" dirty="0"/>
          </a:p>
        </p:txBody>
      </p:sp>
      <p:sp>
        <p:nvSpPr>
          <p:cNvPr id="36" name="TextBox 35"/>
          <p:cNvSpPr txBox="1"/>
          <p:nvPr/>
        </p:nvSpPr>
        <p:spPr>
          <a:xfrm>
            <a:off x="8256240" y="4005065"/>
            <a:ext cx="781741" cy="307777"/>
          </a:xfrm>
          <a:prstGeom prst="rect">
            <a:avLst/>
          </a:prstGeom>
          <a:noFill/>
        </p:spPr>
        <p:txBody>
          <a:bodyPr wrap="square" rtlCol="0">
            <a:spAutoFit/>
          </a:bodyPr>
          <a:lstStyle/>
          <a:p>
            <a:r>
              <a:rPr lang="en-US" altLang="zh-TW" sz="1400" dirty="0"/>
              <a:t>10,000</a:t>
            </a:r>
            <a:endParaRPr lang="zh-TW" altLang="en-US" sz="1400" dirty="0"/>
          </a:p>
        </p:txBody>
      </p:sp>
      <p:sp>
        <p:nvSpPr>
          <p:cNvPr id="37" name="TextBox 36"/>
          <p:cNvSpPr txBox="1"/>
          <p:nvPr/>
        </p:nvSpPr>
        <p:spPr>
          <a:xfrm>
            <a:off x="9336360" y="4005065"/>
            <a:ext cx="798240" cy="307777"/>
          </a:xfrm>
          <a:prstGeom prst="rect">
            <a:avLst/>
          </a:prstGeom>
          <a:noFill/>
        </p:spPr>
        <p:txBody>
          <a:bodyPr wrap="square" rtlCol="0">
            <a:spAutoFit/>
          </a:bodyPr>
          <a:lstStyle/>
          <a:p>
            <a:r>
              <a:rPr lang="en-US" altLang="zh-TW" sz="1400" dirty="0"/>
              <a:t>10,000</a:t>
            </a:r>
            <a:endParaRPr lang="zh-TW" altLang="en-US" sz="1400" dirty="0"/>
          </a:p>
        </p:txBody>
      </p:sp>
      <p:cxnSp>
        <p:nvCxnSpPr>
          <p:cNvPr id="39" name="Straight Connector 38"/>
          <p:cNvCxnSpPr/>
          <p:nvPr/>
        </p:nvCxnSpPr>
        <p:spPr>
          <a:xfrm>
            <a:off x="3287688" y="4437112"/>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75521" y="4653137"/>
            <a:ext cx="914033" cy="307777"/>
          </a:xfrm>
          <a:prstGeom prst="rect">
            <a:avLst/>
          </a:prstGeom>
        </p:spPr>
        <p:txBody>
          <a:bodyPr wrap="none">
            <a:spAutoFit/>
          </a:bodyPr>
          <a:lstStyle/>
          <a:p>
            <a:r>
              <a:rPr lang="en-US" altLang="zh-TW" sz="1400" dirty="0"/>
              <a:t>53,892.89</a:t>
            </a:r>
            <a:endParaRPr lang="zh-TW" altLang="en-US" sz="1400" dirty="0"/>
          </a:p>
        </p:txBody>
      </p:sp>
      <p:cxnSp>
        <p:nvCxnSpPr>
          <p:cNvPr id="45" name="Straight Connector 44"/>
          <p:cNvCxnSpPr/>
          <p:nvPr/>
        </p:nvCxnSpPr>
        <p:spPr>
          <a:xfrm>
            <a:off x="3287688" y="4869160"/>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783632" y="486916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703512" y="5229200"/>
            <a:ext cx="1224136" cy="369332"/>
          </a:xfrm>
          <a:prstGeom prst="rect">
            <a:avLst/>
          </a:prstGeom>
          <a:noFill/>
        </p:spPr>
        <p:txBody>
          <a:bodyPr wrap="square" rtlCol="0">
            <a:spAutoFit/>
          </a:bodyPr>
          <a:lstStyle/>
          <a:p>
            <a:r>
              <a:rPr lang="en-US" altLang="zh-TW" b="1" dirty="0"/>
              <a:t>63,892.89</a:t>
            </a:r>
            <a:endParaRPr lang="zh-TW" altLang="en-US" b="1" dirty="0"/>
          </a:p>
        </p:txBody>
      </p:sp>
      <p:sp>
        <p:nvSpPr>
          <p:cNvPr id="38"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16016170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sz="3200" dirty="0">
                <a:ea typeface="PMingLiU" pitchFamily="18" charset="-120"/>
              </a:rPr>
              <a:t>FINA 1303</a:t>
            </a:r>
            <a:br>
              <a:rPr lang="en-US" altLang="zh-TW" dirty="0">
                <a:ea typeface="PMingLiU" pitchFamily="18" charset="-120"/>
              </a:rPr>
            </a:br>
            <a:r>
              <a:rPr lang="en-US" altLang="zh-TW" dirty="0">
                <a:ea typeface="PMingLiU" pitchFamily="18" charset="-120"/>
              </a:rPr>
              <a:t>INTRODUCTION TO FINANCIAL MARKETS</a:t>
            </a:r>
          </a:p>
        </p:txBody>
      </p:sp>
      <p:sp>
        <p:nvSpPr>
          <p:cNvPr id="3078"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eaLnBrk="0" hangingPunct="0">
              <a:defRPr/>
            </a:pPr>
            <a:r>
              <a:rPr lang="fr-FR" altLang="zh-TW" dirty="0" err="1"/>
              <a:t>Associate</a:t>
            </a:r>
            <a:r>
              <a:rPr lang="fr-FR" altLang="zh-TW" dirty="0"/>
              <a:t> </a:t>
            </a:r>
            <a:r>
              <a:rPr lang="en-US" altLang="zh-TW" dirty="0"/>
              <a:t>Professor of Business</a:t>
            </a:r>
            <a:r>
              <a:rPr lang="fr-FR" altLang="zh-TW" dirty="0"/>
              <a:t> Education</a:t>
            </a:r>
            <a:r>
              <a:rPr lang="en-US" altLang="zh-TW" dirty="0"/>
              <a:t> </a:t>
            </a:r>
            <a:r>
              <a:rPr lang="en-US" altLang="zh-TW" dirty="0">
                <a:solidFill>
                  <a:srgbClr val="595959"/>
                </a:solidFill>
              </a:rPr>
              <a:t>- Department of Finance</a:t>
            </a:r>
            <a:endParaRPr lang="zh-TW" altLang="en-US" dirty="0">
              <a:solidFill>
                <a:srgbClr val="595959"/>
              </a:solidFill>
            </a:endParaRPr>
          </a:p>
        </p:txBody>
      </p:sp>
      <p:sp>
        <p:nvSpPr>
          <p:cNvPr id="3075" name="Rectangle 6"/>
          <p:cNvSpPr>
            <a:spLocks noGrp="1" noChangeArrowheads="1"/>
          </p:cNvSpPr>
          <p:nvPr>
            <p:ph type="ftr" sz="quarter" idx="15"/>
          </p:nvPr>
        </p:nvSpPr>
        <p:spPr>
          <a:noFill/>
        </p:spPr>
        <p:txBody>
          <a:bodyPr/>
          <a:lstStyle/>
          <a:p>
            <a:endParaRPr lang="en-US" altLang="en-US" dirty="0"/>
          </a:p>
        </p:txBody>
      </p:sp>
      <p:sp>
        <p:nvSpPr>
          <p:cNvPr id="3076" name="Rectangle 7"/>
          <p:cNvSpPr>
            <a:spLocks noGrp="1" noChangeArrowheads="1"/>
          </p:cNvSpPr>
          <p:nvPr>
            <p:ph type="sldNum" sz="quarter" idx="16"/>
          </p:nvPr>
        </p:nvSpPr>
        <p:spPr>
          <a:noFill/>
        </p:spPr>
        <p:txBody>
          <a:bodyPr/>
          <a:lstStyle/>
          <a:p>
            <a:fld id="{AE51C5A7-1C09-4258-89C2-CA5C7AC7BAE8}" type="slidenum">
              <a:rPr lang="en-US" altLang="en-US"/>
              <a:pPr/>
              <a:t>2</a:t>
            </a:fld>
            <a:endParaRPr lang="en-US" altLang="en-US"/>
          </a:p>
        </p:txBody>
      </p:sp>
    </p:spTree>
    <p:extLst>
      <p:ext uri="{BB962C8B-B14F-4D97-AF65-F5344CB8AC3E}">
        <p14:creationId xmlns:p14="http://schemas.microsoft.com/office/powerpoint/2010/main" val="1483820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Quick reminder on types of firms</a:t>
            </a:r>
            <a:endParaRPr lang="zh-TW" altLang="en-US" dirty="0"/>
          </a:p>
        </p:txBody>
      </p:sp>
      <p:sp>
        <p:nvSpPr>
          <p:cNvPr id="8" name="Content Placeholder 7"/>
          <p:cNvSpPr>
            <a:spLocks noGrp="1"/>
          </p:cNvSpPr>
          <p:nvPr>
            <p:ph idx="1"/>
          </p:nvPr>
        </p:nvSpPr>
        <p:spPr/>
        <p:txBody>
          <a:bodyPr>
            <a:normAutofit/>
          </a:bodyPr>
          <a:lstStyle/>
          <a:p>
            <a:r>
              <a:rPr lang="en-US" altLang="zh-TW" dirty="0"/>
              <a:t>When setting up a business, you have to decide which type of </a:t>
            </a:r>
            <a:r>
              <a:rPr lang="en-US" altLang="zh-TW" b="1" dirty="0"/>
              <a:t>legal structure</a:t>
            </a:r>
            <a:r>
              <a:rPr lang="en-US" altLang="zh-TW" dirty="0"/>
              <a:t> to use</a:t>
            </a:r>
          </a:p>
          <a:p>
            <a:pPr lvl="1"/>
            <a:r>
              <a:rPr lang="en-US" altLang="zh-TW" dirty="0"/>
              <a:t>There are many different types of legal structures ranging from sole proprietorship to listed limited liabilities corporations.</a:t>
            </a:r>
          </a:p>
          <a:p>
            <a:r>
              <a:rPr lang="en-US" altLang="zh-TW" dirty="0"/>
              <a:t>The choices available to you depend on the country of incorporation’s </a:t>
            </a:r>
            <a:r>
              <a:rPr lang="en-US" altLang="zh-TW" b="1" dirty="0"/>
              <a:t>legal system</a:t>
            </a:r>
            <a:r>
              <a:rPr lang="en-US" altLang="zh-TW" dirty="0"/>
              <a:t>.</a:t>
            </a:r>
          </a:p>
          <a:p>
            <a:pPr lvl="1"/>
            <a:r>
              <a:rPr lang="en-US" altLang="zh-TW" dirty="0"/>
              <a:t>For example, Hong Kong’s legal system is based on English law and is quite different from the US which has both federal law and different state laws</a:t>
            </a:r>
          </a:p>
          <a:p>
            <a:pPr lvl="1"/>
            <a:r>
              <a:rPr lang="en-US" altLang="zh-TW" dirty="0"/>
              <a:t>New York law is different from Delaware law, for example</a:t>
            </a:r>
            <a:endParaRPr lang="zh-TW" altLang="en-US" dirty="0"/>
          </a:p>
        </p:txBody>
      </p:sp>
      <p:sp>
        <p:nvSpPr>
          <p:cNvPr id="10" name="Slide Number Placeholder 3"/>
          <p:cNvSpPr>
            <a:spLocks noGrp="1"/>
          </p:cNvSpPr>
          <p:nvPr>
            <p:ph type="sldNum" sz="quarter" idx="11"/>
          </p:nvPr>
        </p:nvSpPr>
        <p:spPr>
          <a:xfrm>
            <a:off x="9763126" y="6586539"/>
            <a:ext cx="919163" cy="293687"/>
          </a:xfrm>
        </p:spPr>
        <p:txBody>
          <a:bodyPr/>
          <a:lstStyle/>
          <a:p>
            <a:pPr algn="r">
              <a:defRPr/>
            </a:pPr>
            <a:fld id="{C62C5D46-D76E-4709-8477-6BB2039F6D8D}" type="slidenum">
              <a:rPr lang="en-US" altLang="en-US" sz="1400"/>
              <a:t>20</a:t>
            </a:fld>
            <a:endParaRPr lang="en-US" altLang="en-US" sz="1400" dirty="0"/>
          </a:p>
        </p:txBody>
      </p:sp>
      <p:sp>
        <p:nvSpPr>
          <p:cNvPr id="11" name="Footer Placeholder 2"/>
          <p:cNvSpPr txBox="1">
            <a:spLocks/>
          </p:cNvSpPr>
          <p:nvPr/>
        </p:nvSpPr>
        <p:spPr>
          <a:xfrm>
            <a:off x="3513138" y="6143625"/>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The firm and its structure</a:t>
            </a:r>
          </a:p>
        </p:txBody>
      </p:sp>
    </p:spTree>
    <p:extLst>
      <p:ext uri="{BB962C8B-B14F-4D97-AF65-F5344CB8AC3E}">
        <p14:creationId xmlns:p14="http://schemas.microsoft.com/office/powerpoint/2010/main" val="2666059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09"/>
          <p:cNvSpPr>
            <a:spLocks noGrp="1" noChangeArrowheads="1"/>
          </p:cNvSpPr>
          <p:nvPr>
            <p:ph type="title"/>
          </p:nvPr>
        </p:nvSpPr>
        <p:spPr/>
        <p:txBody>
          <a:bodyPr>
            <a:normAutofit/>
          </a:bodyPr>
          <a:lstStyle/>
          <a:p>
            <a:pPr eaLnBrk="1" hangingPunct="1"/>
            <a:r>
              <a:rPr lang="en-US" altLang="zh-TW" dirty="0"/>
              <a:t>Solution : Present Value of an Annuity (cont’d)</a:t>
            </a:r>
          </a:p>
        </p:txBody>
      </p:sp>
      <p:sp>
        <p:nvSpPr>
          <p:cNvPr id="177155" name="Rectangle 210"/>
          <p:cNvSpPr>
            <a:spLocks noGrp="1" noChangeArrowheads="1"/>
          </p:cNvSpPr>
          <p:nvPr>
            <p:ph idx="1"/>
          </p:nvPr>
        </p:nvSpPr>
        <p:spPr/>
        <p:txBody>
          <a:bodyPr vert="horz" lIns="91440" tIns="45720" rIns="91440" bIns="45720" rtlCol="0">
            <a:normAutofit/>
          </a:bodyPr>
          <a:lstStyle/>
          <a:p>
            <a:pPr eaLnBrk="1" hangingPunct="1">
              <a:buFontTx/>
              <a:buNone/>
            </a:pPr>
            <a:r>
              <a:rPr lang="en-US" altLang="zh-TW" dirty="0"/>
              <a:t>Execute (cont’d): </a:t>
            </a:r>
          </a:p>
          <a:p>
            <a:pPr eaLnBrk="1" hangingPunct="1"/>
            <a:r>
              <a:rPr lang="en-US" altLang="zh-TW" sz="2000" dirty="0"/>
              <a:t>Financial calculators or Excel can handle annuities easily—just enter the cash flow in the annuity as the PMT:</a:t>
            </a:r>
          </a:p>
        </p:txBody>
      </p:sp>
      <p:sp>
        <p:nvSpPr>
          <p:cNvPr id="11" name="Slide Number Placeholder 10"/>
          <p:cNvSpPr>
            <a:spLocks noGrp="1"/>
          </p:cNvSpPr>
          <p:nvPr>
            <p:ph type="sldNum" sz="quarter" idx="10"/>
          </p:nvPr>
        </p:nvSpPr>
        <p:spPr/>
        <p:txBody>
          <a:bodyPr/>
          <a:lstStyle/>
          <a:p>
            <a:fld id="{EAE15FBB-C212-4CCE-963E-E89263F0DE18}" type="slidenum">
              <a:rPr lang="en-US" smtClean="0"/>
              <a:pPr/>
              <a:t>200</a:t>
            </a:fld>
            <a:endParaRPr lang="en-US"/>
          </a:p>
        </p:txBody>
      </p:sp>
      <p:grpSp>
        <p:nvGrpSpPr>
          <p:cNvPr id="2" name="Group 32"/>
          <p:cNvGrpSpPr>
            <a:grpSpLocks/>
          </p:cNvGrpSpPr>
          <p:nvPr/>
        </p:nvGrpSpPr>
        <p:grpSpPr bwMode="auto">
          <a:xfrm>
            <a:off x="3621088" y="3352801"/>
            <a:ext cx="6208712" cy="512763"/>
            <a:chOff x="661" y="2174"/>
            <a:chExt cx="4943" cy="408"/>
          </a:xfrm>
        </p:grpSpPr>
        <p:pic>
          <p:nvPicPr>
            <p:cNvPr id="177182" name="Picture 33" descr="calc_N"/>
            <p:cNvPicPr>
              <a:picLocks noChangeAspect="1" noChangeArrowheads="1"/>
            </p:cNvPicPr>
            <p:nvPr/>
          </p:nvPicPr>
          <p:blipFill>
            <a:blip r:embed="rId3" cstate="print"/>
            <a:srcRect/>
            <a:stretch>
              <a:fillRect/>
            </a:stretch>
          </p:blipFill>
          <p:spPr bwMode="auto">
            <a:xfrm>
              <a:off x="661" y="2174"/>
              <a:ext cx="912" cy="408"/>
            </a:xfrm>
            <a:prstGeom prst="rect">
              <a:avLst/>
            </a:prstGeom>
            <a:noFill/>
            <a:ln w="9525">
              <a:noFill/>
              <a:miter lim="800000"/>
              <a:headEnd/>
              <a:tailEnd/>
            </a:ln>
          </p:spPr>
        </p:pic>
        <p:pic>
          <p:nvPicPr>
            <p:cNvPr id="177183" name="Picture 34" descr="calc_IY"/>
            <p:cNvPicPr>
              <a:picLocks noChangeAspect="1" noChangeArrowheads="1"/>
            </p:cNvPicPr>
            <p:nvPr/>
          </p:nvPicPr>
          <p:blipFill>
            <a:blip r:embed="rId4" cstate="print"/>
            <a:srcRect/>
            <a:stretch>
              <a:fillRect/>
            </a:stretch>
          </p:blipFill>
          <p:spPr bwMode="auto">
            <a:xfrm>
              <a:off x="1673" y="2174"/>
              <a:ext cx="906" cy="408"/>
            </a:xfrm>
            <a:prstGeom prst="rect">
              <a:avLst/>
            </a:prstGeom>
            <a:noFill/>
            <a:ln w="9525">
              <a:noFill/>
              <a:miter lim="800000"/>
              <a:headEnd/>
              <a:tailEnd/>
            </a:ln>
          </p:spPr>
        </p:pic>
        <p:pic>
          <p:nvPicPr>
            <p:cNvPr id="177184" name="Picture 35" descr="calc_PMT"/>
            <p:cNvPicPr>
              <a:picLocks noChangeAspect="1" noChangeArrowheads="1"/>
            </p:cNvPicPr>
            <p:nvPr/>
          </p:nvPicPr>
          <p:blipFill>
            <a:blip r:embed="rId5" cstate="print"/>
            <a:srcRect/>
            <a:stretch>
              <a:fillRect/>
            </a:stretch>
          </p:blipFill>
          <p:spPr bwMode="auto">
            <a:xfrm>
              <a:off x="3685" y="2174"/>
              <a:ext cx="912" cy="408"/>
            </a:xfrm>
            <a:prstGeom prst="rect">
              <a:avLst/>
            </a:prstGeom>
            <a:noFill/>
            <a:ln w="9525">
              <a:noFill/>
              <a:miter lim="800000"/>
              <a:headEnd/>
              <a:tailEnd/>
            </a:ln>
          </p:spPr>
        </p:pic>
        <p:pic>
          <p:nvPicPr>
            <p:cNvPr id="177185" name="Picture 36" descr="calc_PV"/>
            <p:cNvPicPr>
              <a:picLocks noChangeAspect="1" noChangeArrowheads="1"/>
            </p:cNvPicPr>
            <p:nvPr/>
          </p:nvPicPr>
          <p:blipFill>
            <a:blip r:embed="rId6" cstate="print"/>
            <a:srcRect/>
            <a:stretch>
              <a:fillRect/>
            </a:stretch>
          </p:blipFill>
          <p:spPr bwMode="auto">
            <a:xfrm>
              <a:off x="2679" y="2174"/>
              <a:ext cx="906" cy="408"/>
            </a:xfrm>
            <a:prstGeom prst="rect">
              <a:avLst/>
            </a:prstGeom>
            <a:noFill/>
            <a:ln w="9525">
              <a:noFill/>
              <a:miter lim="800000"/>
              <a:headEnd/>
              <a:tailEnd/>
            </a:ln>
          </p:spPr>
        </p:pic>
        <p:pic>
          <p:nvPicPr>
            <p:cNvPr id="177186" name="Picture 37" descr="calc_FV"/>
            <p:cNvPicPr>
              <a:picLocks noChangeAspect="1" noChangeArrowheads="1"/>
            </p:cNvPicPr>
            <p:nvPr/>
          </p:nvPicPr>
          <p:blipFill>
            <a:blip r:embed="rId7" cstate="print"/>
            <a:srcRect/>
            <a:stretch>
              <a:fillRect/>
            </a:stretch>
          </p:blipFill>
          <p:spPr bwMode="auto">
            <a:xfrm>
              <a:off x="4698" y="2174"/>
              <a:ext cx="906" cy="408"/>
            </a:xfrm>
            <a:prstGeom prst="rect">
              <a:avLst/>
            </a:prstGeom>
            <a:noFill/>
            <a:ln w="9525">
              <a:noFill/>
              <a:miter lim="800000"/>
              <a:headEnd/>
              <a:tailEnd/>
            </a:ln>
          </p:spPr>
        </p:pic>
      </p:grpSp>
      <p:graphicFrame>
        <p:nvGraphicFramePr>
          <p:cNvPr id="91175" name="Group 39"/>
          <p:cNvGraphicFramePr>
            <a:graphicFrameLocks noGrp="1"/>
          </p:cNvGraphicFramePr>
          <p:nvPr/>
        </p:nvGraphicFramePr>
        <p:xfrm>
          <a:off x="2362200" y="3917951"/>
          <a:ext cx="7543800" cy="1190625"/>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gridCol w="1255712">
                  <a:extLst>
                    <a:ext uri="{9D8B030D-6E8A-4147-A177-3AD203B41FA5}">
                      <a16:colId xmlns:a16="http://schemas.microsoft.com/office/drawing/2014/main" val="20005"/>
                    </a:ext>
                  </a:extLst>
                </a:gridCol>
              </a:tblGrid>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Verdana" pitchFamily="-1" charset="0"/>
                          <a:ea typeface="新細明體" charset="-120"/>
                          <a:cs typeface="Times New Roman" pitchFamily="-1" charset="0"/>
                        </a:rPr>
                        <a:t>Given:</a:t>
                      </a:r>
                      <a:endParaRPr kumimoji="0" lang="en-US" altLang="zh-TW" sz="1600" b="0" i="0" u="none" strike="noStrike" cap="none" normalizeH="0" baseline="0" dirty="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Verdana" pitchFamily="-1" charset="0"/>
                          <a:ea typeface="新細明體" charset="-120"/>
                          <a:cs typeface="Times New Roman" pitchFamily="-1" charset="0"/>
                        </a:rPr>
                        <a:t>7</a:t>
                      </a:r>
                      <a:endParaRPr kumimoji="0" lang="en-US" altLang="zh-TW" sz="1600" b="0" i="0" u="none" strike="noStrike" cap="none" normalizeH="0" baseline="0" dirty="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Arial" charset="0"/>
                        </a:rPr>
                        <a:t>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Verdana" pitchFamily="-1" charset="0"/>
                          <a:ea typeface="新細明體" charset="-120"/>
                          <a:cs typeface="Times New Roman" pitchFamily="-1" charset="0"/>
                        </a:rPr>
                        <a:t>10000</a:t>
                      </a:r>
                      <a:endParaRPr kumimoji="0" lang="en-US" altLang="zh-TW" sz="1600" b="0" i="0" u="none" strike="noStrike" cap="none" normalizeH="0" baseline="0" dirty="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0</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Solve for:</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Verdana" pitchFamily="-1" charset="0"/>
                          <a:ea typeface="新細明體" charset="-120"/>
                          <a:cs typeface="Arial" charset="0"/>
                        </a:rPr>
                        <a:t>-53,892.89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396875">
                <a:tc gridSpan="6">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Verdana" pitchFamily="-1" charset="0"/>
                          <a:ea typeface="新細明體" charset="-120"/>
                          <a:cs typeface="Arial" charset="0"/>
                        </a:rPr>
                        <a:t>Excel Formula: =PV(RATE,NPER, PMT, FV) = PV(0.07,7,10000,0)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bl>
          </a:graphicData>
        </a:graphic>
      </p:graphicFrame>
      <p:sp>
        <p:nvSpPr>
          <p:cNvPr id="13" name="Rectangle 12"/>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4"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1339671903"/>
      </p:ext>
    </p:extLst>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normAutofit/>
          </a:bodyPr>
          <a:lstStyle/>
          <a:p>
            <a:pPr eaLnBrk="1" hangingPunct="1"/>
            <a:r>
              <a:rPr lang="en-US" altLang="zh-TW" dirty="0"/>
              <a:t>Your Turn!</a:t>
            </a:r>
          </a:p>
        </p:txBody>
      </p:sp>
      <p:sp>
        <p:nvSpPr>
          <p:cNvPr id="3" name="Content Placeholder 2"/>
          <p:cNvSpPr>
            <a:spLocks noGrp="1"/>
          </p:cNvSpPr>
          <p:nvPr>
            <p:ph idx="1"/>
          </p:nvPr>
        </p:nvSpPr>
        <p:spPr/>
        <p:txBody>
          <a:bodyPr vert="horz" lIns="91440" tIns="45720" rIns="91440" bIns="45720" rtlCol="0">
            <a:normAutofit/>
          </a:bodyPr>
          <a:lstStyle/>
          <a:p>
            <a:pPr eaLnBrk="1" hangingPunct="1">
              <a:buFontTx/>
              <a:buNone/>
              <a:defRPr/>
            </a:pPr>
            <a:r>
              <a:rPr lang="en-US" dirty="0"/>
              <a:t>Problem:</a:t>
            </a:r>
            <a:r>
              <a:rPr lang="en-US" b="1" dirty="0">
                <a:effectLst>
                  <a:outerShdw blurRad="38100" dist="38100" dir="2700000" algn="tl">
                    <a:srgbClr val="C0C0C0"/>
                  </a:outerShdw>
                </a:effectLst>
              </a:rPr>
              <a:t>  </a:t>
            </a:r>
          </a:p>
          <a:p>
            <a:pPr eaLnBrk="1" hangingPunct="1">
              <a:defRPr/>
            </a:pPr>
            <a:r>
              <a:rPr lang="en-US" sz="2000" dirty="0"/>
              <a:t>Adam is </a:t>
            </a:r>
            <a:r>
              <a:rPr lang="en-US" sz="2000" b="1" dirty="0"/>
              <a:t>25</a:t>
            </a:r>
            <a:r>
              <a:rPr lang="en-US" sz="2000" dirty="0"/>
              <a:t> years old, and he has decided it is time to plan seriously for his retirement. </a:t>
            </a:r>
          </a:p>
          <a:p>
            <a:pPr eaLnBrk="1" hangingPunct="1">
              <a:defRPr/>
            </a:pPr>
            <a:r>
              <a:rPr lang="en-US" sz="2000" dirty="0"/>
              <a:t>He will save </a:t>
            </a:r>
            <a:r>
              <a:rPr lang="en-US" sz="2000" b="1" dirty="0"/>
              <a:t>$10,000 </a:t>
            </a:r>
            <a:r>
              <a:rPr lang="en-US" sz="2000" dirty="0"/>
              <a:t>in a retirement account at the end of each year until he is </a:t>
            </a:r>
            <a:r>
              <a:rPr lang="en-US" sz="2000" b="1" dirty="0"/>
              <a:t>45</a:t>
            </a:r>
            <a:r>
              <a:rPr lang="en-US" sz="2000" dirty="0"/>
              <a:t>.  </a:t>
            </a:r>
          </a:p>
          <a:p>
            <a:pPr eaLnBrk="1" hangingPunct="1">
              <a:defRPr/>
            </a:pPr>
            <a:r>
              <a:rPr lang="en-US" sz="2000" dirty="0"/>
              <a:t>At that time, he will </a:t>
            </a:r>
            <a:r>
              <a:rPr lang="en-US" sz="2000" b="1" dirty="0"/>
              <a:t>stop</a:t>
            </a:r>
            <a:r>
              <a:rPr lang="en-US" sz="2000" dirty="0"/>
              <a:t> paying into the account, though he does not plan to retire until he is </a:t>
            </a:r>
            <a:r>
              <a:rPr lang="en-US" sz="2000" b="1" dirty="0"/>
              <a:t>65</a:t>
            </a:r>
            <a:r>
              <a:rPr lang="en-US" sz="2000" dirty="0"/>
              <a:t>. </a:t>
            </a:r>
          </a:p>
          <a:p>
            <a:pPr eaLnBrk="1" hangingPunct="1">
              <a:defRPr/>
            </a:pPr>
            <a:r>
              <a:rPr lang="en-US" sz="2000" dirty="0"/>
              <a:t>If the account earns </a:t>
            </a:r>
            <a:r>
              <a:rPr lang="en-US" sz="2000" b="1" dirty="0"/>
              <a:t>10%</a:t>
            </a:r>
            <a:r>
              <a:rPr lang="en-US" sz="2000" dirty="0"/>
              <a:t> per year, </a:t>
            </a:r>
            <a:r>
              <a:rPr lang="en-US" sz="2000" b="1" dirty="0"/>
              <a:t>how much will Adam have saved at age 65?</a:t>
            </a:r>
          </a:p>
        </p:txBody>
      </p:sp>
      <p:sp>
        <p:nvSpPr>
          <p:cNvPr id="4" name="Slide Number Placeholder 3"/>
          <p:cNvSpPr>
            <a:spLocks noGrp="1"/>
          </p:cNvSpPr>
          <p:nvPr>
            <p:ph type="sldNum" sz="quarter" idx="10"/>
          </p:nvPr>
        </p:nvSpPr>
        <p:spPr/>
        <p:txBody>
          <a:bodyPr/>
          <a:lstStyle/>
          <a:p>
            <a:fld id="{EAE15FBB-C212-4CCE-963E-E89263F0DE18}" type="slidenum">
              <a:rPr lang="en-US" smtClean="0"/>
              <a:pPr/>
              <a:t>201</a:t>
            </a:fld>
            <a:endParaRPr lang="en-US"/>
          </a:p>
        </p:txBody>
      </p:sp>
      <p:sp>
        <p:nvSpPr>
          <p:cNvPr id="6" name="Rectangle 5"/>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1283570891"/>
      </p:ext>
    </p:extLst>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Your Turn! (PRS, please)</a:t>
            </a:r>
            <a:endParaRPr lang="zh-TW" altLang="en-US" dirty="0"/>
          </a:p>
        </p:txBody>
      </p:sp>
      <p:sp>
        <p:nvSpPr>
          <p:cNvPr id="5" name="Content Placeholder 4"/>
          <p:cNvSpPr>
            <a:spLocks noGrp="1"/>
          </p:cNvSpPr>
          <p:nvPr>
            <p:ph idx="1"/>
          </p:nvPr>
        </p:nvSpPr>
        <p:spPr/>
        <p:txBody>
          <a:bodyPr>
            <a:normAutofit/>
          </a:bodyPr>
          <a:lstStyle/>
          <a:p>
            <a:r>
              <a:rPr lang="en-US" altLang="zh-TW" sz="2400" dirty="0"/>
              <a:t>Adam will have saved</a:t>
            </a:r>
          </a:p>
          <a:p>
            <a:pPr lvl="1"/>
            <a:r>
              <a:rPr lang="en-US" altLang="zh-TW" sz="2000" dirty="0">
                <a:ea typeface="ヒラギノ角ゴ Pro W3" pitchFamily="-65" charset="-128"/>
              </a:rPr>
              <a:t>$572,750</a:t>
            </a:r>
          </a:p>
          <a:p>
            <a:pPr lvl="1"/>
            <a:r>
              <a:rPr lang="en-US" altLang="zh-TW" sz="2000" dirty="0">
                <a:ea typeface="ヒラギノ角ゴ Pro W3" pitchFamily="-65" charset="-128"/>
              </a:rPr>
              <a:t>$1,545,250</a:t>
            </a:r>
          </a:p>
          <a:p>
            <a:pPr lvl="1"/>
            <a:r>
              <a:rPr lang="en-US" altLang="zh-TW" sz="2000" dirty="0">
                <a:ea typeface="ヒラギノ角ゴ Pro W3" pitchFamily="-65" charset="-128"/>
              </a:rPr>
              <a:t>$3,853,715</a:t>
            </a:r>
          </a:p>
          <a:p>
            <a:pPr lvl="1"/>
            <a:endParaRPr lang="en-US" altLang="zh-TW" sz="2000" dirty="0">
              <a:ea typeface="ヒラギノ角ゴ Pro W3" pitchFamily="-65" charset="-128"/>
            </a:endParaRPr>
          </a:p>
          <a:p>
            <a:pPr lvl="1">
              <a:buNone/>
            </a:pPr>
            <a:endParaRPr lang="en-US" altLang="zh-TW" sz="2000" dirty="0">
              <a:ea typeface="ヒラギノ角ゴ Pro W3" pitchFamily="-65" charset="-128"/>
            </a:endParaRPr>
          </a:p>
          <a:p>
            <a:endParaRPr lang="zh-TW" altLang="en-US" sz="2400" dirty="0"/>
          </a:p>
        </p:txBody>
      </p:sp>
      <p:sp>
        <p:nvSpPr>
          <p:cNvPr id="2" name="Slide Number Placeholder 1"/>
          <p:cNvSpPr>
            <a:spLocks noGrp="1"/>
          </p:cNvSpPr>
          <p:nvPr>
            <p:ph type="sldNum" sz="quarter" idx="10"/>
          </p:nvPr>
        </p:nvSpPr>
        <p:spPr/>
        <p:txBody>
          <a:bodyPr/>
          <a:lstStyle/>
          <a:p>
            <a:pPr>
              <a:defRPr/>
            </a:pPr>
            <a:fld id="{382BB6AC-7C61-4F0C-83C5-FA657B2ECCA1}" type="slidenum">
              <a:rPr lang="en-US" altLang="en-US" smtClean="0"/>
              <a:pPr>
                <a:defRPr/>
              </a:pPr>
              <a:t>202</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6904038" y="947740"/>
            <a:ext cx="2887662" cy="2684463"/>
          </a:xfrm>
        </p:spPr>
      </p:pic>
      <p:sp>
        <p:nvSpPr>
          <p:cNvPr id="9"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29686073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normAutofit/>
          </a:bodyPr>
          <a:lstStyle/>
          <a:p>
            <a:pPr eaLnBrk="1" hangingPunct="1"/>
            <a:r>
              <a:rPr lang="en-US" altLang="zh-TW" dirty="0"/>
              <a:t>Solution </a:t>
            </a:r>
            <a:r>
              <a:rPr lang="en-US" altLang="zh-TW" b="0" dirty="0"/>
              <a:t>: </a:t>
            </a:r>
            <a:r>
              <a:rPr lang="en-US" altLang="zh-TW" dirty="0"/>
              <a:t>Retirement Savings Plan Annuity</a:t>
            </a:r>
          </a:p>
        </p:txBody>
      </p:sp>
      <p:sp>
        <p:nvSpPr>
          <p:cNvPr id="195587" name="Content Placeholder 2"/>
          <p:cNvSpPr>
            <a:spLocks noGrp="1"/>
          </p:cNvSpPr>
          <p:nvPr>
            <p:ph idx="1"/>
          </p:nvPr>
        </p:nvSpPr>
        <p:spPr/>
        <p:txBody>
          <a:bodyPr vert="horz" lIns="91440" tIns="45720" rIns="91440" bIns="45720" rtlCol="0">
            <a:normAutofit/>
          </a:bodyPr>
          <a:lstStyle/>
          <a:p>
            <a:pPr eaLnBrk="1" hangingPunct="1">
              <a:buFontTx/>
              <a:buNone/>
            </a:pPr>
            <a:r>
              <a:rPr lang="en-US" altLang="zh-TW"/>
              <a:t>Solution:</a:t>
            </a:r>
          </a:p>
          <a:p>
            <a:pPr eaLnBrk="1" hangingPunct="1">
              <a:buFontTx/>
              <a:buNone/>
            </a:pPr>
            <a:r>
              <a:rPr lang="en-US" altLang="zh-TW"/>
              <a:t>Plan:</a:t>
            </a:r>
          </a:p>
          <a:p>
            <a:pPr eaLnBrk="1" hangingPunct="1"/>
            <a:r>
              <a:rPr lang="en-US" altLang="zh-TW" sz="2000"/>
              <a:t>As always, we begin with a timeline. In this case, it is helpful to keep track of both the dates and Adam’s age:</a:t>
            </a:r>
          </a:p>
        </p:txBody>
      </p:sp>
      <p:sp>
        <p:nvSpPr>
          <p:cNvPr id="5" name="Slide Number Placeholder 4"/>
          <p:cNvSpPr>
            <a:spLocks noGrp="1"/>
          </p:cNvSpPr>
          <p:nvPr>
            <p:ph type="sldNum" sz="quarter" idx="10"/>
          </p:nvPr>
        </p:nvSpPr>
        <p:spPr/>
        <p:txBody>
          <a:bodyPr/>
          <a:lstStyle/>
          <a:p>
            <a:fld id="{EAE15FBB-C212-4CCE-963E-E89263F0DE18}" type="slidenum">
              <a:rPr lang="en-US" smtClean="0"/>
              <a:pPr/>
              <a:t>203</a:t>
            </a:fld>
            <a:endParaRPr lang="en-US"/>
          </a:p>
        </p:txBody>
      </p:sp>
      <p:pic>
        <p:nvPicPr>
          <p:cNvPr id="195588" name="Picture 3"/>
          <p:cNvPicPr>
            <a:picLocks noChangeAspect="1" noChangeArrowheads="1"/>
          </p:cNvPicPr>
          <p:nvPr/>
        </p:nvPicPr>
        <p:blipFill>
          <a:blip r:embed="rId3" cstate="print"/>
          <a:srcRect/>
          <a:stretch>
            <a:fillRect/>
          </a:stretch>
        </p:blipFill>
        <p:spPr bwMode="auto">
          <a:xfrm>
            <a:off x="2349500" y="4065589"/>
            <a:ext cx="7112000" cy="1665287"/>
          </a:xfrm>
          <a:prstGeom prst="rect">
            <a:avLst/>
          </a:prstGeom>
          <a:noFill/>
          <a:ln w="9525">
            <a:noFill/>
            <a:miter lim="800000"/>
            <a:headEnd/>
            <a:tailEnd/>
          </a:ln>
        </p:spPr>
      </p:pic>
      <p:sp>
        <p:nvSpPr>
          <p:cNvPr id="7" name="Rectangle 6"/>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3532783758"/>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normAutofit/>
          </a:bodyPr>
          <a:lstStyle/>
          <a:p>
            <a:pPr eaLnBrk="1" hangingPunct="1"/>
            <a:r>
              <a:rPr lang="en-US" altLang="zh-TW" dirty="0"/>
              <a:t>Solution : Retirement Savings Plan Annuity</a:t>
            </a:r>
          </a:p>
        </p:txBody>
      </p:sp>
      <p:sp>
        <p:nvSpPr>
          <p:cNvPr id="199683" name="Content Placeholder 2"/>
          <p:cNvSpPr>
            <a:spLocks noGrp="1"/>
          </p:cNvSpPr>
          <p:nvPr>
            <p:ph idx="1"/>
          </p:nvPr>
        </p:nvSpPr>
        <p:spPr/>
        <p:txBody>
          <a:bodyPr vert="horz" lIns="91440" tIns="45720" rIns="91440" bIns="45720" rtlCol="0">
            <a:normAutofit/>
          </a:bodyPr>
          <a:lstStyle/>
          <a:p>
            <a:pPr eaLnBrk="1" hangingPunct="1">
              <a:buFontTx/>
              <a:buNone/>
            </a:pPr>
            <a:r>
              <a:rPr lang="en-US" altLang="zh-TW" dirty="0"/>
              <a:t>Execute:</a:t>
            </a:r>
          </a:p>
          <a:p>
            <a:pPr eaLnBrk="1" hangingPunct="1">
              <a:buFontTx/>
              <a:buNone/>
            </a:pPr>
            <a:r>
              <a:rPr lang="en-US" altLang="zh-TW" sz="2000" dirty="0"/>
              <a:t>    </a:t>
            </a:r>
          </a:p>
          <a:p>
            <a:pPr eaLnBrk="1" hangingPunct="1">
              <a:buFontTx/>
              <a:buNone/>
            </a:pPr>
            <a:endParaRPr lang="en-US" altLang="zh-TW" sz="2000" dirty="0"/>
          </a:p>
          <a:p>
            <a:pPr eaLnBrk="1" hangingPunct="1">
              <a:buFontTx/>
              <a:buNone/>
            </a:pPr>
            <a:endParaRPr lang="en-US" altLang="zh-TW" sz="2000" dirty="0"/>
          </a:p>
          <a:p>
            <a:pPr eaLnBrk="1" hangingPunct="1">
              <a:buFontTx/>
              <a:buNone/>
            </a:pPr>
            <a:r>
              <a:rPr lang="en-US" altLang="zh-TW" sz="2000" dirty="0"/>
              <a:t> Using Financial calculators or Excel:</a:t>
            </a:r>
          </a:p>
        </p:txBody>
      </p:sp>
      <p:sp>
        <p:nvSpPr>
          <p:cNvPr id="12" name="Slide Number Placeholder 11"/>
          <p:cNvSpPr>
            <a:spLocks noGrp="1"/>
          </p:cNvSpPr>
          <p:nvPr>
            <p:ph type="sldNum" sz="quarter" idx="10"/>
          </p:nvPr>
        </p:nvSpPr>
        <p:spPr/>
        <p:txBody>
          <a:bodyPr/>
          <a:lstStyle/>
          <a:p>
            <a:fld id="{EAE15FBB-C212-4CCE-963E-E89263F0DE18}" type="slidenum">
              <a:rPr lang="en-US" smtClean="0"/>
              <a:pPr/>
              <a:t>204</a:t>
            </a:fld>
            <a:endParaRPr lang="en-US"/>
          </a:p>
        </p:txBody>
      </p:sp>
      <p:grpSp>
        <p:nvGrpSpPr>
          <p:cNvPr id="2" name="Group 82"/>
          <p:cNvGrpSpPr>
            <a:grpSpLocks/>
          </p:cNvGrpSpPr>
          <p:nvPr/>
        </p:nvGrpSpPr>
        <p:grpSpPr bwMode="auto">
          <a:xfrm>
            <a:off x="3475038" y="4224339"/>
            <a:ext cx="6049962" cy="509587"/>
            <a:chOff x="792" y="2619"/>
            <a:chExt cx="3811" cy="321"/>
          </a:xfrm>
        </p:grpSpPr>
        <p:pic>
          <p:nvPicPr>
            <p:cNvPr id="199711" name="Picture 38" descr="calc_IY"/>
            <p:cNvPicPr>
              <a:picLocks noChangeAspect="1" noChangeArrowheads="1"/>
            </p:cNvPicPr>
            <p:nvPr/>
          </p:nvPicPr>
          <p:blipFill>
            <a:blip r:embed="rId3" cstate="print"/>
            <a:srcRect/>
            <a:stretch>
              <a:fillRect/>
            </a:stretch>
          </p:blipFill>
          <p:spPr bwMode="auto">
            <a:xfrm>
              <a:off x="1565" y="2624"/>
              <a:ext cx="691" cy="311"/>
            </a:xfrm>
            <a:prstGeom prst="rect">
              <a:avLst/>
            </a:prstGeom>
            <a:noFill/>
            <a:ln w="9525">
              <a:noFill/>
              <a:miter lim="800000"/>
              <a:headEnd/>
              <a:tailEnd/>
            </a:ln>
          </p:spPr>
        </p:pic>
        <p:pic>
          <p:nvPicPr>
            <p:cNvPr id="199712" name="Picture 39" descr="calc_N"/>
            <p:cNvPicPr>
              <a:picLocks noChangeAspect="1" noChangeArrowheads="1"/>
            </p:cNvPicPr>
            <p:nvPr/>
          </p:nvPicPr>
          <p:blipFill>
            <a:blip r:embed="rId4" cstate="print"/>
            <a:srcRect/>
            <a:stretch>
              <a:fillRect/>
            </a:stretch>
          </p:blipFill>
          <p:spPr bwMode="auto">
            <a:xfrm>
              <a:off x="792" y="2624"/>
              <a:ext cx="696" cy="311"/>
            </a:xfrm>
            <a:prstGeom prst="rect">
              <a:avLst/>
            </a:prstGeom>
            <a:noFill/>
            <a:ln w="9525">
              <a:noFill/>
              <a:miter lim="800000"/>
              <a:headEnd/>
              <a:tailEnd/>
            </a:ln>
          </p:spPr>
        </p:pic>
        <p:pic>
          <p:nvPicPr>
            <p:cNvPr id="199713" name="Picture 40" descr="calc_PMT"/>
            <p:cNvPicPr>
              <a:picLocks noChangeAspect="1" noChangeArrowheads="1"/>
            </p:cNvPicPr>
            <p:nvPr/>
          </p:nvPicPr>
          <p:blipFill>
            <a:blip r:embed="rId5" cstate="print"/>
            <a:srcRect/>
            <a:stretch>
              <a:fillRect/>
            </a:stretch>
          </p:blipFill>
          <p:spPr bwMode="auto">
            <a:xfrm>
              <a:off x="3129" y="2624"/>
              <a:ext cx="696" cy="311"/>
            </a:xfrm>
            <a:prstGeom prst="rect">
              <a:avLst/>
            </a:prstGeom>
            <a:noFill/>
            <a:ln w="9525">
              <a:noFill/>
              <a:miter lim="800000"/>
              <a:headEnd/>
              <a:tailEnd/>
            </a:ln>
          </p:spPr>
        </p:pic>
        <p:pic>
          <p:nvPicPr>
            <p:cNvPr id="199714" name="Picture 42" descr="calc_FV_orange"/>
            <p:cNvPicPr>
              <a:picLocks noChangeAspect="1" noChangeArrowheads="1"/>
            </p:cNvPicPr>
            <p:nvPr/>
          </p:nvPicPr>
          <p:blipFill>
            <a:blip r:embed="rId6" cstate="print"/>
            <a:srcRect/>
            <a:stretch>
              <a:fillRect/>
            </a:stretch>
          </p:blipFill>
          <p:spPr bwMode="auto">
            <a:xfrm>
              <a:off x="3907" y="2619"/>
              <a:ext cx="696" cy="321"/>
            </a:xfrm>
            <a:prstGeom prst="rect">
              <a:avLst/>
            </a:prstGeom>
            <a:noFill/>
            <a:ln w="9525">
              <a:noFill/>
              <a:miter lim="800000"/>
              <a:headEnd/>
              <a:tailEnd/>
            </a:ln>
          </p:spPr>
        </p:pic>
        <p:pic>
          <p:nvPicPr>
            <p:cNvPr id="199715" name="Picture 45" descr="calc_PV"/>
            <p:cNvPicPr>
              <a:picLocks noChangeAspect="1" noChangeArrowheads="1"/>
            </p:cNvPicPr>
            <p:nvPr/>
          </p:nvPicPr>
          <p:blipFill>
            <a:blip r:embed="rId7" cstate="print"/>
            <a:srcRect/>
            <a:stretch>
              <a:fillRect/>
            </a:stretch>
          </p:blipFill>
          <p:spPr bwMode="auto">
            <a:xfrm>
              <a:off x="2352" y="2621"/>
              <a:ext cx="708" cy="317"/>
            </a:xfrm>
            <a:prstGeom prst="rect">
              <a:avLst/>
            </a:prstGeom>
            <a:noFill/>
            <a:ln w="9525">
              <a:noFill/>
              <a:miter lim="800000"/>
              <a:headEnd/>
              <a:tailEnd/>
            </a:ln>
          </p:spPr>
        </p:pic>
      </p:grpSp>
      <p:graphicFrame>
        <p:nvGraphicFramePr>
          <p:cNvPr id="100393" name="Group 41"/>
          <p:cNvGraphicFramePr>
            <a:graphicFrameLocks noGrp="1"/>
          </p:cNvGraphicFramePr>
          <p:nvPr/>
        </p:nvGraphicFramePr>
        <p:xfrm>
          <a:off x="2133600" y="4791076"/>
          <a:ext cx="7543800" cy="1190625"/>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255712">
                  <a:extLst>
                    <a:ext uri="{9D8B030D-6E8A-4147-A177-3AD203B41FA5}">
                      <a16:colId xmlns:a16="http://schemas.microsoft.com/office/drawing/2014/main" val="20003"/>
                    </a:ext>
                  </a:extLst>
                </a:gridCol>
                <a:gridCol w="1181100">
                  <a:extLst>
                    <a:ext uri="{9D8B030D-6E8A-4147-A177-3AD203B41FA5}">
                      <a16:colId xmlns:a16="http://schemas.microsoft.com/office/drawing/2014/main" val="20004"/>
                    </a:ext>
                  </a:extLst>
                </a:gridCol>
                <a:gridCol w="1333500">
                  <a:extLst>
                    <a:ext uri="{9D8B030D-6E8A-4147-A177-3AD203B41FA5}">
                      <a16:colId xmlns:a16="http://schemas.microsoft.com/office/drawing/2014/main" val="20005"/>
                    </a:ext>
                  </a:extLst>
                </a:gridCol>
              </a:tblGrid>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Given:</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20</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Arial" charset="0"/>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0</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-10,000</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Times New Roman" pitchFamily="-1" charset="0"/>
                        </a:rPr>
                        <a:t>Solve for:</a:t>
                      </a:r>
                      <a:endParaRPr kumimoji="0" lang="en-US" altLang="zh-TW" sz="16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6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a:ln>
                            <a:noFill/>
                          </a:ln>
                          <a:solidFill>
                            <a:schemeClr val="tx1"/>
                          </a:solidFill>
                          <a:effectLst/>
                          <a:latin typeface="Verdana" pitchFamily="-1" charset="0"/>
                          <a:ea typeface="新細明體" charset="-120"/>
                          <a:cs typeface="Arial" charset="0"/>
                        </a:rPr>
                        <a:t>$572,750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396875">
                <a:tc gridSpan="6">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Verdana" pitchFamily="-1" charset="0"/>
                          <a:ea typeface="新細明體" charset="-120"/>
                          <a:cs typeface="Times New Roman" pitchFamily="-1" charset="0"/>
                        </a:rPr>
                        <a:t>Excel Formula: =FV(RATE,NPER, PMT, PV) = FV(0.10,20,-10000,0)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bl>
          </a:graphicData>
        </a:graphic>
      </p:graphicFrame>
      <p:pic>
        <p:nvPicPr>
          <p:cNvPr id="199710"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007768" y="1916832"/>
            <a:ext cx="5943600" cy="1123950"/>
          </a:xfrm>
          <a:prstGeom prst="rect">
            <a:avLst/>
          </a:prstGeom>
          <a:noFill/>
          <a:ln w="9525">
            <a:noFill/>
            <a:miter lim="800000"/>
            <a:headEnd/>
            <a:tailEnd/>
          </a:ln>
        </p:spPr>
      </p:pic>
      <p:sp>
        <p:nvSpPr>
          <p:cNvPr id="14" name="Rectangle 13"/>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3" name="TextBox 2"/>
          <p:cNvSpPr txBox="1"/>
          <p:nvPr/>
        </p:nvSpPr>
        <p:spPr>
          <a:xfrm>
            <a:off x="8599748" y="2262592"/>
            <a:ext cx="1584176" cy="461665"/>
          </a:xfrm>
          <a:prstGeom prst="rect">
            <a:avLst/>
          </a:prstGeom>
          <a:noFill/>
        </p:spPr>
        <p:txBody>
          <a:bodyPr wrap="square" rtlCol="0">
            <a:spAutoFit/>
          </a:bodyPr>
          <a:lstStyle/>
          <a:p>
            <a:r>
              <a:rPr lang="en-US" sz="2400" dirty="0"/>
              <a:t>X 1/0.10</a:t>
            </a:r>
          </a:p>
        </p:txBody>
      </p:sp>
    </p:spTree>
    <p:extLst>
      <p:ext uri="{BB962C8B-B14F-4D97-AF65-F5344CB8AC3E}">
        <p14:creationId xmlns:p14="http://schemas.microsoft.com/office/powerpoint/2010/main" val="1748460983"/>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normAutofit/>
          </a:bodyPr>
          <a:lstStyle/>
          <a:p>
            <a:pPr eaLnBrk="1" hangingPunct="1"/>
            <a:r>
              <a:rPr lang="en-US" altLang="zh-TW" dirty="0"/>
              <a:t>Solution : Retirement Savings Plan Annuity</a:t>
            </a:r>
          </a:p>
        </p:txBody>
      </p:sp>
      <p:sp>
        <p:nvSpPr>
          <p:cNvPr id="201731" name="Content Placeholder 2"/>
          <p:cNvSpPr>
            <a:spLocks noGrp="1"/>
          </p:cNvSpPr>
          <p:nvPr>
            <p:ph idx="1"/>
          </p:nvPr>
        </p:nvSpPr>
        <p:spPr/>
        <p:txBody>
          <a:bodyPr vert="horz" lIns="91440" tIns="45720" rIns="91440" bIns="45720" rtlCol="0">
            <a:normAutofit/>
          </a:bodyPr>
          <a:lstStyle/>
          <a:p>
            <a:pPr eaLnBrk="1" hangingPunct="1">
              <a:buFontTx/>
              <a:buNone/>
            </a:pPr>
            <a:r>
              <a:rPr lang="en-US" altLang="zh-TW" dirty="0"/>
              <a:t>Execute:</a:t>
            </a:r>
          </a:p>
          <a:p>
            <a:pPr eaLnBrk="1" hangingPunct="1">
              <a:buFontTx/>
              <a:buNone/>
            </a:pPr>
            <a:r>
              <a:rPr lang="en-US" altLang="zh-TW" sz="2000" dirty="0"/>
              <a:t>    </a:t>
            </a:r>
          </a:p>
          <a:p>
            <a:pPr eaLnBrk="1" hangingPunct="1">
              <a:buFontTx/>
              <a:buNone/>
            </a:pPr>
            <a:endParaRPr lang="en-US" altLang="zh-TW" sz="2000" dirty="0"/>
          </a:p>
          <a:p>
            <a:pPr eaLnBrk="1" hangingPunct="1">
              <a:buFontTx/>
              <a:buNone/>
            </a:pPr>
            <a:endParaRPr lang="en-US" altLang="zh-TW" sz="2000" dirty="0"/>
          </a:p>
          <a:p>
            <a:pPr eaLnBrk="1" hangingPunct="1">
              <a:buFontTx/>
              <a:buNone/>
            </a:pPr>
            <a:r>
              <a:rPr lang="en-US" altLang="zh-TW" sz="2000" dirty="0"/>
              <a:t> Using Financial calculators or Excel:</a:t>
            </a:r>
          </a:p>
        </p:txBody>
      </p:sp>
      <p:sp>
        <p:nvSpPr>
          <p:cNvPr id="12" name="Slide Number Placeholder 11"/>
          <p:cNvSpPr>
            <a:spLocks noGrp="1"/>
          </p:cNvSpPr>
          <p:nvPr>
            <p:ph type="sldNum" sz="quarter" idx="10"/>
          </p:nvPr>
        </p:nvSpPr>
        <p:spPr/>
        <p:txBody>
          <a:bodyPr/>
          <a:lstStyle/>
          <a:p>
            <a:fld id="{EAE15FBB-C212-4CCE-963E-E89263F0DE18}" type="slidenum">
              <a:rPr lang="en-US" smtClean="0"/>
              <a:pPr/>
              <a:t>205</a:t>
            </a:fld>
            <a:endParaRPr lang="en-US"/>
          </a:p>
        </p:txBody>
      </p:sp>
      <p:grpSp>
        <p:nvGrpSpPr>
          <p:cNvPr id="2" name="Group 82"/>
          <p:cNvGrpSpPr>
            <a:grpSpLocks/>
          </p:cNvGrpSpPr>
          <p:nvPr/>
        </p:nvGrpSpPr>
        <p:grpSpPr bwMode="auto">
          <a:xfrm>
            <a:off x="3475038" y="4224339"/>
            <a:ext cx="6049962" cy="509587"/>
            <a:chOff x="792" y="2619"/>
            <a:chExt cx="3811" cy="321"/>
          </a:xfrm>
        </p:grpSpPr>
        <p:pic>
          <p:nvPicPr>
            <p:cNvPr id="201759" name="Picture 38" descr="calc_IY"/>
            <p:cNvPicPr>
              <a:picLocks noChangeAspect="1" noChangeArrowheads="1"/>
            </p:cNvPicPr>
            <p:nvPr/>
          </p:nvPicPr>
          <p:blipFill>
            <a:blip r:embed="rId3" cstate="print"/>
            <a:srcRect/>
            <a:stretch>
              <a:fillRect/>
            </a:stretch>
          </p:blipFill>
          <p:spPr bwMode="auto">
            <a:xfrm>
              <a:off x="1565" y="2624"/>
              <a:ext cx="691" cy="311"/>
            </a:xfrm>
            <a:prstGeom prst="rect">
              <a:avLst/>
            </a:prstGeom>
            <a:noFill/>
            <a:ln w="9525">
              <a:noFill/>
              <a:miter lim="800000"/>
              <a:headEnd/>
              <a:tailEnd/>
            </a:ln>
          </p:spPr>
        </p:pic>
        <p:pic>
          <p:nvPicPr>
            <p:cNvPr id="201760" name="Picture 39" descr="calc_N"/>
            <p:cNvPicPr>
              <a:picLocks noChangeAspect="1" noChangeArrowheads="1"/>
            </p:cNvPicPr>
            <p:nvPr/>
          </p:nvPicPr>
          <p:blipFill>
            <a:blip r:embed="rId4" cstate="print"/>
            <a:srcRect/>
            <a:stretch>
              <a:fillRect/>
            </a:stretch>
          </p:blipFill>
          <p:spPr bwMode="auto">
            <a:xfrm>
              <a:off x="792" y="2624"/>
              <a:ext cx="696" cy="311"/>
            </a:xfrm>
            <a:prstGeom prst="rect">
              <a:avLst/>
            </a:prstGeom>
            <a:noFill/>
            <a:ln w="9525">
              <a:noFill/>
              <a:miter lim="800000"/>
              <a:headEnd/>
              <a:tailEnd/>
            </a:ln>
          </p:spPr>
        </p:pic>
        <p:pic>
          <p:nvPicPr>
            <p:cNvPr id="201761" name="Picture 40" descr="calc_PMT"/>
            <p:cNvPicPr>
              <a:picLocks noChangeAspect="1" noChangeArrowheads="1"/>
            </p:cNvPicPr>
            <p:nvPr/>
          </p:nvPicPr>
          <p:blipFill>
            <a:blip r:embed="rId5" cstate="print"/>
            <a:srcRect/>
            <a:stretch>
              <a:fillRect/>
            </a:stretch>
          </p:blipFill>
          <p:spPr bwMode="auto">
            <a:xfrm>
              <a:off x="3129" y="2624"/>
              <a:ext cx="696" cy="311"/>
            </a:xfrm>
            <a:prstGeom prst="rect">
              <a:avLst/>
            </a:prstGeom>
            <a:noFill/>
            <a:ln w="9525">
              <a:noFill/>
              <a:miter lim="800000"/>
              <a:headEnd/>
              <a:tailEnd/>
            </a:ln>
          </p:spPr>
        </p:pic>
        <p:pic>
          <p:nvPicPr>
            <p:cNvPr id="201762" name="Picture 42" descr="calc_FV_orange"/>
            <p:cNvPicPr>
              <a:picLocks noChangeAspect="1" noChangeArrowheads="1"/>
            </p:cNvPicPr>
            <p:nvPr/>
          </p:nvPicPr>
          <p:blipFill>
            <a:blip r:embed="rId6" cstate="print"/>
            <a:srcRect/>
            <a:stretch>
              <a:fillRect/>
            </a:stretch>
          </p:blipFill>
          <p:spPr bwMode="auto">
            <a:xfrm>
              <a:off x="3907" y="2619"/>
              <a:ext cx="696" cy="321"/>
            </a:xfrm>
            <a:prstGeom prst="rect">
              <a:avLst/>
            </a:prstGeom>
            <a:noFill/>
            <a:ln w="9525">
              <a:noFill/>
              <a:miter lim="800000"/>
              <a:headEnd/>
              <a:tailEnd/>
            </a:ln>
          </p:spPr>
        </p:pic>
        <p:pic>
          <p:nvPicPr>
            <p:cNvPr id="201763" name="Picture 45" descr="calc_PV"/>
            <p:cNvPicPr>
              <a:picLocks noChangeAspect="1" noChangeArrowheads="1"/>
            </p:cNvPicPr>
            <p:nvPr/>
          </p:nvPicPr>
          <p:blipFill>
            <a:blip r:embed="rId7" cstate="print"/>
            <a:srcRect/>
            <a:stretch>
              <a:fillRect/>
            </a:stretch>
          </p:blipFill>
          <p:spPr bwMode="auto">
            <a:xfrm>
              <a:off x="2352" y="2621"/>
              <a:ext cx="708" cy="317"/>
            </a:xfrm>
            <a:prstGeom prst="rect">
              <a:avLst/>
            </a:prstGeom>
            <a:noFill/>
            <a:ln w="9525">
              <a:noFill/>
              <a:miter lim="800000"/>
              <a:headEnd/>
              <a:tailEnd/>
            </a:ln>
          </p:spPr>
        </p:pic>
      </p:grpSp>
      <p:graphicFrame>
        <p:nvGraphicFramePr>
          <p:cNvPr id="101419" name="Group 43"/>
          <p:cNvGraphicFramePr>
            <a:graphicFrameLocks noGrp="1"/>
          </p:cNvGraphicFramePr>
          <p:nvPr/>
        </p:nvGraphicFramePr>
        <p:xfrm>
          <a:off x="2133600" y="4791076"/>
          <a:ext cx="7543800" cy="1190625"/>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382712">
                  <a:extLst>
                    <a:ext uri="{9D8B030D-6E8A-4147-A177-3AD203B41FA5}">
                      <a16:colId xmlns:a16="http://schemas.microsoft.com/office/drawing/2014/main" val="20003"/>
                    </a:ext>
                  </a:extLst>
                </a:gridCol>
                <a:gridCol w="1054100">
                  <a:extLst>
                    <a:ext uri="{9D8B030D-6E8A-4147-A177-3AD203B41FA5}">
                      <a16:colId xmlns:a16="http://schemas.microsoft.com/office/drawing/2014/main" val="20004"/>
                    </a:ext>
                  </a:extLst>
                </a:gridCol>
                <a:gridCol w="1333500">
                  <a:extLst>
                    <a:ext uri="{9D8B030D-6E8A-4147-A177-3AD203B41FA5}">
                      <a16:colId xmlns:a16="http://schemas.microsoft.com/office/drawing/2014/main" val="20005"/>
                    </a:ext>
                  </a:extLst>
                </a:gridCol>
              </a:tblGrid>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Times New Roman" pitchFamily="-1" charset="0"/>
                        </a:rPr>
                        <a:t>Given:</a:t>
                      </a:r>
                      <a:endParaRPr kumimoji="0" lang="en-US" altLang="zh-TW" sz="14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Times New Roman" pitchFamily="-1" charset="0"/>
                        </a:rPr>
                        <a:t>20</a:t>
                      </a:r>
                      <a:endParaRPr kumimoji="0" lang="en-US" altLang="zh-TW" sz="14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Arial" charset="0"/>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Arial" charset="0"/>
                        </a:rPr>
                        <a:t>-$572,750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Times New Roman" pitchFamily="-1" charset="0"/>
                        </a:rPr>
                        <a:t>Solve for:</a:t>
                      </a:r>
                      <a:endParaRPr kumimoji="0" lang="en-US" altLang="zh-TW" sz="1400" b="0" i="0" u="none" strike="noStrike" cap="none" normalizeH="0" baseline="0">
                        <a:ln>
                          <a:noFill/>
                        </a:ln>
                        <a:solidFill>
                          <a:schemeClr val="tx1"/>
                        </a:solidFill>
                        <a:effectLst/>
                        <a:latin typeface="Verdana" pitchFamily="-1" charset="0"/>
                        <a:ea typeface="新細明體" charset="-12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zh-TW" sz="1400" b="0" i="0" u="none" strike="noStrike" cap="none" normalizeH="0" baseline="0">
                        <a:ln>
                          <a:noFill/>
                        </a:ln>
                        <a:solidFill>
                          <a:schemeClr val="tx1"/>
                        </a:solidFill>
                        <a:effectLst/>
                        <a:latin typeface="Verdana" pitchFamily="-1"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Verdana" pitchFamily="-1" charset="0"/>
                          <a:ea typeface="新細明體" charset="-120"/>
                          <a:cs typeface="Arial" charset="0"/>
                        </a:rPr>
                        <a:t>$3,853,175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396875">
                <a:tc gridSpan="6">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Verdana" pitchFamily="-1" charset="0"/>
                          <a:ea typeface="新細明體" charset="-120"/>
                          <a:cs typeface="Times New Roman" pitchFamily="-1" charset="0"/>
                        </a:rPr>
                        <a:t>Excel Formula: =FV(RATE,NPER, PMT, PV) = FV(0.10,20,0,-572750)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2"/>
                  </a:ext>
                </a:extLst>
              </a:tr>
            </a:tbl>
          </a:graphicData>
        </a:graphic>
      </p:graphicFrame>
      <p:pic>
        <p:nvPicPr>
          <p:cNvPr id="201758"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791744" y="1844824"/>
            <a:ext cx="5943600" cy="1085850"/>
          </a:xfrm>
          <a:prstGeom prst="rect">
            <a:avLst/>
          </a:prstGeom>
          <a:noFill/>
          <a:ln w="9525">
            <a:noFill/>
            <a:miter lim="800000"/>
            <a:headEnd/>
            <a:tailEnd/>
          </a:ln>
        </p:spPr>
      </p:pic>
      <p:sp>
        <p:nvSpPr>
          <p:cNvPr id="14" name="Rectangle 13"/>
          <p:cNvSpPr>
            <a:spLocks noChangeArrowheads="1"/>
          </p:cNvSpPr>
          <p:nvPr/>
        </p:nvSpPr>
        <p:spPr bwMode="gray">
          <a:xfrm>
            <a:off x="5159897"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5" name="Footer Placeholder 7"/>
          <p:cNvSpPr txBox="1">
            <a:spLocks/>
          </p:cNvSpPr>
          <p:nvPr/>
        </p:nvSpPr>
        <p:spPr>
          <a:xfrm>
            <a:off x="3413200" y="6264276"/>
            <a:ext cx="3063801" cy="365125"/>
          </a:xfrm>
          <a:prstGeom prst="rect">
            <a:avLst/>
          </a:prstGeom>
        </p:spPr>
        <p:txBody>
          <a:bodyPr/>
          <a:lstStyle/>
          <a:p>
            <a:pPr lvl="0"/>
            <a:r>
              <a:rPr lang="en-US" dirty="0"/>
              <a:t>Annuities</a:t>
            </a:r>
          </a:p>
        </p:txBody>
      </p:sp>
    </p:spTree>
    <p:extLst>
      <p:ext uri="{BB962C8B-B14F-4D97-AF65-F5344CB8AC3E}">
        <p14:creationId xmlns:p14="http://schemas.microsoft.com/office/powerpoint/2010/main" val="1869119428"/>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Part 3: Applications</a:t>
            </a:r>
          </a:p>
        </p:txBody>
      </p:sp>
      <p:sp>
        <p:nvSpPr>
          <p:cNvPr id="4" name="Slide Number Placeholder 3"/>
          <p:cNvSpPr>
            <a:spLocks noGrp="1"/>
          </p:cNvSpPr>
          <p:nvPr>
            <p:ph type="sldNum" sz="quarter" idx="11"/>
          </p:nvPr>
        </p:nvSpPr>
        <p:spPr/>
        <p:txBody>
          <a:bodyPr/>
          <a:lstStyle/>
          <a:p>
            <a:pPr>
              <a:defRPr/>
            </a:pPr>
            <a:fld id="{DD43D14F-EA8B-43E4-B169-114B5BB83D25}" type="slidenum">
              <a:rPr lang="en-US" altLang="en-US" smtClean="0"/>
              <a:pPr>
                <a:defRPr/>
              </a:pPr>
              <a:t>206</a:t>
            </a:fld>
            <a:endParaRPr lang="en-US" altLang="en-US"/>
          </a:p>
        </p:txBody>
      </p:sp>
    </p:spTree>
    <p:extLst>
      <p:ext uri="{BB962C8B-B14F-4D97-AF65-F5344CB8AC3E}">
        <p14:creationId xmlns:p14="http://schemas.microsoft.com/office/powerpoint/2010/main" val="2416541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sz="4000" dirty="0"/>
              <a:t>Application 1: Your Credit Card in Hong Kong</a:t>
            </a:r>
            <a:endParaRPr lang="zh-TW" altLang="en-US" sz="4000" dirty="0"/>
          </a:p>
        </p:txBody>
      </p:sp>
      <p:sp>
        <p:nvSpPr>
          <p:cNvPr id="8" name="Content Placeholder 7"/>
          <p:cNvSpPr>
            <a:spLocks noGrp="1"/>
          </p:cNvSpPr>
          <p:nvPr>
            <p:ph idx="1"/>
          </p:nvPr>
        </p:nvSpPr>
        <p:spPr/>
        <p:txBody>
          <a:bodyPr>
            <a:normAutofit/>
          </a:bodyPr>
          <a:lstStyle/>
          <a:p>
            <a:r>
              <a:rPr lang="en-US" altLang="zh-TW" sz="2400" dirty="0"/>
              <a:t>Check out your credit card statement</a:t>
            </a:r>
          </a:p>
          <a:p>
            <a:r>
              <a:rPr lang="en-US" altLang="zh-TW" sz="2400" dirty="0"/>
              <a:t>What does it show at the end of the statement?</a:t>
            </a:r>
          </a:p>
          <a:p>
            <a:r>
              <a:rPr lang="en-US" altLang="zh-TW" sz="2400" dirty="0"/>
              <a:t>Why do you think the financial regulators are forcing the credit card issuers to include this information?</a:t>
            </a:r>
            <a:endParaRPr lang="zh-TW" altLang="en-US" sz="2400" dirty="0"/>
          </a:p>
        </p:txBody>
      </p:sp>
      <p:sp>
        <p:nvSpPr>
          <p:cNvPr id="5" name="Slide Number Placeholder 4"/>
          <p:cNvSpPr>
            <a:spLocks noGrp="1"/>
          </p:cNvSpPr>
          <p:nvPr>
            <p:ph type="sldNum" sz="quarter" idx="10"/>
          </p:nvPr>
        </p:nvSpPr>
        <p:spPr/>
        <p:txBody>
          <a:bodyPr/>
          <a:lstStyle/>
          <a:p>
            <a:pPr>
              <a:defRPr/>
            </a:pPr>
            <a:fld id="{2CE9EA79-D759-4BF4-BF62-9B02F9F90E52}" type="slidenum">
              <a:rPr lang="en-US" altLang="en-US" smtClean="0"/>
              <a:pPr>
                <a:defRPr/>
              </a:pPr>
              <a:t>207</a:t>
            </a:fld>
            <a:endParaRPr lang="en-US" altLang="en-US"/>
          </a:p>
        </p:txBody>
      </p:sp>
      <p:sp>
        <p:nvSpPr>
          <p:cNvPr id="6" name="Footer Placeholder 5"/>
          <p:cNvSpPr>
            <a:spLocks noGrp="1"/>
          </p:cNvSpPr>
          <p:nvPr>
            <p:ph type="ftr" sz="quarter" idx="11"/>
          </p:nvPr>
        </p:nvSpPr>
        <p:spPr/>
        <p:txBody>
          <a:bodyPr/>
          <a:lstStyle/>
          <a:p>
            <a:pPr>
              <a:defRPr/>
            </a:pPr>
            <a:r>
              <a:rPr lang="en-US" altLang="en-US" dirty="0"/>
              <a:t>Solving for Periods</a:t>
            </a:r>
          </a:p>
        </p:txBody>
      </p:sp>
    </p:spTree>
    <p:extLst>
      <p:ext uri="{BB962C8B-B14F-4D97-AF65-F5344CB8AC3E}">
        <p14:creationId xmlns:p14="http://schemas.microsoft.com/office/powerpoint/2010/main" val="19015222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Credit Cards “Easy Money”: Pay Fast!</a:t>
            </a:r>
            <a:endParaRPr lang="zh-TW" altLang="en-US" dirty="0"/>
          </a:p>
        </p:txBody>
      </p:sp>
      <p:sp>
        <p:nvSpPr>
          <p:cNvPr id="9" name="Rectangle 8"/>
          <p:cNvSpPr>
            <a:spLocks noGrp="1" noChangeArrowheads="1"/>
          </p:cNvSpPr>
          <p:nvPr>
            <p:ph sz="half" idx="1"/>
          </p:nvPr>
        </p:nvSpPr>
        <p:spPr>
          <a:xfrm>
            <a:off x="1752600" y="1447800"/>
            <a:ext cx="8534400" cy="914400"/>
          </a:xfrm>
        </p:spPr>
        <p:txBody>
          <a:bodyPr/>
          <a:lstStyle/>
          <a:p>
            <a:r>
              <a:rPr lang="en-US" altLang="en-US" sz="2400" dirty="0"/>
              <a:t>Credit cards are useful, but sometimes too easy.</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208</a:t>
            </a:fld>
            <a:endParaRPr lang="en-US" altLang="en-US"/>
          </a:p>
        </p:txBody>
      </p:sp>
      <p:sp>
        <p:nvSpPr>
          <p:cNvPr id="5" name="Footer Placeholder 4"/>
          <p:cNvSpPr>
            <a:spLocks noGrp="1"/>
          </p:cNvSpPr>
          <p:nvPr>
            <p:ph type="ftr" sz="quarter" idx="11"/>
          </p:nvPr>
        </p:nvSpPr>
        <p:spPr/>
        <p:txBody>
          <a:bodyPr/>
          <a:lstStyle/>
          <a:p>
            <a:pPr>
              <a:defRPr/>
            </a:pPr>
            <a:r>
              <a:rPr lang="en-US" altLang="en-US" dirty="0"/>
              <a:t>Solving for Periods</a:t>
            </a:r>
          </a:p>
        </p:txBody>
      </p:sp>
      <p:pic>
        <p:nvPicPr>
          <p:cNvPr id="352257" name="Picture 1"/>
          <p:cNvPicPr>
            <a:picLocks noChangeAspect="1" noChangeArrowheads="1"/>
          </p:cNvPicPr>
          <p:nvPr/>
        </p:nvPicPr>
        <p:blipFill>
          <a:blip r:embed="rId2" cstate="print"/>
          <a:srcRect/>
          <a:stretch>
            <a:fillRect/>
          </a:stretch>
        </p:blipFill>
        <p:spPr bwMode="auto">
          <a:xfrm>
            <a:off x="2085870" y="2209801"/>
            <a:ext cx="7972531" cy="2971799"/>
          </a:xfrm>
          <a:prstGeom prst="rect">
            <a:avLst/>
          </a:prstGeom>
          <a:noFill/>
          <a:ln w="9525">
            <a:noFill/>
            <a:miter lim="800000"/>
            <a:headEnd/>
            <a:tailEnd/>
          </a:ln>
          <a:effectLst/>
        </p:spPr>
      </p:pic>
    </p:spTree>
    <p:extLst>
      <p:ext uri="{BB962C8B-B14F-4D97-AF65-F5344CB8AC3E}">
        <p14:creationId xmlns:p14="http://schemas.microsoft.com/office/powerpoint/2010/main" val="29977189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tLang="en-US" sz="4000" dirty="0"/>
              <a:t>Applying PV : Example - calculating the Internal Rate of Return</a:t>
            </a:r>
          </a:p>
        </p:txBody>
      </p:sp>
      <p:sp>
        <p:nvSpPr>
          <p:cNvPr id="34820" name="Rectangle 5"/>
          <p:cNvSpPr>
            <a:spLocks noGrp="1" noChangeArrowheads="1"/>
          </p:cNvSpPr>
          <p:nvPr>
            <p:ph idx="1"/>
          </p:nvPr>
        </p:nvSpPr>
        <p:spPr/>
        <p:txBody>
          <a:bodyPr/>
          <a:lstStyle/>
          <a:p>
            <a:r>
              <a:rPr lang="en-US" altLang="en-US" sz="2400" dirty="0"/>
              <a:t>Imagine that you run a toy manufacturing company and that you are considering purchasing a new machine.</a:t>
            </a:r>
          </a:p>
          <a:p>
            <a:pPr lvl="1"/>
            <a:r>
              <a:rPr lang="en-US" altLang="en-US" sz="2000" dirty="0"/>
              <a:t>Machine costs $4 million and can produce 50,000 toys per year.</a:t>
            </a:r>
          </a:p>
          <a:p>
            <a:pPr lvl="1"/>
            <a:r>
              <a:rPr lang="en-US" altLang="en-US" sz="2000" dirty="0"/>
              <a:t>You sell the toys for $10, generating $500,000 in revenue per year.</a:t>
            </a:r>
          </a:p>
          <a:p>
            <a:pPr lvl="1"/>
            <a:r>
              <a:rPr lang="en-US" altLang="en-US" sz="2000" dirty="0"/>
              <a:t>Assume that the machine is the only input, you have certainty about the revenue, there is no maintenance and the machine has a 10 year lifespan.</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209</a:t>
            </a:fld>
            <a:endParaRPr lang="en-US" altLang="en-US"/>
          </a:p>
        </p:txBody>
      </p:sp>
      <p:sp>
        <p:nvSpPr>
          <p:cNvPr id="5" name="Footer Placeholder 4"/>
          <p:cNvSpPr>
            <a:spLocks noGrp="1"/>
          </p:cNvSpPr>
          <p:nvPr>
            <p:ph type="ftr" sz="quarter" idx="11"/>
          </p:nvPr>
        </p:nvSpPr>
        <p:spPr/>
        <p:txBody>
          <a:bodyPr/>
          <a:lstStyle/>
          <a:p>
            <a:pPr>
              <a:defRPr/>
            </a:pPr>
            <a:r>
              <a:rPr lang="en-US" altLang="en-US" dirty="0"/>
              <a:t>IRR</a:t>
            </a:r>
          </a:p>
        </p:txBody>
      </p:sp>
    </p:spTree>
    <p:extLst>
      <p:ext uri="{BB962C8B-B14F-4D97-AF65-F5344CB8AC3E}">
        <p14:creationId xmlns:p14="http://schemas.microsoft.com/office/powerpoint/2010/main" val="78983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 of corporate organization in the financial industry</a:t>
            </a:r>
          </a:p>
        </p:txBody>
      </p:sp>
      <p:sp>
        <p:nvSpPr>
          <p:cNvPr id="3" name="Content Placeholder 2"/>
          <p:cNvSpPr>
            <a:spLocks noGrp="1"/>
          </p:cNvSpPr>
          <p:nvPr>
            <p:ph idx="1"/>
          </p:nvPr>
        </p:nvSpPr>
        <p:spPr/>
        <p:txBody>
          <a:bodyPr>
            <a:normAutofit fontScale="92500"/>
          </a:bodyPr>
          <a:lstStyle/>
          <a:p>
            <a:r>
              <a:rPr lang="en-US" dirty="0"/>
              <a:t>Mutual funds: </a:t>
            </a:r>
            <a:r>
              <a:rPr lang="en-US" b="1" dirty="0"/>
              <a:t>mutual organization</a:t>
            </a:r>
            <a:r>
              <a:rPr lang="en-US" dirty="0"/>
              <a:t>: the investors are also the shareholders (in a mutual organization, customers are the shareholders)</a:t>
            </a:r>
          </a:p>
          <a:p>
            <a:r>
              <a:rPr lang="en-US" dirty="0"/>
              <a:t>Banks: typically listed corporations (</a:t>
            </a:r>
            <a:r>
              <a:rPr lang="en-US" b="1" dirty="0"/>
              <a:t>limited liability companies</a:t>
            </a:r>
            <a:r>
              <a:rPr lang="en-US" dirty="0"/>
              <a:t>) but some are cooperatives or credit unions ( a form of mutual organization)</a:t>
            </a:r>
          </a:p>
          <a:p>
            <a:r>
              <a:rPr lang="en-US" dirty="0"/>
              <a:t>Insurance: can be limited liability companies or mutual organizations</a:t>
            </a:r>
          </a:p>
          <a:p>
            <a:r>
              <a:rPr lang="en-US" dirty="0"/>
              <a:t>Hedge Funds and Private Equity Funds: </a:t>
            </a:r>
            <a:r>
              <a:rPr lang="en-US" b="1" dirty="0"/>
              <a:t>limited partnerships</a:t>
            </a:r>
            <a:r>
              <a:rPr lang="en-US" dirty="0"/>
              <a:t>, with General Partners and Limited Partners</a:t>
            </a:r>
          </a:p>
          <a:p>
            <a:r>
              <a:rPr lang="en-US" dirty="0"/>
              <a:t>In the economy there are all forms of organizations, including many </a:t>
            </a:r>
            <a:r>
              <a:rPr lang="en-US" b="1" dirty="0"/>
              <a:t>sole proprietorships</a:t>
            </a:r>
            <a:r>
              <a:rPr lang="en-US" dirty="0"/>
              <a:t>, but the organizations we discuss in class are mainly limited liability companies (generally publicly listed)</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a:t>The firm and its structure</a:t>
            </a:r>
          </a:p>
        </p:txBody>
      </p:sp>
    </p:spTree>
    <p:extLst>
      <p:ext uri="{BB962C8B-B14F-4D97-AF65-F5344CB8AC3E}">
        <p14:creationId xmlns:p14="http://schemas.microsoft.com/office/powerpoint/2010/main" val="16966815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altLang="en-US" sz="4000" dirty="0"/>
              <a:t>Internal Rate of Return: Example</a:t>
            </a:r>
          </a:p>
        </p:txBody>
      </p:sp>
      <p:sp>
        <p:nvSpPr>
          <p:cNvPr id="68610" name="Rectangle 4"/>
          <p:cNvSpPr>
            <a:spLocks noGrp="1" noChangeArrowheads="1"/>
          </p:cNvSpPr>
          <p:nvPr>
            <p:ph idx="1"/>
          </p:nvPr>
        </p:nvSpPr>
        <p:spPr/>
        <p:txBody>
          <a:bodyPr>
            <a:normAutofit/>
          </a:bodyPr>
          <a:lstStyle/>
          <a:p>
            <a:r>
              <a:rPr lang="en-US" altLang="en-US" sz="2400" dirty="0"/>
              <a:t>If you borrow $4 million, is the revenue enough to make the payments?</a:t>
            </a:r>
          </a:p>
          <a:p>
            <a:r>
              <a:rPr lang="en-US" altLang="en-US" sz="2400" dirty="0"/>
              <a:t>We need to calculate the internal rate of return (IRR) of this investment:</a:t>
            </a:r>
          </a:p>
          <a:p>
            <a:pPr lvl="1"/>
            <a:r>
              <a:rPr lang="en-US" altLang="en-US" dirty="0"/>
              <a:t>It is </a:t>
            </a:r>
            <a:r>
              <a:rPr lang="en-US" altLang="en-US" b="1" dirty="0"/>
              <a:t>the interest rate that equates the present value from the cash flow of an investment with its cost.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210</a:t>
            </a:fld>
            <a:endParaRPr lang="en-US" altLang="en-US"/>
          </a:p>
        </p:txBody>
      </p:sp>
      <p:sp>
        <p:nvSpPr>
          <p:cNvPr id="5" name="Footer Placeholder 4"/>
          <p:cNvSpPr>
            <a:spLocks noGrp="1"/>
          </p:cNvSpPr>
          <p:nvPr>
            <p:ph type="ftr" sz="quarter" idx="11"/>
          </p:nvPr>
        </p:nvSpPr>
        <p:spPr/>
        <p:txBody>
          <a:bodyPr/>
          <a:lstStyle/>
          <a:p>
            <a:pPr>
              <a:defRPr/>
            </a:pPr>
            <a:r>
              <a:rPr lang="en-US" altLang="en-US" dirty="0"/>
              <a:t>IRR</a:t>
            </a:r>
          </a:p>
        </p:txBody>
      </p:sp>
    </p:spTree>
    <p:extLst>
      <p:ext uri="{BB962C8B-B14F-4D97-AF65-F5344CB8AC3E}">
        <p14:creationId xmlns:p14="http://schemas.microsoft.com/office/powerpoint/2010/main" val="30867772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tLang="en-US" sz="4000" dirty="0"/>
              <a:t>Internal Rate of Return: Example</a:t>
            </a:r>
          </a:p>
        </p:txBody>
      </p:sp>
      <p:sp>
        <p:nvSpPr>
          <p:cNvPr id="36868" name="Rectangle 3"/>
          <p:cNvSpPr>
            <a:spLocks noGrp="1" noChangeArrowheads="1"/>
          </p:cNvSpPr>
          <p:nvPr>
            <p:ph idx="1"/>
          </p:nvPr>
        </p:nvSpPr>
        <p:spPr/>
        <p:txBody>
          <a:bodyPr>
            <a:normAutofit/>
          </a:bodyPr>
          <a:lstStyle/>
          <a:p>
            <a:r>
              <a:rPr lang="en-US" altLang="en-US" sz="2400" dirty="0"/>
              <a:t>Balance the cost of the machine against the revenue.</a:t>
            </a:r>
          </a:p>
          <a:p>
            <a:pPr lvl="1"/>
            <a:r>
              <a:rPr lang="en-US" altLang="en-US" dirty="0"/>
              <a:t>$4 million today versus $500,000 a year for ten years.</a:t>
            </a:r>
          </a:p>
          <a:p>
            <a:r>
              <a:rPr lang="en-US" altLang="en-US" sz="2400" dirty="0"/>
              <a:t>At the internal rate of return, the cost of the machine is equal to the present value of all the yearly revenues.</a:t>
            </a:r>
          </a:p>
          <a:p>
            <a:pPr lvl="1"/>
            <a:r>
              <a:rPr lang="en-US" altLang="en-US" dirty="0"/>
              <a:t>Solve for </a:t>
            </a:r>
            <a:r>
              <a:rPr lang="en-US" altLang="en-US" b="1" i="1" dirty="0" err="1"/>
              <a:t>i</a:t>
            </a:r>
            <a:r>
              <a:rPr lang="en-US" altLang="en-US" b="1" i="1" dirty="0"/>
              <a:t> </a:t>
            </a:r>
            <a:r>
              <a:rPr lang="en-US" altLang="en-US" dirty="0"/>
              <a:t>- the internal rate of return. (NB: we can use the notation </a:t>
            </a:r>
            <a:r>
              <a:rPr lang="en-US" altLang="en-US" i="1" dirty="0" err="1"/>
              <a:t>i</a:t>
            </a:r>
            <a:r>
              <a:rPr lang="en-US" altLang="en-US" dirty="0"/>
              <a:t> or </a:t>
            </a:r>
            <a:r>
              <a:rPr lang="en-US" altLang="en-US" i="1" dirty="0"/>
              <a:t>r</a:t>
            </a:r>
            <a:r>
              <a:rPr lang="en-US" altLang="en-US" dirty="0"/>
              <a: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211</a:t>
            </a:fld>
            <a:endParaRPr lang="en-US" altLang="en-US"/>
          </a:p>
        </p:txBody>
      </p:sp>
      <p:sp>
        <p:nvSpPr>
          <p:cNvPr id="5" name="Footer Placeholder 4"/>
          <p:cNvSpPr>
            <a:spLocks noGrp="1"/>
          </p:cNvSpPr>
          <p:nvPr>
            <p:ph type="ftr" sz="quarter" idx="11"/>
          </p:nvPr>
        </p:nvSpPr>
        <p:spPr/>
        <p:txBody>
          <a:bodyPr/>
          <a:lstStyle/>
          <a:p>
            <a:pPr>
              <a:defRPr/>
            </a:pPr>
            <a:r>
              <a:rPr lang="en-US" altLang="en-US" dirty="0"/>
              <a:t>IRR</a:t>
            </a:r>
          </a:p>
        </p:txBody>
      </p:sp>
    </p:spTree>
    <p:extLst>
      <p:ext uri="{BB962C8B-B14F-4D97-AF65-F5344CB8AC3E}">
        <p14:creationId xmlns:p14="http://schemas.microsoft.com/office/powerpoint/2010/main" val="28628569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rtlCol="0">
            <a:normAutofit/>
          </a:bodyPr>
          <a:lstStyle/>
          <a:p>
            <a:pPr>
              <a:defRPr/>
            </a:pPr>
            <a:r>
              <a:rPr lang="en-US" altLang="en-US" sz="4000" dirty="0"/>
              <a:t>Internal Rate of Return: Example</a:t>
            </a:r>
          </a:p>
        </p:txBody>
      </p:sp>
      <p:sp>
        <p:nvSpPr>
          <p:cNvPr id="3080" name="Rectangle 9"/>
          <p:cNvSpPr>
            <a:spLocks noGrp="1" noChangeArrowheads="1"/>
          </p:cNvSpPr>
          <p:nvPr>
            <p:ph idx="1"/>
          </p:nvPr>
        </p:nvSpPr>
        <p:spPr/>
        <p:txBody>
          <a:bodyPr>
            <a:normAutofit/>
          </a:bodyPr>
          <a:lstStyle/>
          <a:p>
            <a:r>
              <a:rPr lang="en-US" altLang="en-US" sz="2400" dirty="0"/>
              <a:t>Solving for </a:t>
            </a:r>
            <a:r>
              <a:rPr lang="en-US" altLang="en-US" sz="2400" i="1" dirty="0" err="1"/>
              <a:t>i</a:t>
            </a:r>
            <a:r>
              <a:rPr lang="en-US" altLang="en-US" sz="2400" dirty="0"/>
              <a:t>,</a:t>
            </a:r>
          </a:p>
          <a:p>
            <a:endParaRPr lang="en-US" altLang="en-US" dirty="0"/>
          </a:p>
          <a:p>
            <a:endParaRPr lang="en-US" altLang="en-US" dirty="0"/>
          </a:p>
          <a:p>
            <a:r>
              <a:rPr lang="en-US" altLang="en-US" i="1" dirty="0" err="1"/>
              <a:t>i</a:t>
            </a:r>
            <a:r>
              <a:rPr lang="en-US" altLang="en-US" dirty="0"/>
              <a:t> = 4.28%</a:t>
            </a:r>
          </a:p>
          <a:p>
            <a:r>
              <a:rPr lang="en-US" altLang="en-US" sz="2400" dirty="0"/>
              <a:t>As long your borrowing cost is less than 4.28%, then you should buy the machine.</a:t>
            </a:r>
          </a:p>
          <a:p>
            <a:r>
              <a:rPr lang="en-US" altLang="en-US" sz="2400" b="1" dirty="0">
                <a:solidFill>
                  <a:srgbClr val="0070C0"/>
                </a:solidFill>
              </a:rPr>
              <a:t>Knowing the cash flows (and dates), this IRR calculation is a way to identify the break even funding cost</a:t>
            </a:r>
            <a:r>
              <a:rPr lang="en-US" altLang="en-US" sz="2400" dirty="0"/>
              <a:t>.</a:t>
            </a:r>
          </a:p>
        </p:txBody>
      </p:sp>
      <p:sp>
        <p:nvSpPr>
          <p:cNvPr id="3079" name="Rectangle 6"/>
          <p:cNvSpPr>
            <a:spLocks noChangeArrowheads="1"/>
          </p:cNvSpPr>
          <p:nvPr/>
        </p:nvSpPr>
        <p:spPr bwMode="auto">
          <a:xfrm>
            <a:off x="1524000" y="3032126"/>
            <a:ext cx="184150" cy="366713"/>
          </a:xfrm>
          <a:prstGeom prst="rect">
            <a:avLst/>
          </a:prstGeom>
          <a:noFill/>
          <a:ln w="9525">
            <a:noFill/>
            <a:miter lim="800000"/>
            <a:headEnd/>
            <a:tailEnd/>
          </a:ln>
        </p:spPr>
        <p:txBody>
          <a:bodyPr wrap="none" anchor="ctr">
            <a:spAutoFit/>
          </a:bodyPr>
          <a:lstStyle/>
          <a:p>
            <a:pPr eaLnBrk="0" hangingPunct="0"/>
            <a:endParaRPr lang="en-US" altLang="en-US" b="1"/>
          </a:p>
        </p:txBody>
      </p:sp>
      <p:graphicFrame>
        <p:nvGraphicFramePr>
          <p:cNvPr id="3077" name="Object 5"/>
          <p:cNvGraphicFramePr>
            <a:graphicFrameLocks noChangeAspect="1"/>
          </p:cNvGraphicFramePr>
          <p:nvPr/>
        </p:nvGraphicFramePr>
        <p:xfrm>
          <a:off x="2306638" y="2451100"/>
          <a:ext cx="7626350" cy="869950"/>
        </p:xfrm>
        <a:graphic>
          <a:graphicData uri="http://schemas.openxmlformats.org/presentationml/2006/ole">
            <mc:AlternateContent xmlns:mc="http://schemas.openxmlformats.org/markup-compatibility/2006">
              <mc:Choice xmlns:v="urn:schemas-microsoft-com:vml" Requires="v">
                <p:oleObj spid="_x0000_s5121" name="Equation" r:id="rId4" imgW="4013200" imgH="419100" progId="Equation.3">
                  <p:embed/>
                </p:oleObj>
              </mc:Choice>
              <mc:Fallback>
                <p:oleObj name="Equation" r:id="rId4" imgW="4013200" imgH="419100" progId="Equation.3">
                  <p:embed/>
                  <p:pic>
                    <p:nvPicPr>
                      <p:cNvPr id="307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638" y="2451100"/>
                        <a:ext cx="762635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212</a:t>
            </a:fld>
            <a:endParaRPr lang="en-US" altLang="en-US"/>
          </a:p>
        </p:txBody>
      </p:sp>
      <p:sp>
        <p:nvSpPr>
          <p:cNvPr id="7" name="Footer Placeholder 6"/>
          <p:cNvSpPr>
            <a:spLocks noGrp="1"/>
          </p:cNvSpPr>
          <p:nvPr>
            <p:ph type="ftr" sz="quarter" idx="11"/>
          </p:nvPr>
        </p:nvSpPr>
        <p:spPr/>
        <p:txBody>
          <a:bodyPr/>
          <a:lstStyle/>
          <a:p>
            <a:pPr>
              <a:defRPr/>
            </a:pPr>
            <a:r>
              <a:rPr lang="en-US" altLang="en-US" dirty="0"/>
              <a:t>IRR</a:t>
            </a:r>
          </a:p>
        </p:txBody>
      </p:sp>
    </p:spTree>
    <p:extLst>
      <p:ext uri="{BB962C8B-B14F-4D97-AF65-F5344CB8AC3E}">
        <p14:creationId xmlns:p14="http://schemas.microsoft.com/office/powerpoint/2010/main" val="23020826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Key Formulas: Fixed Cash Flows + Residual Value</a:t>
            </a:r>
          </a:p>
        </p:txBody>
      </p:sp>
      <p:sp>
        <p:nvSpPr>
          <p:cNvPr id="79874" name="Rectangle 6"/>
          <p:cNvSpPr>
            <a:spLocks noGrp="1" noChangeArrowheads="1"/>
          </p:cNvSpPr>
          <p:nvPr>
            <p:ph type="body" idx="1"/>
          </p:nvPr>
        </p:nvSpPr>
        <p:spPr>
          <a:xfrm>
            <a:off x="1981200" y="1524001"/>
            <a:ext cx="8229600" cy="4525963"/>
          </a:xfrm>
        </p:spPr>
        <p:txBody>
          <a:bodyPr>
            <a:normAutofit/>
          </a:bodyPr>
          <a:lstStyle/>
          <a:p>
            <a:r>
              <a:rPr lang="en-US" altLang="en-US" sz="2400" dirty="0"/>
              <a:t>Often there are cases with fixed cash flows over the tenor of the transaction and one final </a:t>
            </a:r>
            <a:r>
              <a:rPr lang="en-US" altLang="en-US" sz="2400" b="1" dirty="0"/>
              <a:t>but different </a:t>
            </a:r>
            <a:r>
              <a:rPr lang="en-US" altLang="en-US" sz="2400" dirty="0"/>
              <a:t>amount on maturity date leading to this:</a:t>
            </a:r>
          </a:p>
          <a:p>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213</a:t>
            </a:fld>
            <a:endParaRPr lang="en-US" altLang="en-US"/>
          </a:p>
        </p:txBody>
      </p:sp>
      <p:sp>
        <p:nvSpPr>
          <p:cNvPr id="5" name="Footer Placeholder 4"/>
          <p:cNvSpPr>
            <a:spLocks noGrp="1"/>
          </p:cNvSpPr>
          <p:nvPr>
            <p:ph type="ftr" sz="quarter" idx="11"/>
          </p:nvPr>
        </p:nvSpPr>
        <p:spPr/>
        <p:txBody>
          <a:bodyPr/>
          <a:lstStyle/>
          <a:p>
            <a:pPr>
              <a:defRPr/>
            </a:pPr>
            <a:r>
              <a:rPr lang="en-US" altLang="en-US" dirty="0"/>
              <a:t>Key Formulas</a:t>
            </a:r>
          </a:p>
        </p:txBody>
      </p:sp>
      <p:pic>
        <p:nvPicPr>
          <p:cNvPr id="360450" name="Picture 2"/>
          <p:cNvPicPr>
            <a:picLocks noChangeAspect="1" noChangeArrowheads="1"/>
          </p:cNvPicPr>
          <p:nvPr/>
        </p:nvPicPr>
        <p:blipFill>
          <a:blip r:embed="rId3" cstate="print"/>
          <a:srcRect/>
          <a:stretch>
            <a:fillRect/>
          </a:stretch>
        </p:blipFill>
        <p:spPr bwMode="auto">
          <a:xfrm>
            <a:off x="2819400" y="3733800"/>
            <a:ext cx="6864350" cy="103505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2584155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Annex</a:t>
            </a:r>
          </a:p>
        </p:txBody>
      </p:sp>
      <p:sp>
        <p:nvSpPr>
          <p:cNvPr id="79874" name="Rectangle 6"/>
          <p:cNvSpPr>
            <a:spLocks noGrp="1" noChangeArrowheads="1"/>
          </p:cNvSpPr>
          <p:nvPr>
            <p:ph type="body" idx="1"/>
          </p:nvPr>
        </p:nvSpPr>
        <p:spPr/>
        <p:txBody>
          <a:bodyPr>
            <a:normAutofit/>
          </a:bodyPr>
          <a:lstStyle/>
          <a:p>
            <a:pPr>
              <a:buNone/>
            </a:pPr>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214</a:t>
            </a:fld>
            <a:endParaRPr lang="en-US" altLang="en-US"/>
          </a:p>
        </p:txBody>
      </p:sp>
      <p:sp>
        <p:nvSpPr>
          <p:cNvPr id="5" name="Footer Placeholder 4"/>
          <p:cNvSpPr>
            <a:spLocks noGrp="1"/>
          </p:cNvSpPr>
          <p:nvPr>
            <p:ph type="ftr" sz="quarter" idx="11"/>
          </p:nvPr>
        </p:nvSpPr>
        <p:spPr/>
        <p:txBody>
          <a:bodyPr/>
          <a:lstStyle/>
          <a:p>
            <a:pPr>
              <a:defRPr/>
            </a:pPr>
            <a:r>
              <a:rPr lang="en-US" altLang="en-US"/>
              <a:t>Footer TBD</a:t>
            </a:r>
            <a:endParaRPr lang="en-US" altLang="en-US" dirty="0"/>
          </a:p>
        </p:txBody>
      </p:sp>
    </p:spTree>
    <p:extLst>
      <p:ext uri="{BB962C8B-B14F-4D97-AF65-F5344CB8AC3E}">
        <p14:creationId xmlns:p14="http://schemas.microsoft.com/office/powerpoint/2010/main" val="38962305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a:t>Basic Math Time!</a:t>
            </a:r>
            <a:endParaRPr lang="en-US" altLang="en-US" dirty="0"/>
          </a:p>
        </p:txBody>
      </p:sp>
      <p:sp>
        <p:nvSpPr>
          <p:cNvPr id="79874" name="Rectangle 6"/>
          <p:cNvSpPr>
            <a:spLocks noGrp="1" noChangeArrowheads="1"/>
          </p:cNvSpPr>
          <p:nvPr>
            <p:ph type="body" idx="1"/>
          </p:nvPr>
        </p:nvSpPr>
        <p:spPr/>
        <p:txBody>
          <a:bodyPr>
            <a:normAutofit/>
          </a:bodyPr>
          <a:lstStyle/>
          <a:p>
            <a:r>
              <a:rPr lang="en-US" altLang="en-US" dirty="0"/>
              <a:t>Dealing with Cash Flows, Amounts and Dates, an Excel spreadsheet (or the HP12C) with the Excel functions FV, PV, PMT, Rate, NPRER, XNPV, XIRR,…is of course a solution but relatively straightforward cases could be and should be dealt with some analytical formulas in order to understand how the different variables impact the output.</a:t>
            </a:r>
          </a:p>
          <a:p>
            <a:r>
              <a:rPr lang="en-US" altLang="en-US" dirty="0"/>
              <a:t>Please keep in mind that 25/30 years ago, many derivative markets were open-outcry and market markers had NO access real time to a computer when asked to quote derivatives!</a:t>
            </a:r>
          </a:p>
          <a:p>
            <a:r>
              <a:rPr lang="en-US" altLang="en-US" dirty="0"/>
              <a:t>For those having doubts about Geometric Sequences and Sums of consecutive terms, you might want to look at the Annex!</a:t>
            </a:r>
          </a:p>
        </p:txBody>
      </p:sp>
      <p:sp>
        <p:nvSpPr>
          <p:cNvPr id="6" name="Slide Number Placeholder 3"/>
          <p:cNvSpPr>
            <a:spLocks noGrp="1"/>
          </p:cNvSpPr>
          <p:nvPr>
            <p:ph type="sldNum" sz="quarter" idx="10"/>
          </p:nvPr>
        </p:nvSpPr>
        <p:spPr/>
        <p:txBody>
          <a:bodyPr/>
          <a:lstStyle/>
          <a:p>
            <a:fld id="{DD43D14F-EA8B-43E4-B169-114B5BB83D25}" type="slidenum">
              <a:rPr lang="en-US" altLang="en-US" smtClean="0"/>
              <a:pPr/>
              <a:t>215</a:t>
            </a:fld>
            <a:endParaRPr lang="en-US" altLang="en-US"/>
          </a:p>
        </p:txBody>
      </p:sp>
      <p:sp>
        <p:nvSpPr>
          <p:cNvPr id="5" name="Footer Placeholder 4"/>
          <p:cNvSpPr>
            <a:spLocks noGrp="1"/>
          </p:cNvSpPr>
          <p:nvPr>
            <p:ph type="ftr" sz="quarter" idx="11"/>
          </p:nvPr>
        </p:nvSpPr>
        <p:spPr/>
        <p:txBody>
          <a:bodyPr/>
          <a:lstStyle/>
          <a:p>
            <a:r>
              <a:rPr lang="en-US" altLang="en-US" dirty="0" err="1"/>
              <a:t>Maths</a:t>
            </a:r>
            <a:endParaRPr lang="en-US" altLang="en-US" dirty="0"/>
          </a:p>
        </p:txBody>
      </p:sp>
    </p:spTree>
    <p:extLst>
      <p:ext uri="{BB962C8B-B14F-4D97-AF65-F5344CB8AC3E}">
        <p14:creationId xmlns:p14="http://schemas.microsoft.com/office/powerpoint/2010/main" val="7433457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Basic Math Refresher</a:t>
            </a:r>
          </a:p>
        </p:txBody>
      </p:sp>
      <p:sp>
        <p:nvSpPr>
          <p:cNvPr id="79874" name="Rectangle 6"/>
          <p:cNvSpPr>
            <a:spLocks noGrp="1" noChangeArrowheads="1"/>
          </p:cNvSpPr>
          <p:nvPr>
            <p:ph type="body" idx="1"/>
          </p:nvPr>
        </p:nvSpPr>
        <p:spPr/>
        <p:txBody>
          <a:bodyPr>
            <a:normAutofit/>
          </a:bodyPr>
          <a:lstStyle/>
          <a:p>
            <a:r>
              <a:rPr lang="en-US" altLang="en-US" sz="2400" dirty="0"/>
              <a:t>Adding 5% interest p.a. (per annum) compounding for several years to $100 is like multiplying by 1.05 for each year, so the basic instrument to be fluent with is the </a:t>
            </a:r>
            <a:r>
              <a:rPr lang="en-US" altLang="en-US" sz="2400" b="1" dirty="0">
                <a:solidFill>
                  <a:schemeClr val="accent6">
                    <a:lumMod val="75000"/>
                  </a:schemeClr>
                </a:solidFill>
              </a:rPr>
              <a:t>Geometric Sequence </a:t>
            </a:r>
            <a:r>
              <a:rPr lang="en-US" altLang="en-US" sz="2400" dirty="0"/>
              <a:t>as well as the Sum of </a:t>
            </a:r>
            <a:r>
              <a:rPr lang="en-US" altLang="en-US" sz="2400" b="1" i="1" dirty="0">
                <a:solidFill>
                  <a:schemeClr val="accent3">
                    <a:lumMod val="75000"/>
                  </a:schemeClr>
                </a:solidFill>
              </a:rPr>
              <a:t>n</a:t>
            </a:r>
            <a:r>
              <a:rPr lang="en-US" altLang="en-US" sz="2400" dirty="0"/>
              <a:t> consecutive terms of a geometric sequence!</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216</a:t>
            </a:fld>
            <a:endParaRPr lang="en-US" altLang="en-US"/>
          </a:p>
        </p:txBody>
      </p:sp>
      <p:sp>
        <p:nvSpPr>
          <p:cNvPr id="5" name="Footer Placeholder 4"/>
          <p:cNvSpPr>
            <a:spLocks noGrp="1"/>
          </p:cNvSpPr>
          <p:nvPr>
            <p:ph type="ftr" sz="quarter" idx="11"/>
          </p:nvPr>
        </p:nvSpPr>
        <p:spPr/>
        <p:txBody>
          <a:bodyPr/>
          <a:lstStyle/>
          <a:p>
            <a:pPr>
              <a:defRPr/>
            </a:pPr>
            <a:r>
              <a:rPr lang="en-US" altLang="en-US" dirty="0"/>
              <a:t>Annex</a:t>
            </a:r>
          </a:p>
        </p:txBody>
      </p:sp>
    </p:spTree>
    <p:extLst>
      <p:ext uri="{BB962C8B-B14F-4D97-AF65-F5344CB8AC3E}">
        <p14:creationId xmlns:p14="http://schemas.microsoft.com/office/powerpoint/2010/main" val="35290204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Basic Math Refresher</a:t>
            </a:r>
          </a:p>
        </p:txBody>
      </p:sp>
      <p:sp>
        <p:nvSpPr>
          <p:cNvPr id="79874" name="Rectangle 6"/>
          <p:cNvSpPr>
            <a:spLocks noGrp="1" noChangeArrowheads="1"/>
          </p:cNvSpPr>
          <p:nvPr>
            <p:ph type="body" idx="1"/>
          </p:nvPr>
        </p:nvSpPr>
        <p:spPr/>
        <p:txBody>
          <a:bodyPr>
            <a:normAutofit/>
          </a:bodyPr>
          <a:lstStyle/>
          <a:p>
            <a:r>
              <a:rPr lang="en-US" altLang="en-US" sz="2400" dirty="0"/>
              <a:t>A </a:t>
            </a:r>
            <a:r>
              <a:rPr lang="en-US" altLang="en-US" sz="2400" dirty="0">
                <a:solidFill>
                  <a:schemeClr val="accent6">
                    <a:lumMod val="75000"/>
                  </a:schemeClr>
                </a:solidFill>
              </a:rPr>
              <a:t>geometric sequence </a:t>
            </a:r>
            <a:r>
              <a:rPr lang="en-US" altLang="en-US" sz="2400" dirty="0"/>
              <a:t>is defined as such:</a:t>
            </a:r>
          </a:p>
          <a:p>
            <a:endParaRPr lang="en-US" altLang="en-US" sz="2400" dirty="0"/>
          </a:p>
          <a:p>
            <a:endParaRPr lang="en-US" altLang="en-US" sz="2400" dirty="0"/>
          </a:p>
          <a:p>
            <a:r>
              <a:rPr lang="en-US" altLang="en-US" sz="2400" dirty="0"/>
              <a:t>Which is equivalent to the general term:</a:t>
            </a:r>
          </a:p>
          <a:p>
            <a:endParaRPr lang="en-US" sz="2400" b="1" dirty="0"/>
          </a:p>
          <a:p>
            <a:r>
              <a:rPr lang="en-US" sz="2400" b="1" dirty="0"/>
              <a:t> </a:t>
            </a:r>
            <a:r>
              <a:rPr lang="en-US" sz="2400" dirty="0"/>
              <a:t>So once the first term and the ratio are defined everything there is to know about it is </a:t>
            </a:r>
            <a:r>
              <a:rPr lang="en-US" altLang="zh-TW" sz="2400" dirty="0"/>
              <a:t>easily </a:t>
            </a:r>
            <a:r>
              <a:rPr lang="en-US" sz="2400" dirty="0"/>
              <a:t>accessible</a:t>
            </a:r>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217</a:t>
            </a:fld>
            <a:endParaRPr lang="en-US" altLang="en-US"/>
          </a:p>
        </p:txBody>
      </p:sp>
      <p:sp>
        <p:nvSpPr>
          <p:cNvPr id="5" name="Footer Placeholder 4"/>
          <p:cNvSpPr>
            <a:spLocks noGrp="1"/>
          </p:cNvSpPr>
          <p:nvPr>
            <p:ph type="ftr" sz="quarter" idx="11"/>
          </p:nvPr>
        </p:nvSpPr>
        <p:spPr/>
        <p:txBody>
          <a:bodyPr/>
          <a:lstStyle/>
          <a:p>
            <a:pPr>
              <a:defRPr/>
            </a:pPr>
            <a:r>
              <a:rPr lang="en-US" altLang="en-US" dirty="0"/>
              <a:t>Annex</a:t>
            </a:r>
          </a:p>
        </p:txBody>
      </p:sp>
      <p:pic>
        <p:nvPicPr>
          <p:cNvPr id="330757" name="Picture 5"/>
          <p:cNvPicPr>
            <a:picLocks noChangeAspect="1" noChangeArrowheads="1"/>
          </p:cNvPicPr>
          <p:nvPr/>
        </p:nvPicPr>
        <p:blipFill>
          <a:blip r:embed="rId3" cstate="print"/>
          <a:srcRect/>
          <a:stretch>
            <a:fillRect/>
          </a:stretch>
        </p:blipFill>
        <p:spPr bwMode="auto">
          <a:xfrm>
            <a:off x="2663825" y="2362201"/>
            <a:ext cx="6864350" cy="684213"/>
          </a:xfrm>
          <a:prstGeom prst="rect">
            <a:avLst/>
          </a:prstGeom>
          <a:noFill/>
          <a:ln w="9525">
            <a:noFill/>
            <a:miter lim="800000"/>
            <a:headEnd/>
            <a:tailEnd/>
          </a:ln>
          <a:effectLst/>
        </p:spPr>
      </p:pic>
      <p:pic>
        <p:nvPicPr>
          <p:cNvPr id="330758" name="Picture 6"/>
          <p:cNvPicPr>
            <a:picLocks noChangeAspect="1" noChangeArrowheads="1"/>
          </p:cNvPicPr>
          <p:nvPr/>
        </p:nvPicPr>
        <p:blipFill>
          <a:blip r:embed="rId4" cstate="print"/>
          <a:srcRect/>
          <a:stretch>
            <a:fillRect/>
          </a:stretch>
        </p:blipFill>
        <p:spPr bwMode="auto">
          <a:xfrm>
            <a:off x="2663825" y="4089400"/>
            <a:ext cx="6864350" cy="482600"/>
          </a:xfrm>
          <a:prstGeom prst="rect">
            <a:avLst/>
          </a:prstGeom>
          <a:noFill/>
          <a:ln w="9525">
            <a:noFill/>
            <a:miter lim="800000"/>
            <a:headEnd/>
            <a:tailEnd/>
          </a:ln>
          <a:effectLst/>
        </p:spPr>
      </p:pic>
    </p:spTree>
    <p:extLst>
      <p:ext uri="{BB962C8B-B14F-4D97-AF65-F5344CB8AC3E}">
        <p14:creationId xmlns:p14="http://schemas.microsoft.com/office/powerpoint/2010/main" val="13415023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Basic Math Refresher</a:t>
            </a:r>
          </a:p>
        </p:txBody>
      </p:sp>
      <p:sp>
        <p:nvSpPr>
          <p:cNvPr id="79874" name="Rectangle 6"/>
          <p:cNvSpPr>
            <a:spLocks noGrp="1" noChangeArrowheads="1"/>
          </p:cNvSpPr>
          <p:nvPr>
            <p:ph type="body" idx="1"/>
          </p:nvPr>
        </p:nvSpPr>
        <p:spPr/>
        <p:txBody>
          <a:bodyPr>
            <a:normAutofit/>
          </a:bodyPr>
          <a:lstStyle/>
          <a:p>
            <a:r>
              <a:rPr lang="en-US" altLang="en-US" sz="2400" dirty="0"/>
              <a:t>One useful aspect to know is the </a:t>
            </a:r>
            <a:r>
              <a:rPr lang="en-US" altLang="en-US" sz="2400" b="1" dirty="0"/>
              <a:t>Sum of </a:t>
            </a:r>
            <a:r>
              <a:rPr lang="en-US" altLang="en-US" sz="2400" b="1" i="1" dirty="0"/>
              <a:t>n</a:t>
            </a:r>
            <a:r>
              <a:rPr lang="en-US" altLang="en-US" sz="2400" b="1" dirty="0"/>
              <a:t> consecutive terms of a geometric sequence</a:t>
            </a:r>
          </a:p>
          <a:p>
            <a:r>
              <a:rPr lang="en-US" altLang="en-US" sz="2400" dirty="0"/>
              <a:t>One solution is to learn by heart the simple formula; another solution lowering the risk level is to know </a:t>
            </a:r>
            <a:r>
              <a:rPr lang="en-US" altLang="en-US" sz="2400" b="1" dirty="0"/>
              <a:t>how</a:t>
            </a:r>
            <a:r>
              <a:rPr lang="en-US" altLang="en-US" sz="2400" dirty="0"/>
              <a:t> to find again this formula quickly !</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218</a:t>
            </a:fld>
            <a:endParaRPr lang="en-US" altLang="en-US"/>
          </a:p>
        </p:txBody>
      </p:sp>
      <p:sp>
        <p:nvSpPr>
          <p:cNvPr id="5" name="Footer Placeholder 4"/>
          <p:cNvSpPr>
            <a:spLocks noGrp="1"/>
          </p:cNvSpPr>
          <p:nvPr>
            <p:ph type="ftr" sz="quarter" idx="11"/>
          </p:nvPr>
        </p:nvSpPr>
        <p:spPr/>
        <p:txBody>
          <a:bodyPr/>
          <a:lstStyle/>
          <a:p>
            <a:pPr>
              <a:defRPr/>
            </a:pPr>
            <a:r>
              <a:rPr lang="en-US" altLang="en-US" dirty="0"/>
              <a:t>Annex</a:t>
            </a:r>
          </a:p>
        </p:txBody>
      </p:sp>
    </p:spTree>
    <p:extLst>
      <p:ext uri="{BB962C8B-B14F-4D97-AF65-F5344CB8AC3E}">
        <p14:creationId xmlns:p14="http://schemas.microsoft.com/office/powerpoint/2010/main" val="28900964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Basic Math Refresher</a:t>
            </a:r>
          </a:p>
        </p:txBody>
      </p:sp>
      <p:sp>
        <p:nvSpPr>
          <p:cNvPr id="79874" name="Rectangle 6"/>
          <p:cNvSpPr>
            <a:spLocks noGrp="1" noChangeArrowheads="1"/>
          </p:cNvSpPr>
          <p:nvPr>
            <p:ph type="body" idx="1"/>
          </p:nvPr>
        </p:nvSpPr>
        <p:spPr/>
        <p:txBody>
          <a:bodyPr>
            <a:normAutofit/>
          </a:bodyPr>
          <a:lstStyle/>
          <a:p>
            <a:r>
              <a:rPr lang="en-US" altLang="en-US" sz="2400" dirty="0"/>
              <a:t>Here is the way:</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219</a:t>
            </a:fld>
            <a:endParaRPr lang="en-US" altLang="en-US"/>
          </a:p>
        </p:txBody>
      </p:sp>
      <p:sp>
        <p:nvSpPr>
          <p:cNvPr id="5" name="Footer Placeholder 4"/>
          <p:cNvSpPr>
            <a:spLocks noGrp="1"/>
          </p:cNvSpPr>
          <p:nvPr>
            <p:ph type="ftr" sz="quarter" idx="11"/>
          </p:nvPr>
        </p:nvSpPr>
        <p:spPr/>
        <p:txBody>
          <a:bodyPr/>
          <a:lstStyle/>
          <a:p>
            <a:pPr>
              <a:defRPr/>
            </a:pPr>
            <a:r>
              <a:rPr lang="en-US" altLang="en-US" dirty="0"/>
              <a:t>Annex</a:t>
            </a:r>
          </a:p>
        </p:txBody>
      </p:sp>
      <p:pic>
        <p:nvPicPr>
          <p:cNvPr id="353282" name="Picture 2"/>
          <p:cNvPicPr>
            <a:picLocks noChangeAspect="1" noChangeArrowheads="1"/>
          </p:cNvPicPr>
          <p:nvPr/>
        </p:nvPicPr>
        <p:blipFill>
          <a:blip r:embed="rId3" cstate="print"/>
          <a:srcRect/>
          <a:stretch>
            <a:fillRect/>
          </a:stretch>
        </p:blipFill>
        <p:spPr bwMode="auto">
          <a:xfrm>
            <a:off x="2438400" y="2305050"/>
            <a:ext cx="6864350" cy="3638550"/>
          </a:xfrm>
          <a:prstGeom prst="rect">
            <a:avLst/>
          </a:prstGeom>
          <a:noFill/>
          <a:ln w="9525">
            <a:noFill/>
            <a:miter lim="800000"/>
            <a:headEnd/>
            <a:tailEnd/>
          </a:ln>
          <a:effectLst/>
        </p:spPr>
      </p:pic>
      <p:sp>
        <p:nvSpPr>
          <p:cNvPr id="7" name="Rectangle 6"/>
          <p:cNvSpPr/>
          <p:nvPr/>
        </p:nvSpPr>
        <p:spPr>
          <a:xfrm>
            <a:off x="2286000" y="5105400"/>
            <a:ext cx="22098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458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corporation</a:t>
            </a:r>
          </a:p>
        </p:txBody>
      </p:sp>
      <p:sp>
        <p:nvSpPr>
          <p:cNvPr id="3" name="Content Placeholder 2"/>
          <p:cNvSpPr>
            <a:spLocks noGrp="1"/>
          </p:cNvSpPr>
          <p:nvPr>
            <p:ph idx="1"/>
          </p:nvPr>
        </p:nvSpPr>
        <p:spPr/>
        <p:txBody>
          <a:bodyPr/>
          <a:lstStyle/>
          <a:p>
            <a:r>
              <a:rPr lang="en-US" dirty="0"/>
              <a:t>In business and finance classes, we generally focus on </a:t>
            </a:r>
            <a:r>
              <a:rPr lang="en-US" b="1" dirty="0"/>
              <a:t>publicly listed corporations</a:t>
            </a:r>
            <a:r>
              <a:rPr lang="en-US" dirty="0"/>
              <a:t>, which are limited liability companies.</a:t>
            </a:r>
          </a:p>
          <a:p>
            <a:r>
              <a:rPr lang="en-US" dirty="0"/>
              <a:t>A corporation is a </a:t>
            </a:r>
            <a:r>
              <a:rPr lang="en-US" b="1" dirty="0"/>
              <a:t>legal entity </a:t>
            </a:r>
            <a:r>
              <a:rPr lang="en-US" dirty="0"/>
              <a:t>in its own right. It has rights and obligations under the relevant legal system.</a:t>
            </a:r>
          </a:p>
          <a:p>
            <a:r>
              <a:rPr lang="en-US" dirty="0"/>
              <a:t>In such entities, the owners are the </a:t>
            </a:r>
            <a:r>
              <a:rPr lang="en-US" b="1" dirty="0"/>
              <a:t>shareholders</a:t>
            </a:r>
            <a:r>
              <a:rPr lang="en-US" dirty="0"/>
              <a:t>, but their liability is limited to the amount they have invested to buy the shares.</a:t>
            </a:r>
          </a:p>
          <a:p>
            <a:r>
              <a:rPr lang="en-US" dirty="0"/>
              <a:t>The corporation has a </a:t>
            </a:r>
            <a:r>
              <a:rPr lang="en-US" b="1" dirty="0"/>
              <a:t>governance structure</a:t>
            </a:r>
            <a:r>
              <a:rPr lang="en-US" dirty="0"/>
              <a:t>, whereby the shareholders appoint a board of directors to represent their interests, and the board appoints a management team headed by a CEO.</a:t>
            </a:r>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22</a:t>
            </a:fld>
            <a:endParaRPr lang="en-US" altLang="en-US"/>
          </a:p>
        </p:txBody>
      </p:sp>
      <p:sp>
        <p:nvSpPr>
          <p:cNvPr id="5" name="Footer Placeholder 4"/>
          <p:cNvSpPr>
            <a:spLocks noGrp="1"/>
          </p:cNvSpPr>
          <p:nvPr>
            <p:ph type="ftr" sz="quarter" idx="11"/>
          </p:nvPr>
        </p:nvSpPr>
        <p:spPr/>
        <p:txBody>
          <a:bodyPr/>
          <a:lstStyle/>
          <a:p>
            <a:pPr>
              <a:defRPr/>
            </a:pPr>
            <a:r>
              <a:rPr lang="en-US" altLang="en-US" dirty="0"/>
              <a:t>The firm and its structure</a:t>
            </a:r>
          </a:p>
        </p:txBody>
      </p:sp>
    </p:spTree>
    <p:extLst>
      <p:ext uri="{BB962C8B-B14F-4D97-AF65-F5344CB8AC3E}">
        <p14:creationId xmlns:p14="http://schemas.microsoft.com/office/powerpoint/2010/main" val="4132742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Basic Math Refresher</a:t>
            </a:r>
          </a:p>
        </p:txBody>
      </p:sp>
      <p:sp>
        <p:nvSpPr>
          <p:cNvPr id="79874" name="Rectangle 6"/>
          <p:cNvSpPr>
            <a:spLocks noGrp="1" noChangeArrowheads="1"/>
          </p:cNvSpPr>
          <p:nvPr>
            <p:ph type="body" idx="1"/>
          </p:nvPr>
        </p:nvSpPr>
        <p:spPr/>
        <p:txBody>
          <a:bodyPr>
            <a:normAutofit/>
          </a:bodyPr>
          <a:lstStyle/>
          <a:p>
            <a:r>
              <a:rPr lang="en-US" altLang="en-US" sz="2400" dirty="0"/>
              <a:t>Worth noticing is the case where </a:t>
            </a:r>
            <a:r>
              <a:rPr lang="en-US" altLang="en-US" sz="2400" b="1" i="1" dirty="0">
                <a:solidFill>
                  <a:schemeClr val="accent3">
                    <a:lumMod val="75000"/>
                  </a:schemeClr>
                </a:solidFill>
              </a:rPr>
              <a:t>n</a:t>
            </a:r>
            <a:r>
              <a:rPr lang="en-US" altLang="en-US" sz="2400" dirty="0"/>
              <a:t> is </a:t>
            </a:r>
            <a:r>
              <a:rPr lang="en-US" altLang="en-US" sz="2400" dirty="0">
                <a:sym typeface="Symbol"/>
              </a:rPr>
              <a:t></a:t>
            </a:r>
            <a:r>
              <a:rPr lang="en-US" altLang="en-US" sz="2400" dirty="0"/>
              <a:t> </a:t>
            </a:r>
          </a:p>
          <a:p>
            <a:r>
              <a:rPr lang="en-US" altLang="en-US" sz="2400" dirty="0"/>
              <a:t>AND </a:t>
            </a:r>
          </a:p>
          <a:p>
            <a:endParaRPr lang="en-US" altLang="en-US" sz="2400" dirty="0"/>
          </a:p>
          <a:p>
            <a:r>
              <a:rPr lang="en-US" altLang="en-US" sz="2400" dirty="0"/>
              <a:t>In that case</a:t>
            </a:r>
          </a:p>
          <a:p>
            <a:endParaRPr lang="en-US" altLang="en-US" sz="2400" dirty="0"/>
          </a:p>
          <a:p>
            <a:r>
              <a:rPr lang="en-US" altLang="en-US" sz="2400" dirty="0"/>
              <a:t>And </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220</a:t>
            </a:fld>
            <a:endParaRPr lang="en-US" altLang="en-US"/>
          </a:p>
        </p:txBody>
      </p:sp>
      <p:sp>
        <p:nvSpPr>
          <p:cNvPr id="5" name="Footer Placeholder 4"/>
          <p:cNvSpPr>
            <a:spLocks noGrp="1"/>
          </p:cNvSpPr>
          <p:nvPr>
            <p:ph type="ftr" sz="quarter" idx="11"/>
          </p:nvPr>
        </p:nvSpPr>
        <p:spPr/>
        <p:txBody>
          <a:bodyPr/>
          <a:lstStyle/>
          <a:p>
            <a:pPr>
              <a:defRPr/>
            </a:pPr>
            <a:r>
              <a:rPr lang="en-US" altLang="en-US" dirty="0"/>
              <a:t>Annex</a:t>
            </a:r>
          </a:p>
        </p:txBody>
      </p:sp>
      <p:pic>
        <p:nvPicPr>
          <p:cNvPr id="337923" name="Picture 3"/>
          <p:cNvPicPr>
            <a:picLocks noChangeAspect="1" noChangeArrowheads="1"/>
          </p:cNvPicPr>
          <p:nvPr/>
        </p:nvPicPr>
        <p:blipFill>
          <a:blip r:embed="rId3" cstate="print"/>
          <a:srcRect/>
          <a:stretch>
            <a:fillRect/>
          </a:stretch>
        </p:blipFill>
        <p:spPr bwMode="auto">
          <a:xfrm>
            <a:off x="2057400" y="2362200"/>
            <a:ext cx="6864350" cy="469900"/>
          </a:xfrm>
          <a:prstGeom prst="rect">
            <a:avLst/>
          </a:prstGeom>
          <a:noFill/>
          <a:ln w="9525">
            <a:noFill/>
            <a:miter lim="800000"/>
            <a:headEnd/>
            <a:tailEnd/>
          </a:ln>
          <a:effectLst/>
        </p:spPr>
      </p:pic>
      <p:pic>
        <p:nvPicPr>
          <p:cNvPr id="337924" name="Picture 4"/>
          <p:cNvPicPr>
            <a:picLocks noChangeAspect="1" noChangeArrowheads="1"/>
          </p:cNvPicPr>
          <p:nvPr/>
        </p:nvPicPr>
        <p:blipFill>
          <a:blip r:embed="rId4" cstate="print"/>
          <a:srcRect/>
          <a:stretch>
            <a:fillRect/>
          </a:stretch>
        </p:blipFill>
        <p:spPr bwMode="auto">
          <a:xfrm>
            <a:off x="2362200" y="5346700"/>
            <a:ext cx="6864350" cy="749300"/>
          </a:xfrm>
          <a:prstGeom prst="rect">
            <a:avLst/>
          </a:prstGeom>
          <a:noFill/>
          <a:ln w="9525">
            <a:noFill/>
            <a:miter lim="800000"/>
            <a:headEnd/>
            <a:tailEnd/>
          </a:ln>
          <a:effectLst/>
        </p:spPr>
      </p:pic>
      <p:pic>
        <p:nvPicPr>
          <p:cNvPr id="337925" name="Picture 5"/>
          <p:cNvPicPr>
            <a:picLocks noChangeAspect="1" noChangeArrowheads="1"/>
          </p:cNvPicPr>
          <p:nvPr/>
        </p:nvPicPr>
        <p:blipFill>
          <a:blip r:embed="rId5" cstate="print"/>
          <a:srcRect/>
          <a:stretch>
            <a:fillRect/>
          </a:stretch>
        </p:blipFill>
        <p:spPr bwMode="auto">
          <a:xfrm>
            <a:off x="3505200" y="4114801"/>
            <a:ext cx="4495800" cy="795337"/>
          </a:xfrm>
          <a:prstGeom prst="rect">
            <a:avLst/>
          </a:prstGeom>
          <a:noFill/>
          <a:ln w="9525">
            <a:noFill/>
            <a:miter lim="800000"/>
            <a:headEnd/>
            <a:tailEnd/>
          </a:ln>
          <a:effectLst/>
        </p:spPr>
      </p:pic>
      <p:sp>
        <p:nvSpPr>
          <p:cNvPr id="9" name="Rectangle 8"/>
          <p:cNvSpPr/>
          <p:nvPr/>
        </p:nvSpPr>
        <p:spPr>
          <a:xfrm>
            <a:off x="4876800" y="51816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4648200" y="2209800"/>
            <a:ext cx="19812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Oval Callout 10"/>
          <p:cNvSpPr/>
          <p:nvPr/>
        </p:nvSpPr>
        <p:spPr>
          <a:xfrm>
            <a:off x="7772400" y="2362200"/>
            <a:ext cx="2667000" cy="1905000"/>
          </a:xfrm>
          <a:prstGeom prst="wedgeEllipseCallout">
            <a:avLst>
              <a:gd name="adj1" fmla="val -90318"/>
              <a:gd name="adj2" fmla="val -31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Only works with positive interest rates</a:t>
            </a:r>
            <a:endParaRPr lang="zh-TW" altLang="en-US" sz="2400" dirty="0"/>
          </a:p>
        </p:txBody>
      </p:sp>
    </p:spTree>
    <p:extLst>
      <p:ext uri="{BB962C8B-B14F-4D97-AF65-F5344CB8AC3E}">
        <p14:creationId xmlns:p14="http://schemas.microsoft.com/office/powerpoint/2010/main" val="16061660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sz="3200" dirty="0">
                <a:ea typeface="PMingLiU" pitchFamily="18" charset="-120"/>
              </a:rPr>
              <a:t>FINA 1303</a:t>
            </a:r>
            <a:br>
              <a:rPr lang="en-US" altLang="zh-TW" dirty="0">
                <a:ea typeface="PMingLiU" pitchFamily="18" charset="-120"/>
              </a:rPr>
            </a:br>
            <a:r>
              <a:rPr lang="en-US" altLang="zh-TW" dirty="0">
                <a:ea typeface="PMingLiU" pitchFamily="18" charset="-120"/>
              </a:rPr>
              <a:t>FOUNDATIONS OF INTEREST RATES</a:t>
            </a:r>
            <a:br>
              <a:rPr lang="en-US" altLang="zh-TW" dirty="0">
                <a:ea typeface="PMingLiU" pitchFamily="18" charset="-120"/>
              </a:rPr>
            </a:br>
            <a:r>
              <a:rPr lang="en-US" altLang="zh-TW" dirty="0">
                <a:ea typeface="PMingLiU" pitchFamily="18" charset="-120"/>
              </a:rPr>
              <a:t>Part II </a:t>
            </a:r>
          </a:p>
        </p:txBody>
      </p:sp>
      <p:sp>
        <p:nvSpPr>
          <p:cNvPr id="3078"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eaLnBrk="0" hangingPunct="0">
              <a:defRPr/>
            </a:pPr>
            <a:r>
              <a:rPr lang="fr-FR" altLang="zh-TW" dirty="0" err="1"/>
              <a:t>Associate</a:t>
            </a:r>
            <a:r>
              <a:rPr lang="fr-FR" altLang="zh-TW" dirty="0"/>
              <a:t> </a:t>
            </a:r>
            <a:r>
              <a:rPr lang="en-US" altLang="zh-TW" dirty="0"/>
              <a:t>Professor of Business</a:t>
            </a:r>
            <a:r>
              <a:rPr lang="fr-FR" altLang="zh-TW" dirty="0"/>
              <a:t> Education</a:t>
            </a:r>
            <a:r>
              <a:rPr lang="en-US" altLang="zh-TW" dirty="0"/>
              <a:t> </a:t>
            </a:r>
            <a:r>
              <a:rPr lang="en-US" altLang="zh-TW" dirty="0">
                <a:solidFill>
                  <a:srgbClr val="595959"/>
                </a:solidFill>
              </a:rPr>
              <a:t>- Department of Finance</a:t>
            </a:r>
            <a:endParaRPr lang="zh-TW" altLang="en-US" dirty="0">
              <a:solidFill>
                <a:srgbClr val="595959"/>
              </a:solidFill>
            </a:endParaRPr>
          </a:p>
        </p:txBody>
      </p:sp>
    </p:spTree>
    <p:extLst>
      <p:ext uri="{BB962C8B-B14F-4D97-AF65-F5344CB8AC3E}">
        <p14:creationId xmlns:p14="http://schemas.microsoft.com/office/powerpoint/2010/main" val="28108051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222</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222</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dirty="0">
                <a:ea typeface="SimSun" pitchFamily="2" charset="-122"/>
              </a:rPr>
              <a:t>Asset </a:t>
            </a:r>
          </a:p>
          <a:p>
            <a:pPr algn="ctr"/>
            <a:r>
              <a:rPr lang="en-US" altLang="zh-CN" dirty="0">
                <a:ea typeface="SimSun" pitchFamily="2" charset="-122"/>
              </a:rPr>
              <a:t>Pricing </a:t>
            </a:r>
          </a:p>
          <a:p>
            <a:pPr algn="ctr"/>
            <a:r>
              <a:rPr lang="en-US" altLang="zh-CN" dirty="0">
                <a:ea typeface="SimSun" pitchFamily="2" charset="-122"/>
              </a:rPr>
              <a:t>Models</a:t>
            </a:r>
          </a:p>
        </p:txBody>
      </p:sp>
    </p:spTree>
    <p:extLst>
      <p:ext uri="{BB962C8B-B14F-4D97-AF65-F5344CB8AC3E}">
        <p14:creationId xmlns:p14="http://schemas.microsoft.com/office/powerpoint/2010/main" val="13595844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223</a:t>
            </a:fld>
            <a:endParaRPr lang="en-US" altLang="en-US"/>
          </a:p>
        </p:txBody>
      </p:sp>
      <p:sp>
        <p:nvSpPr>
          <p:cNvPr id="3" name="Footer Placeholder 2"/>
          <p:cNvSpPr>
            <a:spLocks noGrp="1"/>
          </p:cNvSpPr>
          <p:nvPr>
            <p:ph type="ftr" sz="quarter" idx="11"/>
          </p:nvPr>
        </p:nvSpPr>
        <p:spPr/>
        <p:txBody>
          <a:bodyPr/>
          <a:lstStyle/>
          <a:p>
            <a:pPr>
              <a:defRPr/>
            </a:pPr>
            <a:r>
              <a:rPr lang="en-US" altLang="en-US" dirty="0"/>
              <a:t>Foundations of Interest Rates</a:t>
            </a:r>
          </a:p>
        </p:txBody>
      </p:sp>
      <p:sp>
        <p:nvSpPr>
          <p:cNvPr id="4"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8" name="Rectangle 7"/>
          <p:cNvSpPr/>
          <p:nvPr/>
        </p:nvSpPr>
        <p:spPr>
          <a:xfrm>
            <a:off x="4343400" y="3124200"/>
            <a:ext cx="5867400" cy="23622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3400" indent="-533400"/>
            <a:r>
              <a:rPr lang="en-US" altLang="en-US" sz="2400" dirty="0">
                <a:solidFill>
                  <a:schemeClr val="tx1"/>
                </a:solidFill>
              </a:rPr>
              <a:t>Students will establish an understanding of</a:t>
            </a:r>
          </a:p>
          <a:p>
            <a:pPr marL="533400" indent="-533400">
              <a:buFontTx/>
              <a:buAutoNum type="arabicPeriod"/>
            </a:pPr>
            <a:r>
              <a:rPr lang="en-US" altLang="en-US" sz="2400" dirty="0">
                <a:solidFill>
                  <a:schemeClr val="tx1"/>
                </a:solidFill>
              </a:rPr>
              <a:t>Bond Pricing Basics</a:t>
            </a:r>
          </a:p>
          <a:p>
            <a:pPr marL="990600" lvl="1" indent="-533400">
              <a:buFontTx/>
              <a:buAutoNum type="arabicPeriod"/>
            </a:pPr>
            <a:r>
              <a:rPr lang="en-US" altLang="en-US" sz="2400" dirty="0">
                <a:solidFill>
                  <a:schemeClr val="tx1"/>
                </a:solidFill>
              </a:rPr>
              <a:t>Zero Coupon Bond</a:t>
            </a:r>
          </a:p>
          <a:p>
            <a:pPr marL="990600" lvl="1" indent="-533400">
              <a:buFontTx/>
              <a:buAutoNum type="arabicPeriod"/>
            </a:pPr>
            <a:r>
              <a:rPr lang="en-US" altLang="en-US" sz="2400" dirty="0">
                <a:solidFill>
                  <a:schemeClr val="tx1"/>
                </a:solidFill>
              </a:rPr>
              <a:t>Coupon Bond</a:t>
            </a:r>
          </a:p>
          <a:p>
            <a:pPr marL="533400" indent="-533400">
              <a:buFontTx/>
              <a:buAutoNum type="arabicPeriod"/>
            </a:pPr>
            <a:r>
              <a:rPr lang="en-US" altLang="en-US" sz="2400" dirty="0">
                <a:solidFill>
                  <a:schemeClr val="tx1"/>
                </a:solidFill>
              </a:rPr>
              <a:t>Computing interest for short term debt</a:t>
            </a:r>
          </a:p>
        </p:txBody>
      </p:sp>
      <p:sp>
        <p:nvSpPr>
          <p:cNvPr id="9"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10"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11"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Tree>
    <p:extLst>
      <p:ext uri="{BB962C8B-B14F-4D97-AF65-F5344CB8AC3E}">
        <p14:creationId xmlns:p14="http://schemas.microsoft.com/office/powerpoint/2010/main" val="35887384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Bond Basics</a:t>
            </a:r>
          </a:p>
        </p:txBody>
      </p:sp>
      <p:sp>
        <p:nvSpPr>
          <p:cNvPr id="79874" name="Rectangle 6"/>
          <p:cNvSpPr>
            <a:spLocks noGrp="1" noChangeArrowheads="1"/>
          </p:cNvSpPr>
          <p:nvPr>
            <p:ph type="body" idx="1"/>
          </p:nvPr>
        </p:nvSpPr>
        <p:spPr/>
        <p:txBody>
          <a:bodyPr>
            <a:normAutofit/>
          </a:bodyPr>
          <a:lstStyle/>
          <a:p>
            <a:r>
              <a:rPr lang="en-US" altLang="en-US" sz="2400" dirty="0"/>
              <a:t>A bond is a financial instrument promising to make a series of payments on specific dates. It is similar to a loan but unlike loans, bonds are securities (negotiable, transferable financial instruments)</a:t>
            </a:r>
          </a:p>
          <a:p>
            <a:r>
              <a:rPr lang="en-US" altLang="en-US" sz="2400" dirty="0"/>
              <a:t>Bonds are legal contracts between an issuer and the investors (buyers) that:</a:t>
            </a:r>
          </a:p>
          <a:p>
            <a:pPr lvl="1"/>
            <a:r>
              <a:rPr lang="en-US" altLang="en-US" dirty="0"/>
              <a:t>Require the issuer to make payments to the buyer, and</a:t>
            </a:r>
          </a:p>
          <a:p>
            <a:pPr lvl="1"/>
            <a:r>
              <a:rPr lang="en-US" altLang="en-US" dirty="0"/>
              <a:t>Specify in great detail all the terms and conditions, including what happens in case the issuer fails to make a payment (called “event of default”)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224</a:t>
            </a:fld>
            <a:endParaRPr lang="en-US" altLang="en-US"/>
          </a:p>
        </p:txBody>
      </p:sp>
      <p:sp>
        <p:nvSpPr>
          <p:cNvPr id="5" name="Footer Placeholder 4"/>
          <p:cNvSpPr>
            <a:spLocks noGrp="1"/>
          </p:cNvSpPr>
          <p:nvPr>
            <p:ph type="ftr" sz="quarter" idx="11"/>
          </p:nvPr>
        </p:nvSpPr>
        <p:spPr/>
        <p:txBody>
          <a:bodyPr/>
          <a:lstStyle/>
          <a:p>
            <a:pPr>
              <a:defRPr/>
            </a:pPr>
            <a:r>
              <a:rPr lang="en-US" altLang="en-US" dirty="0"/>
              <a:t>Bond Basics</a:t>
            </a:r>
          </a:p>
        </p:txBody>
      </p:sp>
    </p:spTree>
    <p:extLst>
      <p:ext uri="{BB962C8B-B14F-4D97-AF65-F5344CB8AC3E}">
        <p14:creationId xmlns:p14="http://schemas.microsoft.com/office/powerpoint/2010/main" val="29628126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tLang="en-US" sz="4000" dirty="0"/>
              <a:t>Bond Basics: Coupon Bond</a:t>
            </a:r>
          </a:p>
        </p:txBody>
      </p:sp>
      <p:sp>
        <p:nvSpPr>
          <p:cNvPr id="39940" name="Rectangle 3"/>
          <p:cNvSpPr>
            <a:spLocks noGrp="1" noChangeArrowheads="1"/>
          </p:cNvSpPr>
          <p:nvPr>
            <p:ph type="body" idx="1"/>
          </p:nvPr>
        </p:nvSpPr>
        <p:spPr>
          <a:xfrm>
            <a:off x="1828800" y="1600201"/>
            <a:ext cx="8534400" cy="4525963"/>
          </a:xfrm>
        </p:spPr>
        <p:txBody>
          <a:bodyPr>
            <a:noAutofit/>
          </a:bodyPr>
          <a:lstStyle/>
          <a:p>
            <a:r>
              <a:rPr lang="en-US" altLang="en-US" sz="2400" dirty="0"/>
              <a:t>The most common type of bond is </a:t>
            </a:r>
            <a:r>
              <a:rPr lang="en-US" altLang="en-US" sz="2400" b="1" dirty="0"/>
              <a:t>a coupon bond</a:t>
            </a:r>
            <a:r>
              <a:rPr lang="en-US" altLang="en-US" sz="2400" dirty="0"/>
              <a:t>:</a:t>
            </a:r>
          </a:p>
          <a:p>
            <a:pPr lvl="1"/>
            <a:r>
              <a:rPr lang="en-US" altLang="en-US" sz="2000" dirty="0"/>
              <a:t>Issuer is required to make regular payments, called </a:t>
            </a:r>
            <a:r>
              <a:rPr lang="en-US" altLang="en-US" sz="2000" i="1" dirty="0"/>
              <a:t>coupon</a:t>
            </a:r>
            <a:r>
              <a:rPr lang="en-US" altLang="en-US" sz="2000" dirty="0"/>
              <a:t> payments.</a:t>
            </a:r>
          </a:p>
          <a:p>
            <a:pPr lvl="1"/>
            <a:r>
              <a:rPr lang="en-US" altLang="en-US" sz="2000" dirty="0"/>
              <a:t>The interest the issuer pays, and which is used to calculate the coupons, is the </a:t>
            </a:r>
            <a:r>
              <a:rPr lang="en-US" altLang="en-US" sz="2000" i="1" dirty="0"/>
              <a:t>coupon rate</a:t>
            </a:r>
            <a:r>
              <a:rPr lang="en-US" altLang="en-US" sz="2000" dirty="0"/>
              <a:t>.</a:t>
            </a:r>
          </a:p>
          <a:p>
            <a:pPr lvl="1"/>
            <a:r>
              <a:rPr lang="en-US" altLang="en-US" sz="2000" dirty="0"/>
              <a:t>The frequency of the coupon payments is annual or semi-annual (USA).</a:t>
            </a:r>
          </a:p>
          <a:p>
            <a:pPr lvl="1"/>
            <a:r>
              <a:rPr lang="en-US" altLang="en-US" sz="2000" dirty="0"/>
              <a:t>The date on which the principal of the bond is repaid is the </a:t>
            </a:r>
            <a:r>
              <a:rPr lang="en-US" altLang="en-US" sz="2000" i="1" dirty="0"/>
              <a:t>maturity date</a:t>
            </a:r>
            <a:r>
              <a:rPr lang="en-US" altLang="en-US" sz="2000" dirty="0"/>
              <a:t>.</a:t>
            </a:r>
          </a:p>
          <a:p>
            <a:pPr lvl="1"/>
            <a:r>
              <a:rPr lang="en-US" altLang="en-US" sz="2000" dirty="0"/>
              <a:t>The final payment includes (1) the principal, face value, or par value of the bond and (2) the final coupon payment.</a:t>
            </a:r>
          </a:p>
          <a:p>
            <a:pPr lvl="1"/>
            <a:endParaRPr lang="en-US" altLang="en-US" sz="2000" dirty="0"/>
          </a:p>
        </p:txBody>
      </p:sp>
      <p:sp>
        <p:nvSpPr>
          <p:cNvPr id="6" name="Slide Number Placeholder 3"/>
          <p:cNvSpPr>
            <a:spLocks noGrp="1"/>
          </p:cNvSpPr>
          <p:nvPr>
            <p:ph type="sldNum" sz="quarter" idx="10"/>
          </p:nvPr>
        </p:nvSpPr>
        <p:spPr/>
        <p:txBody>
          <a:bodyPr/>
          <a:lstStyle/>
          <a:p>
            <a:fld id="{DD43D14F-EA8B-43E4-B169-114B5BB83D25}" type="slidenum">
              <a:rPr lang="en-US" altLang="en-US" smtClean="0"/>
              <a:pPr/>
              <a:t>225</a:t>
            </a:fld>
            <a:endParaRPr lang="en-US" altLang="en-US"/>
          </a:p>
        </p:txBody>
      </p:sp>
      <p:sp>
        <p:nvSpPr>
          <p:cNvPr id="5" name="Footer Placeholder 4"/>
          <p:cNvSpPr>
            <a:spLocks noGrp="1"/>
          </p:cNvSpPr>
          <p:nvPr>
            <p:ph type="ftr" sz="quarter" idx="11"/>
          </p:nvPr>
        </p:nvSpPr>
        <p:spPr/>
        <p:txBody>
          <a:bodyPr/>
          <a:lstStyle/>
          <a:p>
            <a:pPr>
              <a:defRPr/>
            </a:pPr>
            <a:r>
              <a:rPr lang="en-US" altLang="en-US" dirty="0"/>
              <a:t>Bond Basics</a:t>
            </a:r>
          </a:p>
        </p:txBody>
      </p:sp>
    </p:spTree>
    <p:extLst>
      <p:ext uri="{BB962C8B-B14F-4D97-AF65-F5344CB8AC3E}">
        <p14:creationId xmlns:p14="http://schemas.microsoft.com/office/powerpoint/2010/main" val="33670946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ChangeArrowheads="1"/>
          </p:cNvSpPr>
          <p:nvPr/>
        </p:nvSpPr>
        <p:spPr bwMode="auto">
          <a:xfrm>
            <a:off x="3352800" y="696913"/>
            <a:ext cx="9144000" cy="366712"/>
          </a:xfrm>
          <a:prstGeom prst="rect">
            <a:avLst/>
          </a:prstGeom>
          <a:noFill/>
          <a:ln w="9525">
            <a:noFill/>
            <a:miter lim="800000"/>
            <a:headEnd/>
            <a:tailEnd/>
          </a:ln>
        </p:spPr>
        <p:txBody>
          <a:bodyPr>
            <a:spAutoFit/>
          </a:bodyPr>
          <a:lstStyle/>
          <a:p>
            <a:pPr eaLnBrk="0" hangingPunct="0"/>
            <a:endParaRPr lang="en-US" altLang="en-US" b="1"/>
          </a:p>
        </p:txBody>
      </p:sp>
      <p:sp>
        <p:nvSpPr>
          <p:cNvPr id="83970" name="Rectangle 5"/>
          <p:cNvSpPr>
            <a:spLocks noGrp="1" noChangeArrowheads="1"/>
          </p:cNvSpPr>
          <p:nvPr>
            <p:ph type="title"/>
          </p:nvPr>
        </p:nvSpPr>
        <p:spPr/>
        <p:txBody>
          <a:bodyPr/>
          <a:lstStyle/>
          <a:p>
            <a:r>
              <a:rPr lang="en-US" altLang="en-US" sz="4000" dirty="0"/>
              <a:t>Coupon Bond</a:t>
            </a:r>
          </a:p>
        </p:txBody>
      </p:sp>
      <p:sp>
        <p:nvSpPr>
          <p:cNvPr id="8"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226</a:t>
            </a:fld>
            <a:endParaRPr lang="en-US" altLang="en-US"/>
          </a:p>
        </p:txBody>
      </p:sp>
      <p:sp>
        <p:nvSpPr>
          <p:cNvPr id="9" name="Footer Placeholder 8"/>
          <p:cNvSpPr>
            <a:spLocks noGrp="1"/>
          </p:cNvSpPr>
          <p:nvPr>
            <p:ph type="ftr" sz="quarter" idx="11"/>
          </p:nvPr>
        </p:nvSpPr>
        <p:spPr/>
        <p:txBody>
          <a:bodyPr/>
          <a:lstStyle/>
          <a:p>
            <a:pPr>
              <a:defRPr/>
            </a:pPr>
            <a:r>
              <a:rPr lang="en-US" altLang="en-US" dirty="0"/>
              <a:t>Bond Basics</a:t>
            </a:r>
          </a:p>
        </p:txBody>
      </p:sp>
      <p:sp>
        <p:nvSpPr>
          <p:cNvPr id="83972" name="Text Box 7"/>
          <p:cNvSpPr txBox="1">
            <a:spLocks noChangeArrowheads="1"/>
          </p:cNvSpPr>
          <p:nvPr/>
        </p:nvSpPr>
        <p:spPr bwMode="auto">
          <a:xfrm>
            <a:off x="1905000" y="5357336"/>
            <a:ext cx="3429000" cy="461665"/>
          </a:xfrm>
          <a:prstGeom prst="rect">
            <a:avLst/>
          </a:prstGeom>
          <a:noFill/>
          <a:ln w="9525">
            <a:noFill/>
            <a:miter lim="800000"/>
            <a:headEnd/>
            <a:tailEnd/>
          </a:ln>
        </p:spPr>
        <p:txBody>
          <a:bodyPr wrap="square">
            <a:spAutoFit/>
          </a:bodyPr>
          <a:lstStyle/>
          <a:p>
            <a:pPr eaLnBrk="0" hangingPunct="0">
              <a:spcBef>
                <a:spcPct val="50000"/>
              </a:spcBef>
            </a:pPr>
            <a:r>
              <a:rPr lang="en-US" altLang="en-US" sz="2400" dirty="0"/>
              <a:t>Coupons not yet paid</a:t>
            </a:r>
          </a:p>
        </p:txBody>
      </p:sp>
      <p:sp>
        <p:nvSpPr>
          <p:cNvPr id="83973" name="Text Box 8"/>
          <p:cNvSpPr txBox="1">
            <a:spLocks noChangeArrowheads="1"/>
          </p:cNvSpPr>
          <p:nvPr/>
        </p:nvSpPr>
        <p:spPr bwMode="auto">
          <a:xfrm>
            <a:off x="1905000" y="1828800"/>
            <a:ext cx="3429000" cy="1569660"/>
          </a:xfrm>
          <a:prstGeom prst="rect">
            <a:avLst/>
          </a:prstGeom>
          <a:noFill/>
          <a:ln w="9525">
            <a:noFill/>
            <a:miter lim="800000"/>
            <a:headEnd/>
            <a:tailEnd/>
          </a:ln>
        </p:spPr>
        <p:txBody>
          <a:bodyPr wrap="square">
            <a:spAutoFit/>
          </a:bodyPr>
          <a:lstStyle/>
          <a:p>
            <a:pPr eaLnBrk="0" hangingPunct="0">
              <a:spcBef>
                <a:spcPct val="50000"/>
              </a:spcBef>
            </a:pPr>
            <a:r>
              <a:rPr lang="en-US" altLang="en-US" sz="2400" dirty="0"/>
              <a:t>Script coupon bond as buyer would receive a certificate with coupons attached.</a:t>
            </a:r>
          </a:p>
        </p:txBody>
      </p:sp>
      <p:pic>
        <p:nvPicPr>
          <p:cNvPr id="10" name="Picture 9" descr="Bond_picture_s.jpg"/>
          <p:cNvPicPr>
            <a:picLocks noChangeAspect="1"/>
          </p:cNvPicPr>
          <p:nvPr/>
        </p:nvPicPr>
        <p:blipFill>
          <a:blip r:embed="rId3" cstate="print"/>
          <a:stretch>
            <a:fillRect/>
          </a:stretch>
        </p:blipFill>
        <p:spPr>
          <a:xfrm>
            <a:off x="5715000" y="457200"/>
            <a:ext cx="4114800" cy="5486400"/>
          </a:xfrm>
          <a:prstGeom prst="rect">
            <a:avLst/>
          </a:prstGeom>
        </p:spPr>
      </p:pic>
      <p:cxnSp>
        <p:nvCxnSpPr>
          <p:cNvPr id="4" name="Straight Arrow Connector 3"/>
          <p:cNvCxnSpPr/>
          <p:nvPr/>
        </p:nvCxnSpPr>
        <p:spPr>
          <a:xfrm>
            <a:off x="4953000" y="5588167"/>
            <a:ext cx="106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52910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Key Formulas: Bond Price</a:t>
            </a:r>
            <a:endParaRPr lang="en-US" altLang="en-US" sz="2000" dirty="0">
              <a:solidFill>
                <a:srgbClr val="FF0000"/>
              </a:solidFill>
            </a:endParaRPr>
          </a:p>
        </p:txBody>
      </p:sp>
      <p:sp>
        <p:nvSpPr>
          <p:cNvPr id="79874" name="Rectangle 6"/>
          <p:cNvSpPr>
            <a:spLocks noGrp="1" noChangeArrowheads="1"/>
          </p:cNvSpPr>
          <p:nvPr>
            <p:ph type="body" idx="1"/>
          </p:nvPr>
        </p:nvSpPr>
        <p:spPr>
          <a:xfrm>
            <a:off x="1981200" y="1524001"/>
            <a:ext cx="8229600" cy="4525963"/>
          </a:xfrm>
        </p:spPr>
        <p:txBody>
          <a:bodyPr>
            <a:normAutofit/>
          </a:bodyPr>
          <a:lstStyle/>
          <a:p>
            <a:r>
              <a:rPr lang="en-US" altLang="en-US" sz="2400" dirty="0"/>
              <a:t>That formula for fixed cash flows with a residual value on maturity date is also the general formula that covers many different cases of DCF calculations but is also the way (for you for now) to value bonds based on Coupon (</a:t>
            </a:r>
            <a:r>
              <a:rPr lang="en-US" altLang="en-US" sz="2400" i="1" dirty="0"/>
              <a:t>C</a:t>
            </a:r>
            <a:r>
              <a:rPr lang="en-US" altLang="en-US" sz="2400" dirty="0"/>
              <a:t>), Principal (</a:t>
            </a:r>
            <a:r>
              <a:rPr lang="en-US" altLang="en-US" sz="2400" i="1" dirty="0"/>
              <a:t>P</a:t>
            </a:r>
            <a:r>
              <a:rPr lang="en-US" altLang="en-US" sz="2400" dirty="0"/>
              <a:t>), Number of Years (</a:t>
            </a:r>
            <a:r>
              <a:rPr lang="en-US" altLang="en-US" sz="2400" i="1" dirty="0"/>
              <a:t>n</a:t>
            </a:r>
            <a:r>
              <a:rPr lang="en-US" altLang="en-US" sz="2400" dirty="0"/>
              <a:t>), Yield To Maturity (</a:t>
            </a:r>
            <a:r>
              <a:rPr lang="en-US" altLang="en-US" sz="2400" i="1" dirty="0" err="1"/>
              <a:t>i</a:t>
            </a:r>
            <a:r>
              <a:rPr lang="en-US" altLang="en-US" sz="2400" dirty="0"/>
              <a:t>): </a:t>
            </a:r>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227</a:t>
            </a:fld>
            <a:endParaRPr lang="en-US" altLang="en-US"/>
          </a:p>
        </p:txBody>
      </p:sp>
      <p:sp>
        <p:nvSpPr>
          <p:cNvPr id="5" name="Footer Placeholder 4"/>
          <p:cNvSpPr>
            <a:spLocks noGrp="1"/>
          </p:cNvSpPr>
          <p:nvPr>
            <p:ph type="ftr" sz="quarter" idx="11"/>
          </p:nvPr>
        </p:nvSpPr>
        <p:spPr/>
        <p:txBody>
          <a:bodyPr/>
          <a:lstStyle/>
          <a:p>
            <a:pPr>
              <a:defRPr/>
            </a:pPr>
            <a:r>
              <a:rPr lang="en-US" altLang="en-US" dirty="0"/>
              <a:t>Bond Basics</a:t>
            </a:r>
          </a:p>
        </p:txBody>
      </p:sp>
      <p:pic>
        <p:nvPicPr>
          <p:cNvPr id="369667" name="Picture 3"/>
          <p:cNvPicPr>
            <a:picLocks noChangeAspect="1" noChangeArrowheads="1"/>
          </p:cNvPicPr>
          <p:nvPr/>
        </p:nvPicPr>
        <p:blipFill>
          <a:blip r:embed="rId3" cstate="print"/>
          <a:srcRect/>
          <a:stretch>
            <a:fillRect/>
          </a:stretch>
        </p:blipFill>
        <p:spPr bwMode="auto">
          <a:xfrm>
            <a:off x="2663825" y="4383088"/>
            <a:ext cx="6864350" cy="798513"/>
          </a:xfrm>
          <a:prstGeom prst="rect">
            <a:avLst/>
          </a:prstGeom>
          <a:noFill/>
          <a:ln w="9525">
            <a:noFill/>
            <a:miter lim="800000"/>
            <a:headEnd/>
            <a:tailEnd/>
          </a:ln>
          <a:effectLst/>
        </p:spPr>
      </p:pic>
      <p:pic>
        <p:nvPicPr>
          <p:cNvPr id="369668" name="Picture 4"/>
          <p:cNvPicPr>
            <a:picLocks noChangeAspect="1" noChangeArrowheads="1"/>
          </p:cNvPicPr>
          <p:nvPr/>
        </p:nvPicPr>
        <p:blipFill>
          <a:blip r:embed="rId4" cstate="print"/>
          <a:srcRect/>
          <a:stretch>
            <a:fillRect/>
          </a:stretch>
        </p:blipFill>
        <p:spPr bwMode="auto">
          <a:xfrm>
            <a:off x="2813050" y="5349876"/>
            <a:ext cx="6864350" cy="669925"/>
          </a:xfrm>
          <a:prstGeom prst="rect">
            <a:avLst/>
          </a:prstGeom>
          <a:noFill/>
          <a:ln w="9525">
            <a:noFill/>
            <a:miter lim="800000"/>
            <a:headEnd/>
            <a:tailEnd/>
          </a:ln>
          <a:effectLst/>
        </p:spPr>
      </p:pic>
      <p:sp>
        <p:nvSpPr>
          <p:cNvPr id="2" name="Rectangle 1"/>
          <p:cNvSpPr/>
          <p:nvPr/>
        </p:nvSpPr>
        <p:spPr>
          <a:xfrm>
            <a:off x="2663826" y="5181601"/>
            <a:ext cx="3660775" cy="868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663825" y="4383088"/>
            <a:ext cx="7099300" cy="722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7043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Key Formulas: Bond Price</a:t>
            </a:r>
          </a:p>
        </p:txBody>
      </p:sp>
      <p:sp>
        <p:nvSpPr>
          <p:cNvPr id="79874" name="Rectangle 6"/>
          <p:cNvSpPr>
            <a:spLocks noGrp="1" noChangeArrowheads="1"/>
          </p:cNvSpPr>
          <p:nvPr>
            <p:ph type="body" idx="1"/>
          </p:nvPr>
        </p:nvSpPr>
        <p:spPr>
          <a:xfrm>
            <a:off x="1981200" y="1524001"/>
            <a:ext cx="8229600" cy="4525963"/>
          </a:xfrm>
        </p:spPr>
        <p:txBody>
          <a:bodyPr>
            <a:normAutofit/>
          </a:bodyPr>
          <a:lstStyle/>
          <a:p>
            <a:r>
              <a:rPr lang="en-US" altLang="en-US" sz="2400" dirty="0"/>
              <a:t>If </a:t>
            </a:r>
            <a:r>
              <a:rPr lang="en-US" altLang="en-US" sz="2400" i="1" dirty="0"/>
              <a:t>P</a:t>
            </a:r>
            <a:r>
              <a:rPr lang="en-US" altLang="en-US" sz="2400" dirty="0"/>
              <a:t>=0 that is our mortgage case (in part I),</a:t>
            </a:r>
          </a:p>
          <a:p>
            <a:r>
              <a:rPr lang="en-US" altLang="en-US" sz="2400" dirty="0"/>
              <a:t>If </a:t>
            </a:r>
            <a:r>
              <a:rPr lang="en-US" altLang="en-US" sz="2400" i="1" dirty="0"/>
              <a:t>P</a:t>
            </a:r>
            <a:r>
              <a:rPr lang="en-US" altLang="en-US" sz="2400" dirty="0"/>
              <a:t>=0 and </a:t>
            </a:r>
            <a:r>
              <a:rPr lang="en-US" altLang="en-US" sz="2400" i="1" dirty="0"/>
              <a:t>n</a:t>
            </a:r>
            <a:r>
              <a:rPr lang="en-US" altLang="en-US" sz="2400" dirty="0"/>
              <a:t>=</a:t>
            </a:r>
            <a:r>
              <a:rPr lang="en-US" altLang="en-US" sz="2400" dirty="0">
                <a:sym typeface="Symbol"/>
              </a:rPr>
              <a:t></a:t>
            </a:r>
            <a:r>
              <a:rPr lang="en-US" altLang="en-US" sz="2400" dirty="0"/>
              <a:t>  AND </a:t>
            </a:r>
            <a:r>
              <a:rPr lang="en-US" altLang="en-US" sz="2400" i="1" dirty="0" err="1"/>
              <a:t>i</a:t>
            </a:r>
            <a:r>
              <a:rPr lang="en-US" altLang="en-US" sz="2400" dirty="0"/>
              <a:t> &gt; 0, then it is a consol or a perpetual bond:</a:t>
            </a:r>
          </a:p>
          <a:p>
            <a:endParaRPr lang="en-US" altLang="en-US" sz="2400" dirty="0"/>
          </a:p>
          <a:p>
            <a:r>
              <a:rPr lang="en-US" altLang="en-US" sz="2400" dirty="0"/>
              <a:t>If </a:t>
            </a:r>
            <a:r>
              <a:rPr lang="en-US" altLang="en-US" sz="2400" i="1" dirty="0"/>
              <a:t>C</a:t>
            </a:r>
            <a:r>
              <a:rPr lang="en-US" altLang="en-US" sz="2400" dirty="0"/>
              <a:t>= 0 it is a Zero-Coupon Bond:</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228</a:t>
            </a:fld>
            <a:endParaRPr lang="en-US" altLang="en-US"/>
          </a:p>
        </p:txBody>
      </p:sp>
      <p:sp>
        <p:nvSpPr>
          <p:cNvPr id="5" name="Footer Placeholder 4"/>
          <p:cNvSpPr>
            <a:spLocks noGrp="1"/>
          </p:cNvSpPr>
          <p:nvPr>
            <p:ph type="ftr" sz="quarter" idx="11"/>
          </p:nvPr>
        </p:nvSpPr>
        <p:spPr/>
        <p:txBody>
          <a:bodyPr/>
          <a:lstStyle/>
          <a:p>
            <a:pPr>
              <a:defRPr/>
            </a:pPr>
            <a:r>
              <a:rPr lang="en-US" altLang="en-US" dirty="0"/>
              <a:t>Bond Basics</a:t>
            </a:r>
          </a:p>
        </p:txBody>
      </p:sp>
      <p:pic>
        <p:nvPicPr>
          <p:cNvPr id="371715" name="Picture 3"/>
          <p:cNvPicPr>
            <a:picLocks noChangeAspect="1" noChangeArrowheads="1"/>
          </p:cNvPicPr>
          <p:nvPr/>
        </p:nvPicPr>
        <p:blipFill>
          <a:blip r:embed="rId3" cstate="print"/>
          <a:srcRect/>
          <a:stretch>
            <a:fillRect/>
          </a:stretch>
        </p:blipFill>
        <p:spPr bwMode="auto">
          <a:xfrm>
            <a:off x="2663825" y="4759326"/>
            <a:ext cx="6864350" cy="650875"/>
          </a:xfrm>
          <a:prstGeom prst="rect">
            <a:avLst/>
          </a:prstGeom>
          <a:noFill/>
          <a:ln w="9525">
            <a:noFill/>
            <a:miter lim="800000"/>
            <a:headEnd/>
            <a:tailEnd/>
          </a:ln>
          <a:effectLst/>
        </p:spPr>
      </p:pic>
      <p:pic>
        <p:nvPicPr>
          <p:cNvPr id="371716" name="Picture 4"/>
          <p:cNvPicPr>
            <a:picLocks noChangeAspect="1" noChangeArrowheads="1"/>
          </p:cNvPicPr>
          <p:nvPr/>
        </p:nvPicPr>
        <p:blipFill>
          <a:blip r:embed="rId4" cstate="print"/>
          <a:srcRect/>
          <a:stretch>
            <a:fillRect/>
          </a:stretch>
        </p:blipFill>
        <p:spPr bwMode="auto">
          <a:xfrm>
            <a:off x="3619500" y="3213656"/>
            <a:ext cx="6864350" cy="612775"/>
          </a:xfrm>
          <a:prstGeom prst="rect">
            <a:avLst/>
          </a:prstGeom>
          <a:noFill/>
          <a:ln w="9525">
            <a:noFill/>
            <a:miter lim="800000"/>
            <a:headEnd/>
            <a:tailEnd/>
          </a:ln>
          <a:effectLst/>
        </p:spPr>
      </p:pic>
      <p:sp>
        <p:nvSpPr>
          <p:cNvPr id="2" name="Rectangle 1"/>
          <p:cNvSpPr/>
          <p:nvPr/>
        </p:nvSpPr>
        <p:spPr>
          <a:xfrm>
            <a:off x="3429000" y="3014663"/>
            <a:ext cx="2057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514600" y="4648201"/>
            <a:ext cx="2209800" cy="7921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7426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Zero Coupon Bonds</a:t>
            </a:r>
          </a:p>
        </p:txBody>
      </p:sp>
      <p:sp>
        <p:nvSpPr>
          <p:cNvPr id="4" name="Slide Number Placeholder 3"/>
          <p:cNvSpPr>
            <a:spLocks noGrp="1"/>
          </p:cNvSpPr>
          <p:nvPr>
            <p:ph type="sldNum" sz="quarter" idx="11"/>
          </p:nvPr>
        </p:nvSpPr>
        <p:spPr/>
        <p:txBody>
          <a:bodyPr/>
          <a:lstStyle/>
          <a:p>
            <a:pPr>
              <a:defRPr/>
            </a:pPr>
            <a:fld id="{DD43D14F-EA8B-43E4-B169-114B5BB83D25}" type="slidenum">
              <a:rPr lang="en-US" altLang="en-US" smtClean="0"/>
              <a:pPr>
                <a:defRPr/>
              </a:pPr>
              <a:t>229</a:t>
            </a:fld>
            <a:endParaRPr lang="en-US" altLang="en-US"/>
          </a:p>
        </p:txBody>
      </p:sp>
    </p:spTree>
    <p:extLst>
      <p:ext uri="{BB962C8B-B14F-4D97-AF65-F5344CB8AC3E}">
        <p14:creationId xmlns:p14="http://schemas.microsoft.com/office/powerpoint/2010/main" val="326211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it matter?</a:t>
            </a:r>
          </a:p>
        </p:txBody>
      </p:sp>
      <p:sp>
        <p:nvSpPr>
          <p:cNvPr id="3" name="Content Placeholder 2"/>
          <p:cNvSpPr>
            <a:spLocks noGrp="1"/>
          </p:cNvSpPr>
          <p:nvPr>
            <p:ph idx="1"/>
          </p:nvPr>
        </p:nvSpPr>
        <p:spPr/>
        <p:txBody>
          <a:bodyPr/>
          <a:lstStyle/>
          <a:p>
            <a:r>
              <a:rPr lang="en-US" dirty="0"/>
              <a:t>The choice of legal structure has important implications:</a:t>
            </a:r>
          </a:p>
          <a:p>
            <a:pPr lvl="1"/>
            <a:r>
              <a:rPr lang="en-US" dirty="0"/>
              <a:t>Risk for the different parties</a:t>
            </a:r>
          </a:p>
          <a:p>
            <a:pPr lvl="1"/>
            <a:r>
              <a:rPr lang="en-US" dirty="0"/>
              <a:t>Tax</a:t>
            </a:r>
          </a:p>
          <a:p>
            <a:pPr lvl="1"/>
            <a:r>
              <a:rPr lang="en-US" dirty="0"/>
              <a:t>Conflicts of interest</a:t>
            </a:r>
          </a:p>
          <a:p>
            <a:pPr lvl="1"/>
            <a:r>
              <a:rPr lang="en-US" dirty="0"/>
              <a:t>Possibility to raise capital</a:t>
            </a:r>
          </a:p>
          <a:p>
            <a:pPr lvl="1"/>
            <a:r>
              <a:rPr lang="en-US" dirty="0"/>
              <a:t>Survival of business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23</a:t>
            </a:fld>
            <a:endParaRPr lang="en-US" altLang="en-US"/>
          </a:p>
        </p:txBody>
      </p:sp>
      <p:sp>
        <p:nvSpPr>
          <p:cNvPr id="5" name="Footer Placeholder 4"/>
          <p:cNvSpPr>
            <a:spLocks noGrp="1"/>
          </p:cNvSpPr>
          <p:nvPr>
            <p:ph type="ftr" sz="quarter" idx="11"/>
          </p:nvPr>
        </p:nvSpPr>
        <p:spPr/>
        <p:txBody>
          <a:bodyPr/>
          <a:lstStyle/>
          <a:p>
            <a:pPr>
              <a:defRPr/>
            </a:pPr>
            <a:r>
              <a:rPr lang="en-US" altLang="en-US" dirty="0"/>
              <a:t>The firm and its structure</a:t>
            </a:r>
          </a:p>
        </p:txBody>
      </p:sp>
    </p:spTree>
    <p:extLst>
      <p:ext uri="{BB962C8B-B14F-4D97-AF65-F5344CB8AC3E}">
        <p14:creationId xmlns:p14="http://schemas.microsoft.com/office/powerpoint/2010/main" val="428316138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dirty="0">
                <a:ea typeface="ＭＳ Ｐゴシック" pitchFamily="-1" charset="-128"/>
              </a:rPr>
              <a:t>Zero-Coupon Bonds</a:t>
            </a:r>
          </a:p>
        </p:txBody>
      </p:sp>
      <p:sp>
        <p:nvSpPr>
          <p:cNvPr id="30723" name="Rectangle 8"/>
          <p:cNvSpPr>
            <a:spLocks noGrp="1" noChangeArrowheads="1"/>
          </p:cNvSpPr>
          <p:nvPr>
            <p:ph idx="1"/>
          </p:nvPr>
        </p:nvSpPr>
        <p:spPr/>
        <p:txBody>
          <a:bodyPr/>
          <a:lstStyle/>
          <a:p>
            <a:pPr eaLnBrk="1" hangingPunct="1"/>
            <a:r>
              <a:rPr lang="en-US" altLang="en-US" dirty="0">
                <a:ea typeface="ＭＳ Ｐゴシック" pitchFamily="-1" charset="-128"/>
              </a:rPr>
              <a:t>Zero-coupon bonds </a:t>
            </a:r>
          </a:p>
          <a:p>
            <a:pPr lvl="1" eaLnBrk="1" hangingPunct="1"/>
            <a:r>
              <a:rPr lang="en-US" altLang="en-US" dirty="0">
                <a:ea typeface="ＭＳ Ｐゴシック" pitchFamily="-1" charset="-128"/>
              </a:rPr>
              <a:t>Only two cash flows</a:t>
            </a:r>
          </a:p>
          <a:p>
            <a:pPr lvl="2" eaLnBrk="1" hangingPunct="1"/>
            <a:r>
              <a:rPr lang="en-US" altLang="en-US" dirty="0">
                <a:ea typeface="ＭＳ Ｐゴシック" pitchFamily="-1" charset="-128"/>
              </a:rPr>
              <a:t>The bond’s market price at the time of purchase</a:t>
            </a:r>
          </a:p>
          <a:p>
            <a:pPr lvl="2" eaLnBrk="1" hangingPunct="1"/>
            <a:r>
              <a:rPr lang="en-US" altLang="en-US" dirty="0">
                <a:ea typeface="ＭＳ Ｐゴシック" pitchFamily="-1" charset="-128"/>
              </a:rPr>
              <a:t>The bond’s face value (principal </a:t>
            </a:r>
            <a:r>
              <a:rPr lang="en-US" altLang="en-US" i="1" dirty="0">
                <a:ea typeface="ＭＳ Ｐゴシック" pitchFamily="-1" charset="-128"/>
              </a:rPr>
              <a:t>P</a:t>
            </a:r>
            <a:r>
              <a:rPr lang="en-US" altLang="en-US" dirty="0">
                <a:ea typeface="ＭＳ Ｐゴシック" pitchFamily="-1" charset="-128"/>
              </a:rPr>
              <a:t>) at maturity</a:t>
            </a:r>
          </a:p>
          <a:p>
            <a:pPr lvl="1" eaLnBrk="1" hangingPunct="1"/>
            <a:endParaRPr lang="en-US" altLang="en-US" dirty="0">
              <a:ea typeface="ＭＳ Ｐゴシック" pitchFamily="-1" charset="-128"/>
            </a:endParaRPr>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7" name="Picture 3"/>
          <p:cNvPicPr>
            <a:picLocks noChangeAspect="1" noChangeArrowheads="1"/>
          </p:cNvPicPr>
          <p:nvPr/>
        </p:nvPicPr>
        <p:blipFill>
          <a:blip r:embed="rId3" cstate="print"/>
          <a:srcRect/>
          <a:stretch>
            <a:fillRect/>
          </a:stretch>
        </p:blipFill>
        <p:spPr bwMode="auto">
          <a:xfrm>
            <a:off x="2639617" y="3709422"/>
            <a:ext cx="9952741" cy="943715"/>
          </a:xfrm>
          <a:prstGeom prst="rect">
            <a:avLst/>
          </a:prstGeom>
          <a:noFill/>
          <a:ln w="9525">
            <a:noFill/>
            <a:miter lim="800000"/>
            <a:headEnd/>
            <a:tailEnd/>
          </a:ln>
          <a:effectLst/>
        </p:spPr>
      </p:pic>
      <p:sp>
        <p:nvSpPr>
          <p:cNvPr id="8" name="Rectangle 7"/>
          <p:cNvSpPr/>
          <p:nvPr/>
        </p:nvSpPr>
        <p:spPr>
          <a:xfrm>
            <a:off x="2495600" y="3645024"/>
            <a:ext cx="3312368"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1840161615"/>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a:ea typeface="ＭＳ Ｐゴシック" pitchFamily="-1" charset="-128"/>
              </a:rPr>
              <a:t>Zero-Coupon Bonds - Example</a:t>
            </a:r>
          </a:p>
        </p:txBody>
      </p:sp>
      <p:sp>
        <p:nvSpPr>
          <p:cNvPr id="32771" name="Rectangle 8"/>
          <p:cNvSpPr>
            <a:spLocks noGrp="1" noChangeArrowheads="1"/>
          </p:cNvSpPr>
          <p:nvPr>
            <p:ph idx="1"/>
          </p:nvPr>
        </p:nvSpPr>
        <p:spPr/>
        <p:txBody>
          <a:bodyPr/>
          <a:lstStyle/>
          <a:p>
            <a:pPr eaLnBrk="1" hangingPunct="1"/>
            <a:r>
              <a:rPr lang="en-US" altLang="en-US" dirty="0">
                <a:ea typeface="ＭＳ Ｐゴシック" pitchFamily="-1" charset="-128"/>
              </a:rPr>
              <a:t>A one-year zero-coupon bond with a $100,000 face value has an initial price of $96,618.36</a:t>
            </a:r>
          </a:p>
          <a:p>
            <a:pPr lvl="1" eaLnBrk="1" hangingPunct="1"/>
            <a:r>
              <a:rPr lang="en-US" altLang="en-US" dirty="0">
                <a:ea typeface="ＭＳ Ｐゴシック" pitchFamily="-1" charset="-128"/>
              </a:rPr>
              <a:t>If you purchased this bond and held it to maturity, you would have the following cash flows:</a:t>
            </a:r>
          </a:p>
        </p:txBody>
      </p:sp>
      <p:sp>
        <p:nvSpPr>
          <p:cNvPr id="8" name="Footer Placeholder 4"/>
          <p:cNvSpPr>
            <a:spLocks noGrp="1"/>
          </p:cNvSpPr>
          <p:nvPr>
            <p:ph type="ftr" sz="quarter" idx="11"/>
          </p:nvPr>
        </p:nvSpPr>
        <p:spPr/>
        <p:txBody>
          <a:bodyPr/>
          <a:lstStyle/>
          <a:p>
            <a:pPr>
              <a:defRPr/>
            </a:pPr>
            <a:r>
              <a:rPr lang="en-US" altLang="en-US" dirty="0"/>
              <a:t>Bond Basics</a:t>
            </a:r>
          </a:p>
        </p:txBody>
      </p:sp>
      <p:pic>
        <p:nvPicPr>
          <p:cNvPr id="32772" name="Picture 7" descr="Be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771901"/>
            <a:ext cx="3581400" cy="10398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231</a:t>
            </a:fld>
            <a:endParaRPr lang="en-US" altLang="en-US"/>
          </a:p>
        </p:txBody>
      </p:sp>
    </p:spTree>
    <p:extLst>
      <p:ext uri="{BB962C8B-B14F-4D97-AF65-F5344CB8AC3E}">
        <p14:creationId xmlns:p14="http://schemas.microsoft.com/office/powerpoint/2010/main" val="57863522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3"/>
          <p:cNvSpPr>
            <a:spLocks noGrp="1" noChangeArrowheads="1"/>
          </p:cNvSpPr>
          <p:nvPr>
            <p:ph type="title"/>
          </p:nvPr>
        </p:nvSpPr>
        <p:spPr/>
        <p:txBody>
          <a:bodyPr/>
          <a:lstStyle/>
          <a:p>
            <a:pPr eaLnBrk="1" hangingPunct="1"/>
            <a:r>
              <a:rPr lang="en-US" altLang="en-US" dirty="0">
                <a:ea typeface="ＭＳ Ｐゴシック" pitchFamily="-1" charset="-128"/>
              </a:rPr>
              <a:t>Zero-Coupon Bonds </a:t>
            </a:r>
          </a:p>
        </p:txBody>
      </p:sp>
      <p:sp>
        <p:nvSpPr>
          <p:cNvPr id="34820" name="Rectangle 14"/>
          <p:cNvSpPr>
            <a:spLocks noGrp="1" noChangeArrowheads="1"/>
          </p:cNvSpPr>
          <p:nvPr>
            <p:ph idx="1"/>
          </p:nvPr>
        </p:nvSpPr>
        <p:spPr/>
        <p:txBody>
          <a:bodyPr/>
          <a:lstStyle/>
          <a:p>
            <a:pPr eaLnBrk="1" hangingPunct="1"/>
            <a:r>
              <a:rPr lang="en-US" altLang="en-US" dirty="0">
                <a:ea typeface="ＭＳ Ｐゴシック" pitchFamily="-1" charset="-128"/>
              </a:rPr>
              <a:t>Yield to Maturity of a Zero-Coupon Bond  </a:t>
            </a:r>
          </a:p>
          <a:p>
            <a:pPr lvl="1" eaLnBrk="1" hangingPunct="1"/>
            <a:r>
              <a:rPr lang="en-US" altLang="en-US" dirty="0">
                <a:ea typeface="ＭＳ Ｐゴシック" pitchFamily="-1" charset="-128"/>
              </a:rPr>
              <a:t>The </a:t>
            </a:r>
            <a:r>
              <a:rPr lang="en-US" altLang="en-US" b="1" dirty="0">
                <a:ea typeface="ＭＳ Ｐゴシック" pitchFamily="-1" charset="-128"/>
              </a:rPr>
              <a:t>discount rate </a:t>
            </a:r>
            <a:r>
              <a:rPr lang="en-US" altLang="en-US" dirty="0">
                <a:ea typeface="ＭＳ Ｐゴシック" pitchFamily="-1" charset="-128"/>
              </a:rPr>
              <a:t>that sets the </a:t>
            </a:r>
            <a:r>
              <a:rPr lang="en-US" altLang="en-US" b="1" dirty="0">
                <a:ea typeface="ＭＳ Ｐゴシック" pitchFamily="-1" charset="-128"/>
              </a:rPr>
              <a:t>present value </a:t>
            </a:r>
            <a:r>
              <a:rPr lang="en-US" altLang="en-US" dirty="0">
                <a:ea typeface="ＭＳ Ｐゴシック" pitchFamily="-1" charset="-128"/>
              </a:rPr>
              <a:t>of the promised bond payments </a:t>
            </a:r>
            <a:r>
              <a:rPr lang="en-US" altLang="en-US" b="1" dirty="0">
                <a:ea typeface="ＭＳ Ｐゴシック" pitchFamily="-1" charset="-128"/>
              </a:rPr>
              <a:t>equal to </a:t>
            </a:r>
            <a:r>
              <a:rPr lang="en-US" altLang="en-US" dirty="0">
                <a:ea typeface="ＭＳ Ｐゴシック" pitchFamily="-1" charset="-128"/>
              </a:rPr>
              <a:t>the current </a:t>
            </a:r>
            <a:r>
              <a:rPr lang="en-US" altLang="en-US" b="1" dirty="0">
                <a:ea typeface="ＭＳ Ｐゴシック" pitchFamily="-1" charset="-128"/>
              </a:rPr>
              <a:t>market price </a:t>
            </a:r>
            <a:r>
              <a:rPr lang="en-US" altLang="en-US" dirty="0">
                <a:ea typeface="ＭＳ Ｐゴシック" pitchFamily="-1" charset="-128"/>
              </a:rPr>
              <a:t>of the bond</a:t>
            </a:r>
          </a:p>
          <a:p>
            <a:pPr lvl="1" eaLnBrk="1" hangingPunct="1"/>
            <a:r>
              <a:rPr lang="en-US" altLang="en-US" b="1" dirty="0">
                <a:solidFill>
                  <a:schemeClr val="tx2">
                    <a:lumMod val="40000"/>
                    <a:lumOff val="60000"/>
                  </a:schemeClr>
                </a:solidFill>
                <a:ea typeface="ＭＳ Ｐゴシック" pitchFamily="-1" charset="-128"/>
              </a:rPr>
              <a:t>This is the same problem as when we solved for the rate of return</a:t>
            </a:r>
          </a:p>
          <a:p>
            <a:pPr lvl="1" eaLnBrk="1" hangingPunct="1"/>
            <a:r>
              <a:rPr lang="en-US" altLang="en-US" dirty="0">
                <a:ea typeface="ＭＳ Ｐゴシック" pitchFamily="-1" charset="-128"/>
              </a:rPr>
              <a:t>Yield to Maturity of an n-Year Zero-Coupon Bond:</a:t>
            </a:r>
          </a:p>
        </p:txBody>
      </p:sp>
      <p:graphicFrame>
        <p:nvGraphicFramePr>
          <p:cNvPr id="34818" name="Object 2"/>
          <p:cNvGraphicFramePr>
            <a:graphicFrameLocks noChangeAspect="1"/>
          </p:cNvGraphicFramePr>
          <p:nvPr/>
        </p:nvGraphicFramePr>
        <p:xfrm>
          <a:off x="3490119" y="4114801"/>
          <a:ext cx="3557588" cy="976313"/>
        </p:xfrm>
        <a:graphic>
          <a:graphicData uri="http://schemas.openxmlformats.org/presentationml/2006/ole">
            <mc:AlternateContent xmlns:mc="http://schemas.openxmlformats.org/markup-compatibility/2006">
              <mc:Choice xmlns:v="urn:schemas-microsoft-com:vml" Requires="v">
                <p:oleObj spid="_x0000_s6145" r:id="rId4" imgW="1485255" imgH="406224" progId="Equation.DSMT4">
                  <p:embed/>
                </p:oleObj>
              </mc:Choice>
              <mc:Fallback>
                <p:oleObj r:id="rId4" imgW="1485255" imgH="406224" progId="Equation.DSMT4">
                  <p:embed/>
                  <p:pic>
                    <p:nvPicPr>
                      <p:cNvPr id="348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0119" y="4114801"/>
                        <a:ext cx="3557588" cy="976313"/>
                      </a:xfrm>
                      <a:prstGeom prst="rect">
                        <a:avLst/>
                      </a:prstGeom>
                      <a:solidFill>
                        <a:srgbClr val="FFF4DB"/>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
        <p:nvSpPr>
          <p:cNvPr id="10"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232</a:t>
            </a:fld>
            <a:endParaRPr lang="en-US" altLang="en-US"/>
          </a:p>
        </p:txBody>
      </p:sp>
    </p:spTree>
    <p:extLst>
      <p:ext uri="{BB962C8B-B14F-4D97-AF65-F5344CB8AC3E}">
        <p14:creationId xmlns:p14="http://schemas.microsoft.com/office/powerpoint/2010/main" val="3539442477"/>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6"/>
          <p:cNvSpPr>
            <a:spLocks noGrp="1" noChangeArrowheads="1"/>
          </p:cNvSpPr>
          <p:nvPr>
            <p:ph type="title"/>
          </p:nvPr>
        </p:nvSpPr>
        <p:spPr/>
        <p:txBody>
          <a:bodyPr>
            <a:normAutofit/>
          </a:bodyPr>
          <a:lstStyle/>
          <a:p>
            <a:r>
              <a:rPr lang="en-US" altLang="en-US" dirty="0"/>
              <a:t>Example: Yields for Different Maturities</a:t>
            </a:r>
          </a:p>
        </p:txBody>
      </p:sp>
      <p:sp>
        <p:nvSpPr>
          <p:cNvPr id="36867" name="Rectangle 57"/>
          <p:cNvSpPr>
            <a:spLocks noGrp="1" noChangeArrowheads="1"/>
          </p:cNvSpPr>
          <p:nvPr>
            <p:ph idx="1"/>
          </p:nvPr>
        </p:nvSpPr>
        <p:spPr/>
        <p:txBody>
          <a:bodyPr/>
          <a:lstStyle/>
          <a:p>
            <a:r>
              <a:rPr lang="en-US" altLang="en-US" dirty="0"/>
              <a:t>Suppose the following zero-coupon bonds are trading at the prices shown below per $100 face value. </a:t>
            </a:r>
          </a:p>
          <a:p>
            <a:r>
              <a:rPr lang="en-US" altLang="en-US" b="1" dirty="0"/>
              <a:t>Determine the corresponding yield to maturity (YTM) for each bond.</a:t>
            </a:r>
          </a:p>
          <a:p>
            <a:endParaRPr lang="en-US" altLang="en-US" dirty="0"/>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233</a:t>
            </a:fld>
            <a:endParaRPr lang="en-US" dirty="0"/>
          </a:p>
        </p:txBody>
      </p:sp>
      <p:graphicFrame>
        <p:nvGraphicFramePr>
          <p:cNvPr id="463925" name="Group 53"/>
          <p:cNvGraphicFramePr>
            <a:graphicFrameLocks noGrp="1"/>
          </p:cNvGraphicFramePr>
          <p:nvPr/>
        </p:nvGraphicFramePr>
        <p:xfrm>
          <a:off x="2279576" y="3352800"/>
          <a:ext cx="6705600" cy="1220788"/>
        </p:xfrm>
        <a:graphic>
          <a:graphicData uri="http://schemas.openxmlformats.org/drawingml/2006/table">
            <a:tbl>
              <a:tblPr/>
              <a:tblGrid>
                <a:gridCol w="1463675">
                  <a:extLst>
                    <a:ext uri="{9D8B030D-6E8A-4147-A177-3AD203B41FA5}">
                      <a16:colId xmlns:a16="http://schemas.microsoft.com/office/drawing/2014/main" val="20000"/>
                    </a:ext>
                  </a:extLst>
                </a:gridCol>
                <a:gridCol w="1338213">
                  <a:extLst>
                    <a:ext uri="{9D8B030D-6E8A-4147-A177-3AD203B41FA5}">
                      <a16:colId xmlns:a16="http://schemas.microsoft.com/office/drawing/2014/main" val="20001"/>
                    </a:ext>
                  </a:extLst>
                </a:gridCol>
                <a:gridCol w="1282750">
                  <a:extLst>
                    <a:ext uri="{9D8B030D-6E8A-4147-A177-3AD203B41FA5}">
                      <a16:colId xmlns:a16="http://schemas.microsoft.com/office/drawing/2014/main" val="20002"/>
                    </a:ext>
                  </a:extLst>
                </a:gridCol>
                <a:gridCol w="1309687">
                  <a:extLst>
                    <a:ext uri="{9D8B030D-6E8A-4147-A177-3AD203B41FA5}">
                      <a16:colId xmlns:a16="http://schemas.microsoft.com/office/drawing/2014/main" val="20003"/>
                    </a:ext>
                  </a:extLst>
                </a:gridCol>
                <a:gridCol w="1311275">
                  <a:extLst>
                    <a:ext uri="{9D8B030D-6E8A-4147-A177-3AD203B41FA5}">
                      <a16:colId xmlns:a16="http://schemas.microsoft.com/office/drawing/2014/main" val="20004"/>
                    </a:ext>
                  </a:extLst>
                </a:gridCol>
              </a:tblGrid>
              <a:tr h="685800">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1" charset="2"/>
                        <a:buNone/>
                        <a:tabLst/>
                      </a:pPr>
                      <a:r>
                        <a:rPr kumimoji="0" lang="en-US" altLang="en-US" sz="2000" b="1" i="0" u="none" strike="noStrike" cap="none" normalizeH="0" baseline="0" dirty="0">
                          <a:ln>
                            <a:noFill/>
                          </a:ln>
                          <a:solidFill>
                            <a:schemeClr val="tx1"/>
                          </a:solidFill>
                          <a:effectLst/>
                          <a:latin typeface="Verdana" pitchFamily="-1" charset="0"/>
                          <a:ea typeface="ＭＳ Ｐゴシック" pitchFamily="-1" charset="-128"/>
                        </a:rPr>
                        <a:t>Maturity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Verdana" pitchFamily="-1" charset="0"/>
                          <a:ea typeface="ＭＳ Ｐゴシック" pitchFamily="-1" charset="-128"/>
                        </a:rPr>
                        <a:t>1 year</a:t>
                      </a:r>
                      <a:endParaRPr kumimoji="0" lang="en-US" altLang="en-US" sz="2000" b="0" i="0" u="none" strike="noStrike" cap="none" normalizeH="0" baseline="0" dirty="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Verdana" pitchFamily="-1" charset="0"/>
                          <a:ea typeface="ＭＳ Ｐゴシック" pitchFamily="-1" charset="-128"/>
                        </a:rPr>
                        <a:t>2 years</a:t>
                      </a:r>
                      <a:endParaRPr kumimoji="0" lang="en-US" altLang="en-US" sz="20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Verdana" pitchFamily="-1" charset="0"/>
                          <a:ea typeface="ＭＳ Ｐゴシック" pitchFamily="-1" charset="-128"/>
                        </a:rPr>
                        <a:t>3 years</a:t>
                      </a:r>
                      <a:endParaRPr kumimoji="0" lang="en-US" altLang="en-US" sz="20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Verdana" pitchFamily="-1" charset="0"/>
                          <a:ea typeface="ＭＳ Ｐゴシック" pitchFamily="-1" charset="-128"/>
                        </a:rPr>
                        <a:t>4 years</a:t>
                      </a:r>
                      <a:endParaRPr kumimoji="0" lang="en-US" altLang="en-US" sz="20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4988">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1" charset="2"/>
                        <a:buNone/>
                        <a:tabLst/>
                      </a:pPr>
                      <a:r>
                        <a:rPr kumimoji="0" lang="en-US" altLang="en-US" sz="2000" b="1" i="0" u="none" strike="noStrike" cap="none" normalizeH="0" baseline="0">
                          <a:ln>
                            <a:noFill/>
                          </a:ln>
                          <a:solidFill>
                            <a:schemeClr val="tx1"/>
                          </a:solidFill>
                          <a:effectLst/>
                          <a:latin typeface="Verdana" pitchFamily="-1" charset="0"/>
                          <a:ea typeface="ＭＳ Ｐゴシック" pitchFamily="-1" charset="-128"/>
                        </a:rPr>
                        <a:t>Price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Verdana" pitchFamily="-1" charset="0"/>
                          <a:ea typeface="ＭＳ Ｐゴシック" pitchFamily="-1" charset="-128"/>
                        </a:rPr>
                        <a:t>$96.62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1" charset="2"/>
                        <a:buNone/>
                        <a:tabLst/>
                      </a:pPr>
                      <a:r>
                        <a:rPr kumimoji="0" lang="en-US" altLang="en-US" sz="2000" b="0" i="0" u="none" strike="noStrike" cap="none" normalizeH="0" baseline="0">
                          <a:ln>
                            <a:noFill/>
                          </a:ln>
                          <a:solidFill>
                            <a:schemeClr val="tx1"/>
                          </a:solidFill>
                          <a:effectLst/>
                          <a:latin typeface="Verdana" pitchFamily="-1" charset="0"/>
                          <a:ea typeface="ＭＳ Ｐゴシック" pitchFamily="-1" charset="-128"/>
                        </a:rPr>
                        <a:t>$92.45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Verdana" pitchFamily="-1" charset="0"/>
                          <a:ea typeface="ＭＳ Ｐゴシック" pitchFamily="-1" charset="-128"/>
                        </a:rPr>
                        <a:t>$87.63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Verdana" pitchFamily="-1" charset="0"/>
                          <a:ea typeface="ＭＳ Ｐゴシック" pitchFamily="-1" charset="-128"/>
                        </a:rPr>
                        <a:t>$83.06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2278195028"/>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p:cNvSpPr>
            <a:spLocks noGrp="1" noChangeArrowheads="1"/>
          </p:cNvSpPr>
          <p:nvPr>
            <p:ph type="title"/>
          </p:nvPr>
        </p:nvSpPr>
        <p:spPr/>
        <p:txBody>
          <a:bodyPr>
            <a:normAutofit/>
          </a:bodyPr>
          <a:lstStyle/>
          <a:p>
            <a:r>
              <a:rPr lang="en-US" altLang="en-US" dirty="0"/>
              <a:t>Example: Yields for Different Maturities</a:t>
            </a:r>
          </a:p>
        </p:txBody>
      </p:sp>
      <p:sp>
        <p:nvSpPr>
          <p:cNvPr id="38915" name="Rectangle 9"/>
          <p:cNvSpPr>
            <a:spLocks noGrp="1" noChangeArrowheads="1"/>
          </p:cNvSpPr>
          <p:nvPr>
            <p:ph idx="1"/>
          </p:nvPr>
        </p:nvSpPr>
        <p:spPr/>
        <p:txBody>
          <a:bodyPr/>
          <a:lstStyle/>
          <a:p>
            <a:r>
              <a:rPr lang="en-US" altLang="en-US" dirty="0"/>
              <a:t>We can use our equation to solve for the YTM of the bonds. </a:t>
            </a:r>
          </a:p>
          <a:p>
            <a:endParaRPr lang="en-US" altLang="en-US" dirty="0"/>
          </a:p>
          <a:p>
            <a:endParaRPr lang="en-US" altLang="en-US" dirty="0"/>
          </a:p>
          <a:p>
            <a:r>
              <a:rPr lang="en-US" altLang="en-US" dirty="0"/>
              <a:t>The table gives the prices and number of years to maturity.</a:t>
            </a:r>
          </a:p>
        </p:txBody>
      </p:sp>
      <p:sp>
        <p:nvSpPr>
          <p:cNvPr id="11" name="Slide Number Placeholder 1"/>
          <p:cNvSpPr>
            <a:spLocks noGrp="1"/>
          </p:cNvSpPr>
          <p:nvPr>
            <p:ph type="sldNum" sz="quarter" idx="10"/>
          </p:nvPr>
        </p:nvSpPr>
        <p:spPr>
          <a:prstGeom prst="rect">
            <a:avLst/>
          </a:prstGeom>
        </p:spPr>
        <p:txBody>
          <a:bodyPr/>
          <a:lstStyle/>
          <a:p>
            <a:fld id="{79947206-A084-463E-B389-AE0EABF40FF9}" type="slidenum">
              <a:rPr lang="en-US" smtClean="0"/>
              <a:pPr/>
              <a:t>234</a:t>
            </a:fld>
            <a:endParaRPr lang="en-US" dirty="0"/>
          </a:p>
        </p:txBody>
      </p:sp>
      <p:sp>
        <p:nvSpPr>
          <p:cNvPr id="8" name="Footer Placeholder 4"/>
          <p:cNvSpPr>
            <a:spLocks noGrp="1"/>
          </p:cNvSpPr>
          <p:nvPr>
            <p:ph type="ftr" sz="quarter" idx="11"/>
          </p:nvPr>
        </p:nvSpPr>
        <p:spPr/>
        <p:txBody>
          <a:bodyPr/>
          <a:lstStyle/>
          <a:p>
            <a:pPr>
              <a:defRPr/>
            </a:pPr>
            <a:r>
              <a:rPr lang="en-US" altLang="en-US" dirty="0"/>
              <a:t>Bond Basics</a:t>
            </a:r>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graphicFrame>
        <p:nvGraphicFramePr>
          <p:cNvPr id="9" name="Object 2"/>
          <p:cNvGraphicFramePr>
            <a:graphicFrameLocks noChangeAspect="1"/>
          </p:cNvGraphicFramePr>
          <p:nvPr/>
        </p:nvGraphicFramePr>
        <p:xfrm>
          <a:off x="3490119" y="2133601"/>
          <a:ext cx="3557588" cy="976313"/>
        </p:xfrm>
        <a:graphic>
          <a:graphicData uri="http://schemas.openxmlformats.org/presentationml/2006/ole">
            <mc:AlternateContent xmlns:mc="http://schemas.openxmlformats.org/markup-compatibility/2006">
              <mc:Choice xmlns:v="urn:schemas-microsoft-com:vml" Requires="v">
                <p:oleObj spid="_x0000_s7169" r:id="rId4" imgW="1485255" imgH="406224" progId="Equation.DSMT4">
                  <p:embed/>
                </p:oleObj>
              </mc:Choice>
              <mc:Fallback>
                <p:oleObj r:id="rId4" imgW="1485255" imgH="406224" progId="Equation.DSMT4">
                  <p:embed/>
                  <p:pic>
                    <p:nvPicPr>
                      <p:cNvPr id="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0119" y="2133601"/>
                        <a:ext cx="3557588" cy="976313"/>
                      </a:xfrm>
                      <a:prstGeom prst="rect">
                        <a:avLst/>
                      </a:prstGeom>
                      <a:solidFill>
                        <a:srgbClr val="FFF4DB"/>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6361633"/>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8"/>
          <p:cNvSpPr>
            <a:spLocks noGrp="1" noChangeArrowheads="1"/>
          </p:cNvSpPr>
          <p:nvPr>
            <p:ph type="title"/>
          </p:nvPr>
        </p:nvSpPr>
        <p:spPr/>
        <p:txBody>
          <a:bodyPr>
            <a:normAutofit/>
          </a:bodyPr>
          <a:lstStyle/>
          <a:p>
            <a:pPr eaLnBrk="1" hangingPunct="1"/>
            <a:r>
              <a:rPr lang="en-US" altLang="en-US" dirty="0">
                <a:ea typeface="ＭＳ Ｐゴシック" pitchFamily="-1" charset="-128"/>
              </a:rPr>
              <a:t>Example: Yields for Different Maturities</a:t>
            </a:r>
          </a:p>
        </p:txBody>
      </p:sp>
      <p:sp>
        <p:nvSpPr>
          <p:cNvPr id="40964" name="Rectangle 9"/>
          <p:cNvSpPr>
            <a:spLocks noGrp="1" noChangeArrowheads="1"/>
          </p:cNvSpPr>
          <p:nvPr>
            <p:ph idx="1"/>
          </p:nvPr>
        </p:nvSpPr>
        <p:spPr/>
        <p:txBody>
          <a:bodyPr/>
          <a:lstStyle/>
          <a:p>
            <a:pPr eaLnBrk="1" hangingPunct="1"/>
            <a:r>
              <a:rPr lang="en-US" altLang="en-US" dirty="0">
                <a:ea typeface="ＭＳ Ｐゴシック" pitchFamily="-1" charset="-128"/>
              </a:rPr>
              <a:t>W</a:t>
            </a:r>
            <a:r>
              <a:rPr lang="en-US" altLang="en-US" sz="2000" dirty="0">
                <a:ea typeface="ＭＳ Ｐゴシック" pitchFamily="-1" charset="-128"/>
              </a:rPr>
              <a:t>e have</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235</a:t>
            </a:fld>
            <a:endParaRPr lang="en-US" dirty="0"/>
          </a:p>
        </p:txBody>
      </p:sp>
      <p:graphicFrame>
        <p:nvGraphicFramePr>
          <p:cNvPr id="40962" name="Object 2"/>
          <p:cNvGraphicFramePr>
            <a:graphicFrameLocks noChangeAspect="1"/>
          </p:cNvGraphicFramePr>
          <p:nvPr/>
        </p:nvGraphicFramePr>
        <p:xfrm>
          <a:off x="2293145" y="2362201"/>
          <a:ext cx="4797425" cy="2346325"/>
        </p:xfrm>
        <a:graphic>
          <a:graphicData uri="http://schemas.openxmlformats.org/presentationml/2006/ole">
            <mc:AlternateContent xmlns:mc="http://schemas.openxmlformats.org/markup-compatibility/2006">
              <mc:Choice xmlns:v="urn:schemas-microsoft-com:vml" Requires="v">
                <p:oleObj spid="_x0000_s8193" r:id="rId4" imgW="1879600" imgH="876300" progId="Equation.DSMT4">
                  <p:embed/>
                </p:oleObj>
              </mc:Choice>
              <mc:Fallback>
                <p:oleObj r:id="rId4" imgW="1879600" imgH="876300" progId="Equation.DSMT4">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145" y="2362201"/>
                        <a:ext cx="479742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187821262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8"/>
          <p:cNvSpPr>
            <a:spLocks noGrp="1" noChangeArrowheads="1"/>
          </p:cNvSpPr>
          <p:nvPr>
            <p:ph type="title"/>
          </p:nvPr>
        </p:nvSpPr>
        <p:spPr/>
        <p:txBody>
          <a:bodyPr>
            <a:normAutofit/>
          </a:bodyPr>
          <a:lstStyle/>
          <a:p>
            <a:r>
              <a:rPr lang="en-US" altLang="en-US" dirty="0"/>
              <a:t>Example: Yields for Different Maturities</a:t>
            </a:r>
          </a:p>
        </p:txBody>
      </p:sp>
      <p:sp>
        <p:nvSpPr>
          <p:cNvPr id="43011" name="Rectangle 9"/>
          <p:cNvSpPr>
            <a:spLocks noGrp="1" noChangeArrowheads="1"/>
          </p:cNvSpPr>
          <p:nvPr>
            <p:ph idx="1"/>
          </p:nvPr>
        </p:nvSpPr>
        <p:spPr/>
        <p:txBody>
          <a:bodyPr/>
          <a:lstStyle/>
          <a:p>
            <a:r>
              <a:rPr lang="en-US" altLang="en-US" dirty="0"/>
              <a:t>Solving for the YTM of a zero-coupon bond is </a:t>
            </a:r>
            <a:r>
              <a:rPr lang="en-US" altLang="en-US" b="1" dirty="0"/>
              <a:t>the same process we used to solve for the rate of return. </a:t>
            </a:r>
          </a:p>
          <a:p>
            <a:r>
              <a:rPr lang="en-US" altLang="en-US" dirty="0"/>
              <a:t>Indeed, the YTM is the rate of return of buying the bond.</a:t>
            </a:r>
          </a:p>
          <a:p>
            <a:r>
              <a:rPr lang="en-US" altLang="en-US" dirty="0">
                <a:solidFill>
                  <a:schemeClr val="tx2">
                    <a:lumMod val="60000"/>
                    <a:lumOff val="40000"/>
                  </a:schemeClr>
                </a:solidFill>
              </a:rPr>
              <a:t>NB: we can do it quickly in our calculator, where we solve for </a:t>
            </a:r>
            <a:r>
              <a:rPr lang="en-US" altLang="en-US" i="1" dirty="0" err="1">
                <a:solidFill>
                  <a:schemeClr val="tx2">
                    <a:lumMod val="60000"/>
                    <a:lumOff val="40000"/>
                  </a:schemeClr>
                </a:solidFill>
              </a:rPr>
              <a:t>i</a:t>
            </a:r>
            <a:r>
              <a:rPr lang="en-US" altLang="en-US" dirty="0">
                <a:solidFill>
                  <a:schemeClr val="tx2">
                    <a:lumMod val="60000"/>
                    <a:lumOff val="40000"/>
                  </a:schemeClr>
                </a:solidFill>
              </a:rPr>
              <a:t>, with </a:t>
            </a:r>
            <a:r>
              <a:rPr lang="en-US" altLang="en-US" i="1" dirty="0">
                <a:solidFill>
                  <a:schemeClr val="tx2">
                    <a:lumMod val="60000"/>
                    <a:lumOff val="40000"/>
                  </a:schemeClr>
                </a:solidFill>
              </a:rPr>
              <a:t>n </a:t>
            </a:r>
            <a:r>
              <a:rPr lang="en-US" altLang="en-US" dirty="0">
                <a:solidFill>
                  <a:schemeClr val="tx2">
                    <a:lumMod val="60000"/>
                    <a:lumOff val="40000"/>
                  </a:schemeClr>
                </a:solidFill>
              </a:rPr>
              <a:t>= tenor (number of periods) </a:t>
            </a:r>
            <a:r>
              <a:rPr lang="en-US" altLang="en-US" i="1" dirty="0">
                <a:solidFill>
                  <a:schemeClr val="tx2">
                    <a:lumMod val="60000"/>
                    <a:lumOff val="40000"/>
                  </a:schemeClr>
                </a:solidFill>
              </a:rPr>
              <a:t>PMT</a:t>
            </a:r>
            <a:r>
              <a:rPr lang="en-US" altLang="en-US" dirty="0">
                <a:solidFill>
                  <a:schemeClr val="tx2">
                    <a:lumMod val="60000"/>
                    <a:lumOff val="40000"/>
                  </a:schemeClr>
                </a:solidFill>
              </a:rPr>
              <a:t> is zero (no coupons), </a:t>
            </a:r>
            <a:r>
              <a:rPr lang="en-US" altLang="en-US" i="1" dirty="0">
                <a:solidFill>
                  <a:schemeClr val="tx2">
                    <a:lumMod val="60000"/>
                    <a:lumOff val="40000"/>
                  </a:schemeClr>
                </a:solidFill>
              </a:rPr>
              <a:t>FV</a:t>
            </a:r>
            <a:r>
              <a:rPr lang="en-US" altLang="en-US" dirty="0">
                <a:solidFill>
                  <a:schemeClr val="tx2">
                    <a:lumMod val="60000"/>
                    <a:lumOff val="40000"/>
                  </a:schemeClr>
                </a:solidFill>
              </a:rPr>
              <a:t> is $100 (par value) and </a:t>
            </a:r>
            <a:r>
              <a:rPr lang="en-US" altLang="en-US" i="1" dirty="0">
                <a:solidFill>
                  <a:schemeClr val="tx2">
                    <a:lumMod val="60000"/>
                    <a:lumOff val="40000"/>
                  </a:schemeClr>
                </a:solidFill>
              </a:rPr>
              <a:t>PV</a:t>
            </a:r>
            <a:r>
              <a:rPr lang="en-US" altLang="en-US" dirty="0">
                <a:solidFill>
                  <a:schemeClr val="tx2">
                    <a:lumMod val="60000"/>
                    <a:lumOff val="40000"/>
                  </a:schemeClr>
                </a:solidFill>
              </a:rPr>
              <a:t> is the price (with negative cash flow)</a:t>
            </a:r>
          </a:p>
          <a:p>
            <a:endParaRPr lang="en-US" altLang="en-US" dirty="0"/>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236</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695576087"/>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6"/>
          <p:cNvSpPr>
            <a:spLocks noGrp="1" noChangeArrowheads="1"/>
          </p:cNvSpPr>
          <p:nvPr>
            <p:ph type="title"/>
          </p:nvPr>
        </p:nvSpPr>
        <p:spPr/>
        <p:txBody>
          <a:bodyPr>
            <a:normAutofit/>
          </a:bodyPr>
          <a:lstStyle/>
          <a:p>
            <a:r>
              <a:rPr lang="en-US" altLang="en-US" dirty="0"/>
              <a:t>Your Turn! </a:t>
            </a:r>
          </a:p>
        </p:txBody>
      </p:sp>
      <p:sp>
        <p:nvSpPr>
          <p:cNvPr id="45059" name="Rectangle 57"/>
          <p:cNvSpPr>
            <a:spLocks noGrp="1" noChangeArrowheads="1"/>
          </p:cNvSpPr>
          <p:nvPr>
            <p:ph idx="1"/>
          </p:nvPr>
        </p:nvSpPr>
        <p:spPr/>
        <p:txBody>
          <a:bodyPr/>
          <a:lstStyle/>
          <a:p>
            <a:r>
              <a:rPr lang="en-US" altLang="en-US" dirty="0"/>
              <a:t>Suppose the following zero-coupon bonds are trading at the prices shown below per $100 face value. </a:t>
            </a:r>
          </a:p>
          <a:p>
            <a:r>
              <a:rPr lang="en-US" altLang="en-US" dirty="0"/>
              <a:t>Determine the corresponding yield to maturity for each bond.</a:t>
            </a:r>
          </a:p>
          <a:p>
            <a:endParaRPr lang="en-US" altLang="en-US" dirty="0"/>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237</a:t>
            </a:fld>
            <a:endParaRPr lang="en-US" dirty="0"/>
          </a:p>
        </p:txBody>
      </p:sp>
      <p:graphicFrame>
        <p:nvGraphicFramePr>
          <p:cNvPr id="463925" name="Group 53"/>
          <p:cNvGraphicFramePr>
            <a:graphicFrameLocks noGrp="1"/>
          </p:cNvGraphicFramePr>
          <p:nvPr/>
        </p:nvGraphicFramePr>
        <p:xfrm>
          <a:off x="2362200" y="3276600"/>
          <a:ext cx="6553200" cy="1220788"/>
        </p:xfrm>
        <a:graphic>
          <a:graphicData uri="http://schemas.openxmlformats.org/drawingml/2006/table">
            <a:tbl>
              <a:tblPr/>
              <a:tblGrid>
                <a:gridCol w="1524000">
                  <a:extLst>
                    <a:ext uri="{9D8B030D-6E8A-4147-A177-3AD203B41FA5}">
                      <a16:colId xmlns:a16="http://schemas.microsoft.com/office/drawing/2014/main" val="20000"/>
                    </a:ext>
                  </a:extLst>
                </a:gridCol>
                <a:gridCol w="1096963">
                  <a:extLst>
                    <a:ext uri="{9D8B030D-6E8A-4147-A177-3AD203B41FA5}">
                      <a16:colId xmlns:a16="http://schemas.microsoft.com/office/drawing/2014/main" val="20001"/>
                    </a:ext>
                  </a:extLst>
                </a:gridCol>
                <a:gridCol w="1311275">
                  <a:extLst>
                    <a:ext uri="{9D8B030D-6E8A-4147-A177-3AD203B41FA5}">
                      <a16:colId xmlns:a16="http://schemas.microsoft.com/office/drawing/2014/main" val="20002"/>
                    </a:ext>
                  </a:extLst>
                </a:gridCol>
                <a:gridCol w="1309687">
                  <a:extLst>
                    <a:ext uri="{9D8B030D-6E8A-4147-A177-3AD203B41FA5}">
                      <a16:colId xmlns:a16="http://schemas.microsoft.com/office/drawing/2014/main" val="20003"/>
                    </a:ext>
                  </a:extLst>
                </a:gridCol>
                <a:gridCol w="1311275">
                  <a:extLst>
                    <a:ext uri="{9D8B030D-6E8A-4147-A177-3AD203B41FA5}">
                      <a16:colId xmlns:a16="http://schemas.microsoft.com/office/drawing/2014/main" val="20004"/>
                    </a:ext>
                  </a:extLst>
                </a:gridCol>
              </a:tblGrid>
              <a:tr h="685800">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1" charset="2"/>
                        <a:buNone/>
                        <a:tabLst/>
                      </a:pPr>
                      <a:r>
                        <a:rPr kumimoji="0" lang="en-US" altLang="en-US" sz="2000" b="1" i="0" u="none" strike="noStrike" cap="none" normalizeH="0" baseline="0" dirty="0">
                          <a:ln>
                            <a:noFill/>
                          </a:ln>
                          <a:solidFill>
                            <a:schemeClr val="tx1"/>
                          </a:solidFill>
                          <a:effectLst/>
                          <a:latin typeface="Verdana" pitchFamily="-1" charset="0"/>
                          <a:ea typeface="ＭＳ Ｐゴシック" pitchFamily="-1" charset="-128"/>
                        </a:rPr>
                        <a:t>Maturity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Verdana" pitchFamily="-1" charset="0"/>
                          <a:ea typeface="ＭＳ Ｐゴシック" pitchFamily="-1" charset="-128"/>
                        </a:rPr>
                        <a:t>1 year</a:t>
                      </a:r>
                      <a:endParaRPr kumimoji="0" lang="en-US" altLang="en-US" sz="2000" b="0" i="0" u="none" strike="noStrike" cap="none" normalizeH="0" baseline="0" dirty="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Verdana" pitchFamily="-1" charset="0"/>
                          <a:ea typeface="ＭＳ Ｐゴシック" pitchFamily="-1" charset="-128"/>
                        </a:rPr>
                        <a:t>2 years</a:t>
                      </a:r>
                      <a:endParaRPr kumimoji="0" lang="en-US" altLang="en-US" sz="2000" b="0" i="0" u="none" strike="noStrike" cap="none" normalizeH="0" baseline="0" dirty="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Verdana" pitchFamily="-1" charset="0"/>
                          <a:ea typeface="ＭＳ Ｐゴシック" pitchFamily="-1" charset="-128"/>
                        </a:rPr>
                        <a:t>3 years</a:t>
                      </a:r>
                      <a:endParaRPr kumimoji="0" lang="en-US" altLang="en-US" sz="20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Verdana" pitchFamily="-1" charset="0"/>
                          <a:ea typeface="ＭＳ Ｐゴシック" pitchFamily="-1" charset="-128"/>
                        </a:rPr>
                        <a:t>4 years</a:t>
                      </a:r>
                      <a:endParaRPr kumimoji="0" lang="en-US" altLang="en-US" sz="20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4988">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1" charset="2"/>
                        <a:buNone/>
                        <a:tabLst/>
                      </a:pPr>
                      <a:r>
                        <a:rPr kumimoji="0" lang="en-US" altLang="en-US" sz="2000" b="1" i="0" u="none" strike="noStrike" cap="none" normalizeH="0" baseline="0" dirty="0">
                          <a:ln>
                            <a:noFill/>
                          </a:ln>
                          <a:solidFill>
                            <a:schemeClr val="tx1"/>
                          </a:solidFill>
                          <a:effectLst/>
                          <a:latin typeface="Verdana" pitchFamily="-1" charset="0"/>
                          <a:ea typeface="ＭＳ Ｐゴシック" pitchFamily="-1" charset="-128"/>
                        </a:rPr>
                        <a:t>Price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Verdana" pitchFamily="-1" charset="0"/>
                          <a:ea typeface="ＭＳ Ｐゴシック" pitchFamily="-1" charset="-128"/>
                        </a:rPr>
                        <a:t>$98.52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1" charset="2"/>
                        <a:buNone/>
                        <a:tabLst/>
                      </a:pPr>
                      <a:r>
                        <a:rPr kumimoji="0" lang="en-US" altLang="en-US" sz="2000" b="0" i="0" u="none" strike="noStrike" cap="none" normalizeH="0" baseline="0">
                          <a:ln>
                            <a:noFill/>
                          </a:ln>
                          <a:solidFill>
                            <a:schemeClr val="tx1"/>
                          </a:solidFill>
                          <a:effectLst/>
                          <a:latin typeface="Verdana" pitchFamily="-1" charset="0"/>
                          <a:ea typeface="ＭＳ Ｐゴシック" pitchFamily="-1" charset="-128"/>
                        </a:rPr>
                        <a:t>$96.59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Verdana" pitchFamily="-1" charset="0"/>
                          <a:ea typeface="ＭＳ Ｐゴシック" pitchFamily="-1" charset="-128"/>
                        </a:rPr>
                        <a:t>$94.23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Verdana" pitchFamily="-1" charset="0"/>
                          <a:ea typeface="ＭＳ Ｐゴシック" pitchFamily="-1" charset="-128"/>
                        </a:rPr>
                        <a:t>$91.48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3845951547"/>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274638"/>
            <a:ext cx="8229600" cy="639762"/>
          </a:xfrm>
        </p:spPr>
        <p:txBody>
          <a:bodyPr>
            <a:normAutofit fontScale="90000"/>
          </a:bodyPr>
          <a:lstStyle/>
          <a:p>
            <a:r>
              <a:rPr lang="en-US" altLang="zh-TW" dirty="0"/>
              <a:t>Your Turn (PRS please)</a:t>
            </a:r>
            <a:endParaRPr lang="zh-TW" altLang="en-US" dirty="0"/>
          </a:p>
        </p:txBody>
      </p:sp>
      <p:sp>
        <p:nvSpPr>
          <p:cNvPr id="9" name="Content Placeholder 8"/>
          <p:cNvSpPr>
            <a:spLocks noGrp="1"/>
          </p:cNvSpPr>
          <p:nvPr>
            <p:ph idx="1"/>
          </p:nvPr>
        </p:nvSpPr>
        <p:spPr>
          <a:xfrm>
            <a:off x="1981200" y="1066801"/>
            <a:ext cx="8229600" cy="4876801"/>
          </a:xfrm>
        </p:spPr>
        <p:txBody>
          <a:bodyPr>
            <a:noAutofit/>
          </a:bodyPr>
          <a:lstStyle/>
          <a:p>
            <a:pPr>
              <a:lnSpc>
                <a:spcPct val="100000"/>
              </a:lnSpc>
            </a:pPr>
            <a:r>
              <a:rPr lang="en-US" altLang="zh-TW" sz="1600" dirty="0"/>
              <a:t>The YTMs are</a:t>
            </a:r>
          </a:p>
          <a:p>
            <a:pPr lvl="1">
              <a:lnSpc>
                <a:spcPct val="100000"/>
              </a:lnSpc>
            </a:pPr>
            <a:r>
              <a:rPr lang="en-US" altLang="zh-TW" sz="1600" dirty="0"/>
              <a:t>1 year bond:</a:t>
            </a:r>
          </a:p>
          <a:p>
            <a:pPr lvl="2">
              <a:lnSpc>
                <a:spcPct val="100000"/>
              </a:lnSpc>
            </a:pPr>
            <a:r>
              <a:rPr lang="en-US" altLang="zh-TW" dirty="0"/>
              <a:t>1.2%</a:t>
            </a:r>
          </a:p>
          <a:p>
            <a:pPr lvl="2">
              <a:lnSpc>
                <a:spcPct val="100000"/>
              </a:lnSpc>
            </a:pPr>
            <a:r>
              <a:rPr lang="en-US" altLang="zh-TW" dirty="0"/>
              <a:t>1.5%</a:t>
            </a:r>
          </a:p>
          <a:p>
            <a:pPr lvl="2">
              <a:lnSpc>
                <a:spcPct val="100000"/>
              </a:lnSpc>
            </a:pPr>
            <a:r>
              <a:rPr lang="en-US" altLang="zh-TW" dirty="0"/>
              <a:t>1.7%</a:t>
            </a:r>
          </a:p>
          <a:p>
            <a:pPr lvl="1">
              <a:lnSpc>
                <a:spcPct val="100000"/>
              </a:lnSpc>
            </a:pPr>
            <a:r>
              <a:rPr lang="en-US" altLang="zh-TW" sz="1600" dirty="0"/>
              <a:t>2 year bond:</a:t>
            </a:r>
          </a:p>
          <a:p>
            <a:pPr lvl="2">
              <a:lnSpc>
                <a:spcPct val="100000"/>
              </a:lnSpc>
            </a:pPr>
            <a:r>
              <a:rPr lang="en-US" altLang="zh-TW" dirty="0"/>
              <a:t>1.6%</a:t>
            </a:r>
          </a:p>
          <a:p>
            <a:pPr lvl="2">
              <a:lnSpc>
                <a:spcPct val="100000"/>
              </a:lnSpc>
            </a:pPr>
            <a:r>
              <a:rPr lang="en-US" altLang="zh-TW" dirty="0"/>
              <a:t>1.75%</a:t>
            </a:r>
          </a:p>
          <a:p>
            <a:pPr lvl="2">
              <a:lnSpc>
                <a:spcPct val="100000"/>
              </a:lnSpc>
            </a:pPr>
            <a:r>
              <a:rPr lang="en-US" altLang="zh-TW" dirty="0"/>
              <a:t>1.8%</a:t>
            </a:r>
          </a:p>
          <a:p>
            <a:pPr lvl="1">
              <a:lnSpc>
                <a:spcPct val="100000"/>
              </a:lnSpc>
            </a:pPr>
            <a:r>
              <a:rPr lang="en-US" altLang="zh-TW" sz="1600" dirty="0"/>
              <a:t>3 year bond:</a:t>
            </a:r>
          </a:p>
          <a:p>
            <a:pPr lvl="2">
              <a:lnSpc>
                <a:spcPct val="100000"/>
              </a:lnSpc>
            </a:pPr>
            <a:r>
              <a:rPr lang="en-US" altLang="zh-TW" dirty="0"/>
              <a:t>1.9%</a:t>
            </a:r>
          </a:p>
          <a:p>
            <a:pPr lvl="2">
              <a:lnSpc>
                <a:spcPct val="100000"/>
              </a:lnSpc>
            </a:pPr>
            <a:r>
              <a:rPr lang="en-US" altLang="zh-TW" dirty="0"/>
              <a:t>2.0%</a:t>
            </a:r>
          </a:p>
          <a:p>
            <a:pPr lvl="2">
              <a:lnSpc>
                <a:spcPct val="100000"/>
              </a:lnSpc>
            </a:pPr>
            <a:r>
              <a:rPr lang="en-US" altLang="zh-TW" dirty="0"/>
              <a:t>2.5%</a:t>
            </a:r>
          </a:p>
          <a:p>
            <a:pPr lvl="1">
              <a:lnSpc>
                <a:spcPct val="100000"/>
              </a:lnSpc>
            </a:pPr>
            <a:r>
              <a:rPr lang="en-US" altLang="zh-TW" sz="1600" dirty="0"/>
              <a:t>4 year bond:</a:t>
            </a:r>
          </a:p>
          <a:p>
            <a:pPr lvl="2">
              <a:lnSpc>
                <a:spcPct val="100000"/>
              </a:lnSpc>
            </a:pPr>
            <a:r>
              <a:rPr lang="en-US" altLang="zh-TW" dirty="0"/>
              <a:t>2.0%</a:t>
            </a:r>
          </a:p>
          <a:p>
            <a:pPr lvl="2">
              <a:lnSpc>
                <a:spcPct val="100000"/>
              </a:lnSpc>
            </a:pPr>
            <a:r>
              <a:rPr lang="en-US" altLang="zh-TW" dirty="0"/>
              <a:t>2.25%</a:t>
            </a:r>
          </a:p>
          <a:p>
            <a:pPr lvl="2">
              <a:lnSpc>
                <a:spcPct val="100000"/>
              </a:lnSpc>
            </a:pPr>
            <a:r>
              <a:rPr lang="en-US" altLang="zh-TW" dirty="0"/>
              <a:t>3%</a:t>
            </a:r>
          </a:p>
          <a:p>
            <a:pPr lvl="1">
              <a:lnSpc>
                <a:spcPct val="100000"/>
              </a:lnSpc>
            </a:pPr>
            <a:endParaRPr lang="en-US" altLang="zh-TW" sz="1600" dirty="0"/>
          </a:p>
          <a:p>
            <a:pPr>
              <a:lnSpc>
                <a:spcPct val="100000"/>
              </a:lnSpc>
            </a:pPr>
            <a:endParaRPr lang="en-US" altLang="zh-TW" sz="1600" dirty="0"/>
          </a:p>
          <a:p>
            <a:pPr>
              <a:lnSpc>
                <a:spcPct val="100000"/>
              </a:lnSpc>
            </a:pPr>
            <a:endParaRPr lang="en-US" altLang="zh-TW" sz="1600" dirty="0"/>
          </a:p>
          <a:p>
            <a:pPr>
              <a:lnSpc>
                <a:spcPct val="100000"/>
              </a:lnSpc>
            </a:pPr>
            <a:endParaRPr lang="zh-TW" altLang="en-US" sz="1600" dirty="0"/>
          </a:p>
        </p:txBody>
      </p:sp>
      <p:sp>
        <p:nvSpPr>
          <p:cNvPr id="4" name="Slide Number Placeholder 3"/>
          <p:cNvSpPr>
            <a:spLocks noGrp="1"/>
          </p:cNvSpPr>
          <p:nvPr>
            <p:ph type="sldNum" sz="quarter" idx="10"/>
          </p:nvPr>
        </p:nvSpPr>
        <p:spPr/>
        <p:txBody>
          <a:bodyPr/>
          <a:lstStyle/>
          <a:p>
            <a:fld id="{79947206-A084-463E-B389-AE0EABF40FF9}" type="slidenum">
              <a:rPr lang="en-US" smtClean="0"/>
              <a:pPr/>
              <a:t>238</a:t>
            </a:fld>
            <a:endParaRPr lang="en-US" dirty="0"/>
          </a:p>
        </p:txBody>
      </p:sp>
      <p:pic>
        <p:nvPicPr>
          <p:cNvPr id="10"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744072" y="2276872"/>
            <a:ext cx="3640555" cy="3384376"/>
          </a:xfrm>
          <a:prstGeom prst="rect">
            <a:avLst/>
          </a:prstGeom>
        </p:spPr>
      </p:pic>
      <p:sp>
        <p:nvSpPr>
          <p:cNvPr id="15"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294881155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p:cNvSpPr>
            <a:spLocks noGrp="1" noChangeArrowheads="1"/>
          </p:cNvSpPr>
          <p:nvPr>
            <p:ph type="title"/>
          </p:nvPr>
        </p:nvSpPr>
        <p:spPr/>
        <p:txBody>
          <a:bodyPr>
            <a:normAutofit/>
          </a:bodyPr>
          <a:lstStyle/>
          <a:p>
            <a:r>
              <a:rPr lang="en-US" altLang="en-US" dirty="0"/>
              <a:t>Solution: Yields for Different Maturities</a:t>
            </a:r>
          </a:p>
        </p:txBody>
      </p:sp>
      <p:sp>
        <p:nvSpPr>
          <p:cNvPr id="47107" name="Rectangle 9"/>
          <p:cNvSpPr>
            <a:spLocks noGrp="1" noChangeArrowheads="1"/>
          </p:cNvSpPr>
          <p:nvPr>
            <p:ph idx="1"/>
          </p:nvPr>
        </p:nvSpPr>
        <p:spPr/>
        <p:txBody>
          <a:bodyPr/>
          <a:lstStyle/>
          <a:p>
            <a:r>
              <a:rPr lang="en-US" altLang="en-US" dirty="0"/>
              <a:t>We can solve for the YTM of the bonds. The table gives the prices and number of years to maturity.</a:t>
            </a:r>
          </a:p>
          <a:p>
            <a:r>
              <a:rPr lang="en-US" altLang="en-US" dirty="0">
                <a:solidFill>
                  <a:schemeClr val="tx2">
                    <a:lumMod val="60000"/>
                    <a:lumOff val="40000"/>
                  </a:schemeClr>
                </a:solidFill>
              </a:rPr>
              <a:t>NB: we can do it quickly in our calculator, where we solve for </a:t>
            </a:r>
            <a:r>
              <a:rPr lang="en-US" altLang="en-US" i="1" dirty="0" err="1">
                <a:solidFill>
                  <a:schemeClr val="tx2">
                    <a:lumMod val="60000"/>
                    <a:lumOff val="40000"/>
                  </a:schemeClr>
                </a:solidFill>
              </a:rPr>
              <a:t>i</a:t>
            </a:r>
            <a:r>
              <a:rPr lang="en-US" altLang="en-US" dirty="0">
                <a:solidFill>
                  <a:schemeClr val="tx2">
                    <a:lumMod val="60000"/>
                    <a:lumOff val="40000"/>
                  </a:schemeClr>
                </a:solidFill>
              </a:rPr>
              <a:t>, with </a:t>
            </a:r>
            <a:r>
              <a:rPr lang="en-US" altLang="en-US" i="1" dirty="0">
                <a:solidFill>
                  <a:schemeClr val="tx2">
                    <a:lumMod val="60000"/>
                    <a:lumOff val="40000"/>
                  </a:schemeClr>
                </a:solidFill>
              </a:rPr>
              <a:t>n</a:t>
            </a:r>
            <a:r>
              <a:rPr lang="en-US" altLang="en-US" dirty="0">
                <a:solidFill>
                  <a:schemeClr val="tx2">
                    <a:lumMod val="60000"/>
                    <a:lumOff val="40000"/>
                  </a:schemeClr>
                </a:solidFill>
              </a:rPr>
              <a:t>= tenor (number of periods) </a:t>
            </a:r>
            <a:r>
              <a:rPr lang="en-US" altLang="en-US" i="1" dirty="0">
                <a:solidFill>
                  <a:schemeClr val="tx2">
                    <a:lumMod val="60000"/>
                    <a:lumOff val="40000"/>
                  </a:schemeClr>
                </a:solidFill>
              </a:rPr>
              <a:t>PMT</a:t>
            </a:r>
            <a:r>
              <a:rPr lang="en-US" altLang="en-US" dirty="0">
                <a:solidFill>
                  <a:schemeClr val="tx2">
                    <a:lumMod val="60000"/>
                    <a:lumOff val="40000"/>
                  </a:schemeClr>
                </a:solidFill>
              </a:rPr>
              <a:t> is zero (no coupons), </a:t>
            </a:r>
            <a:r>
              <a:rPr lang="en-US" altLang="en-US" i="1" dirty="0">
                <a:solidFill>
                  <a:schemeClr val="tx2">
                    <a:lumMod val="60000"/>
                    <a:lumOff val="40000"/>
                  </a:schemeClr>
                </a:solidFill>
              </a:rPr>
              <a:t>FV</a:t>
            </a:r>
            <a:r>
              <a:rPr lang="en-US" altLang="en-US" dirty="0">
                <a:solidFill>
                  <a:schemeClr val="tx2">
                    <a:lumMod val="60000"/>
                    <a:lumOff val="40000"/>
                  </a:schemeClr>
                </a:solidFill>
              </a:rPr>
              <a:t> is $100 (par value) and </a:t>
            </a:r>
            <a:r>
              <a:rPr lang="en-US" altLang="en-US" i="1" dirty="0">
                <a:solidFill>
                  <a:schemeClr val="tx2">
                    <a:lumMod val="60000"/>
                    <a:lumOff val="40000"/>
                  </a:schemeClr>
                </a:solidFill>
              </a:rPr>
              <a:t>PV</a:t>
            </a:r>
            <a:r>
              <a:rPr lang="en-US" altLang="en-US" dirty="0">
                <a:solidFill>
                  <a:schemeClr val="tx2">
                    <a:lumMod val="60000"/>
                    <a:lumOff val="40000"/>
                  </a:schemeClr>
                </a:solidFill>
              </a:rPr>
              <a:t> is the price (with negative cash flow)</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239</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2551474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lstStyle/>
          <a:p>
            <a:r>
              <a:rPr lang="en-US" dirty="0"/>
              <a:t>What makes mutual organizations different?</a:t>
            </a:r>
          </a:p>
          <a:p>
            <a:r>
              <a:rPr lang="en-US" dirty="0"/>
              <a:t>If my friend and I are lawyers and we want to set up our own law firm, what legal structure should we use?</a:t>
            </a:r>
          </a:p>
          <a:p>
            <a:r>
              <a:rPr lang="en-US" dirty="0"/>
              <a:t>If you are a shareholder in a publicly listed corporation, are you responsible for the debt of the company?</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24</a:t>
            </a:fld>
            <a:endParaRPr lang="en-US" altLang="en-US"/>
          </a:p>
        </p:txBody>
      </p:sp>
      <p:sp>
        <p:nvSpPr>
          <p:cNvPr id="5" name="Footer Placeholder 4"/>
          <p:cNvSpPr>
            <a:spLocks noGrp="1"/>
          </p:cNvSpPr>
          <p:nvPr>
            <p:ph type="ftr" sz="quarter" idx="11"/>
          </p:nvPr>
        </p:nvSpPr>
        <p:spPr/>
        <p:txBody>
          <a:bodyPr/>
          <a:lstStyle/>
          <a:p>
            <a:pPr>
              <a:defRPr/>
            </a:pPr>
            <a:r>
              <a:rPr lang="en-US" altLang="en-US" dirty="0"/>
              <a:t>Pop Quiz</a:t>
            </a:r>
          </a:p>
        </p:txBody>
      </p:sp>
    </p:spTree>
    <p:extLst>
      <p:ext uri="{BB962C8B-B14F-4D97-AF65-F5344CB8AC3E}">
        <p14:creationId xmlns:p14="http://schemas.microsoft.com/office/powerpoint/2010/main" val="147081011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8"/>
          <p:cNvSpPr>
            <a:spLocks noGrp="1" noChangeArrowheads="1"/>
          </p:cNvSpPr>
          <p:nvPr>
            <p:ph type="title"/>
          </p:nvPr>
        </p:nvSpPr>
        <p:spPr/>
        <p:txBody>
          <a:bodyPr>
            <a:normAutofit/>
          </a:bodyPr>
          <a:lstStyle/>
          <a:p>
            <a:pPr eaLnBrk="1" hangingPunct="1"/>
            <a:r>
              <a:rPr lang="en-US" altLang="en-US" dirty="0">
                <a:ea typeface="ＭＳ Ｐゴシック" pitchFamily="-1" charset="-128"/>
              </a:rPr>
              <a:t>Solution: Yields for Different Maturities</a:t>
            </a:r>
          </a:p>
        </p:txBody>
      </p:sp>
      <p:sp>
        <p:nvSpPr>
          <p:cNvPr id="49156" name="Rectangle 9"/>
          <p:cNvSpPr>
            <a:spLocks noGrp="1" noChangeArrowheads="1"/>
          </p:cNvSpPr>
          <p:nvPr>
            <p:ph idx="1"/>
          </p:nvPr>
        </p:nvSpPr>
        <p:spPr/>
        <p:txBody>
          <a:bodyPr/>
          <a:lstStyle/>
          <a:p>
            <a:pPr eaLnBrk="1" hangingPunct="1"/>
            <a:r>
              <a:rPr lang="en-US" altLang="en-US" sz="2400" dirty="0">
                <a:ea typeface="ＭＳ Ｐゴシック" pitchFamily="-1" charset="-128"/>
              </a:rPr>
              <a:t>We have</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240</a:t>
            </a:fld>
            <a:endParaRPr lang="en-US" dirty="0"/>
          </a:p>
        </p:txBody>
      </p:sp>
      <p:sp>
        <p:nvSpPr>
          <p:cNvPr id="49157" name="Rectangle 4"/>
          <p:cNvSpPr>
            <a:spLocks noChangeArrowheads="1"/>
          </p:cNvSpPr>
          <p:nvPr/>
        </p:nvSpPr>
        <p:spPr bwMode="auto">
          <a:xfrm>
            <a:off x="1524000" y="-228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pitchFamily="-1" charset="-128"/>
              </a:defRPr>
            </a:lvl1pPr>
            <a:lvl2pPr marL="37931725" indent="-37474525"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endParaRPr lang="en-US" altLang="en-US">
              <a:latin typeface="Verdana" pitchFamily="-1" charset="0"/>
            </a:endParaRPr>
          </a:p>
        </p:txBody>
      </p:sp>
      <p:sp>
        <p:nvSpPr>
          <p:cNvPr id="49158" name="Rectangle 9"/>
          <p:cNvSpPr>
            <a:spLocks noChangeArrowheads="1"/>
          </p:cNvSpPr>
          <p:nvPr/>
        </p:nvSpPr>
        <p:spPr bwMode="auto">
          <a:xfrm>
            <a:off x="1524000" y="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pitchFamily="-1" charset="-128"/>
              </a:defRPr>
            </a:lvl1pPr>
            <a:lvl2pPr marL="37931725" indent="-37474525"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endParaRPr lang="en-US" altLang="en-US">
              <a:latin typeface="Verdana" pitchFamily="-1" charset="0"/>
            </a:endParaRPr>
          </a:p>
        </p:txBody>
      </p:sp>
      <p:sp>
        <p:nvSpPr>
          <p:cNvPr id="49159" name="Rectangle 10"/>
          <p:cNvSpPr>
            <a:spLocks noChangeArrowheads="1"/>
          </p:cNvSpPr>
          <p:nvPr/>
        </p:nvSpPr>
        <p:spPr bwMode="auto">
          <a:xfrm>
            <a:off x="1524000" y="10572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pitchFamily="-1" charset="-128"/>
              </a:defRPr>
            </a:lvl1pPr>
            <a:lvl2pPr marL="37931725" indent="-37474525"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endParaRPr lang="en-US" altLang="en-US">
              <a:latin typeface="Verdana" pitchFamily="-1" charset="0"/>
            </a:endParaRPr>
          </a:p>
        </p:txBody>
      </p:sp>
      <p:sp>
        <p:nvSpPr>
          <p:cNvPr id="49160" name="Rectangle 11"/>
          <p:cNvSpPr>
            <a:spLocks noChangeArrowheads="1"/>
          </p:cNvSpPr>
          <p:nvPr/>
        </p:nvSpPr>
        <p:spPr bwMode="auto">
          <a:xfrm>
            <a:off x="1524000" y="21145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pitchFamily="-1" charset="-128"/>
              </a:defRPr>
            </a:lvl1pPr>
            <a:lvl2pPr marL="37931725" indent="-37474525"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endParaRPr lang="en-US" altLang="en-US">
              <a:latin typeface="Verdana" pitchFamily="-1" charset="0"/>
            </a:endParaRPr>
          </a:p>
        </p:txBody>
      </p:sp>
      <p:sp>
        <p:nvSpPr>
          <p:cNvPr id="49161" name="Rectangle 12"/>
          <p:cNvSpPr>
            <a:spLocks noChangeArrowheads="1"/>
          </p:cNvSpPr>
          <p:nvPr/>
        </p:nvSpPr>
        <p:spPr bwMode="auto">
          <a:xfrm>
            <a:off x="1524000" y="31718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pitchFamily="-1" charset="-128"/>
              </a:defRPr>
            </a:lvl1pPr>
            <a:lvl2pPr marL="37931725" indent="-37474525"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endParaRPr lang="en-US" altLang="en-US">
              <a:latin typeface="Verdana" pitchFamily="-1" charset="0"/>
            </a:endParaRPr>
          </a:p>
        </p:txBody>
      </p:sp>
      <p:graphicFrame>
        <p:nvGraphicFramePr>
          <p:cNvPr id="49154" name="Object 2"/>
          <p:cNvGraphicFramePr>
            <a:graphicFrameLocks noChangeAspect="1"/>
          </p:cNvGraphicFramePr>
          <p:nvPr/>
        </p:nvGraphicFramePr>
        <p:xfrm>
          <a:off x="2411413" y="2332038"/>
          <a:ext cx="5715000" cy="2593975"/>
        </p:xfrm>
        <a:graphic>
          <a:graphicData uri="http://schemas.openxmlformats.org/presentationml/2006/ole">
            <mc:AlternateContent xmlns:mc="http://schemas.openxmlformats.org/markup-compatibility/2006">
              <mc:Choice xmlns:v="urn:schemas-microsoft-com:vml" Requires="v">
                <p:oleObj spid="_x0000_s9217" name="Equation" r:id="rId4" imgW="3136900" imgH="1562100" progId="Equation.3">
                  <p:embed/>
                </p:oleObj>
              </mc:Choice>
              <mc:Fallback>
                <p:oleObj name="Equation" r:id="rId4" imgW="3136900" imgH="1562100" progId="Equation.3">
                  <p:embed/>
                  <p:pic>
                    <p:nvPicPr>
                      <p:cNvPr id="4915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332038"/>
                        <a:ext cx="5715000" cy="259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3"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3139231273"/>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8"/>
          <p:cNvSpPr>
            <a:spLocks noGrp="1" noChangeArrowheads="1"/>
          </p:cNvSpPr>
          <p:nvPr>
            <p:ph type="title"/>
          </p:nvPr>
        </p:nvSpPr>
        <p:spPr/>
        <p:txBody>
          <a:bodyPr>
            <a:normAutofit/>
          </a:bodyPr>
          <a:lstStyle/>
          <a:p>
            <a:r>
              <a:rPr lang="en-US" altLang="en-US" dirty="0"/>
              <a:t>Solution: Yields for Different Maturities</a:t>
            </a:r>
          </a:p>
        </p:txBody>
      </p:sp>
      <p:sp>
        <p:nvSpPr>
          <p:cNvPr id="51203" name="Rectangle 9"/>
          <p:cNvSpPr>
            <a:spLocks noGrp="1" noChangeArrowheads="1"/>
          </p:cNvSpPr>
          <p:nvPr>
            <p:ph idx="1"/>
          </p:nvPr>
        </p:nvSpPr>
        <p:spPr/>
        <p:txBody>
          <a:bodyPr/>
          <a:lstStyle/>
          <a:p>
            <a:r>
              <a:rPr lang="en-US" altLang="en-US" dirty="0"/>
              <a:t>Solving for the YTM of a zero-coupon bond is the same process we used to solve for the rate of return. </a:t>
            </a:r>
          </a:p>
          <a:p>
            <a:r>
              <a:rPr lang="en-US" altLang="en-US" dirty="0"/>
              <a:t>Indeed, the YTM is the rate of return of buying the bond.</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241</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3802760180"/>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2"/>
          <p:cNvSpPr>
            <a:spLocks noGrp="1" noChangeArrowheads="1"/>
          </p:cNvSpPr>
          <p:nvPr>
            <p:ph type="title"/>
          </p:nvPr>
        </p:nvSpPr>
        <p:spPr/>
        <p:txBody>
          <a:bodyPr>
            <a:normAutofit/>
          </a:bodyPr>
          <a:lstStyle/>
          <a:p>
            <a:r>
              <a:rPr lang="en-US" altLang="en-US" dirty="0"/>
              <a:t>Example: Computing the Price of a Zero-Coupon Bond</a:t>
            </a:r>
          </a:p>
        </p:txBody>
      </p:sp>
      <p:sp>
        <p:nvSpPr>
          <p:cNvPr id="67587" name="Rectangle 13"/>
          <p:cNvSpPr>
            <a:spLocks noGrp="1" noChangeArrowheads="1"/>
          </p:cNvSpPr>
          <p:nvPr>
            <p:ph idx="1"/>
          </p:nvPr>
        </p:nvSpPr>
        <p:spPr/>
        <p:txBody>
          <a:bodyPr/>
          <a:lstStyle/>
          <a:p>
            <a:r>
              <a:rPr lang="en-US" altLang="en-US" dirty="0"/>
              <a:t>Given the yield curve below, what is the price of a 5-year “risk-free” zero-coupon bond with a face value of $100?  </a:t>
            </a:r>
          </a:p>
          <a:p>
            <a:endParaRPr lang="en-US" altLang="en-US" dirty="0"/>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242</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7" name="Picture 3" descr="fig06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89656"/>
            <a:ext cx="5181601" cy="326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3211384627"/>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8"/>
          <p:cNvSpPr>
            <a:spLocks noGrp="1" noChangeArrowheads="1"/>
          </p:cNvSpPr>
          <p:nvPr>
            <p:ph type="title"/>
          </p:nvPr>
        </p:nvSpPr>
        <p:spPr/>
        <p:txBody>
          <a:bodyPr>
            <a:normAutofit/>
          </a:bodyPr>
          <a:lstStyle/>
          <a:p>
            <a:r>
              <a:rPr lang="en-US" altLang="en-US" dirty="0"/>
              <a:t>Example: Computing the Price of a Zero-Coupon Bond</a:t>
            </a:r>
          </a:p>
        </p:txBody>
      </p:sp>
      <p:sp>
        <p:nvSpPr>
          <p:cNvPr id="69635" name="Rectangle 9"/>
          <p:cNvSpPr>
            <a:spLocks noGrp="1" noChangeArrowheads="1"/>
          </p:cNvSpPr>
          <p:nvPr>
            <p:ph idx="1"/>
          </p:nvPr>
        </p:nvSpPr>
        <p:spPr/>
        <p:txBody>
          <a:bodyPr/>
          <a:lstStyle/>
          <a:p>
            <a:r>
              <a:rPr lang="en-US" altLang="en-US" dirty="0"/>
              <a:t>We can use the bond’s yield to maturity to compute the bond’s price as the present value of its face amount, where the discount rate is the bond’s yield to maturity. </a:t>
            </a:r>
          </a:p>
          <a:p>
            <a:r>
              <a:rPr lang="en-US" altLang="en-US" dirty="0"/>
              <a:t>From the yield curve, the yield to maturity for </a:t>
            </a:r>
            <a:r>
              <a:rPr lang="en-US" altLang="en-US" b="1" dirty="0"/>
              <a:t>5-year</a:t>
            </a:r>
            <a:r>
              <a:rPr lang="en-US" altLang="en-US" dirty="0"/>
              <a:t> “risk-free” zero-coupon bonds is </a:t>
            </a:r>
            <a:r>
              <a:rPr lang="en-US" altLang="en-US" b="1" dirty="0"/>
              <a:t>5.0%</a:t>
            </a:r>
            <a:r>
              <a:rPr lang="en-US" altLang="en-US" dirty="0"/>
              <a:t>.</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243</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642153021"/>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9"/>
          <p:cNvSpPr>
            <a:spLocks noGrp="1" noChangeArrowheads="1"/>
          </p:cNvSpPr>
          <p:nvPr>
            <p:ph type="title"/>
          </p:nvPr>
        </p:nvSpPr>
        <p:spPr/>
        <p:txBody>
          <a:bodyPr/>
          <a:lstStyle/>
          <a:p>
            <a:r>
              <a:rPr lang="en-US" altLang="en-US" sz="2400" dirty="0">
                <a:ea typeface="ＭＳ Ｐゴシック" pitchFamily="-1" charset="-128"/>
              </a:rPr>
              <a:t>Zero-Coupon Yield Curve Consistent with the Bond Prices in Example</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244</a:t>
            </a:fld>
            <a:endParaRPr lang="en-US" dirty="0"/>
          </a:p>
        </p:txBody>
      </p:sp>
      <p:pic>
        <p:nvPicPr>
          <p:cNvPr id="65539" name="Picture 3" descr="fig06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353833"/>
            <a:ext cx="72390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cxnSp>
        <p:nvCxnSpPr>
          <p:cNvPr id="4" name="Straight Connector 3"/>
          <p:cNvCxnSpPr/>
          <p:nvPr/>
        </p:nvCxnSpPr>
        <p:spPr>
          <a:xfrm flipV="1">
            <a:off x="8544272" y="2259733"/>
            <a:ext cx="0" cy="3024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143672" y="2259733"/>
            <a:ext cx="54006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319956328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9"/>
          <p:cNvSpPr>
            <a:spLocks noGrp="1" noChangeArrowheads="1"/>
          </p:cNvSpPr>
          <p:nvPr>
            <p:ph type="title"/>
          </p:nvPr>
        </p:nvSpPr>
        <p:spPr/>
        <p:txBody>
          <a:bodyPr>
            <a:normAutofit/>
          </a:bodyPr>
          <a:lstStyle/>
          <a:p>
            <a:r>
              <a:rPr lang="en-US" altLang="en-US" dirty="0"/>
              <a:t>Example: Computing the Price of a Zero-Coupon Bond</a:t>
            </a:r>
          </a:p>
        </p:txBody>
      </p:sp>
      <p:sp>
        <p:nvSpPr>
          <p:cNvPr id="71684" name="Rectangle 40"/>
          <p:cNvSpPr>
            <a:spLocks noGrp="1" noChangeArrowheads="1"/>
          </p:cNvSpPr>
          <p:nvPr>
            <p:ph idx="1"/>
          </p:nvPr>
        </p:nvSpPr>
        <p:spPr/>
        <p:txBody>
          <a:bodyPr/>
          <a:lstStyle/>
          <a:p>
            <a:r>
              <a:rPr lang="en-US" altLang="en-US"/>
              <a:t>Execute:</a:t>
            </a:r>
          </a:p>
          <a:p>
            <a:endParaRPr lang="en-US" altLang="en-US"/>
          </a:p>
          <a:p>
            <a:endParaRPr lang="en-US" altLang="en-US"/>
          </a:p>
        </p:txBody>
      </p:sp>
      <p:sp>
        <p:nvSpPr>
          <p:cNvPr id="2" name="Slide Number Placeholder 1"/>
          <p:cNvSpPr>
            <a:spLocks noGrp="1"/>
          </p:cNvSpPr>
          <p:nvPr>
            <p:ph type="sldNum" sz="quarter" idx="10"/>
          </p:nvPr>
        </p:nvSpPr>
        <p:spPr>
          <a:prstGeom prst="rect">
            <a:avLst/>
          </a:prstGeom>
        </p:spPr>
        <p:txBody>
          <a:bodyPr/>
          <a:lstStyle/>
          <a:p>
            <a:fld id="{EAE15FBB-C212-4CCE-963E-E89263F0DE18}" type="slidenum">
              <a:rPr lang="en-US" smtClean="0"/>
              <a:pPr/>
              <a:t>245</a:t>
            </a:fld>
            <a:endParaRPr lang="en-US"/>
          </a:p>
        </p:txBody>
      </p:sp>
      <p:graphicFrame>
        <p:nvGraphicFramePr>
          <p:cNvPr id="71682" name="Object 2"/>
          <p:cNvGraphicFramePr>
            <a:graphicFrameLocks noChangeAspect="1"/>
          </p:cNvGraphicFramePr>
          <p:nvPr/>
        </p:nvGraphicFramePr>
        <p:xfrm>
          <a:off x="2495600" y="3618085"/>
          <a:ext cx="5105400" cy="765175"/>
        </p:xfrm>
        <a:graphic>
          <a:graphicData uri="http://schemas.openxmlformats.org/presentationml/2006/ole">
            <mc:AlternateContent xmlns:mc="http://schemas.openxmlformats.org/markup-compatibility/2006">
              <mc:Choice xmlns:v="urn:schemas-microsoft-com:vml" Requires="v">
                <p:oleObj spid="_x0000_s10241" r:id="rId4" imgW="1524000" imgH="228600" progId="Equation.DSMT4">
                  <p:embed/>
                </p:oleObj>
              </mc:Choice>
              <mc:Fallback>
                <p:oleObj r:id="rId4" imgW="1524000" imgH="228600" progId="Equation.DSMT4">
                  <p:embed/>
                  <p:pic>
                    <p:nvPicPr>
                      <p:cNvPr id="716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3618085"/>
                        <a:ext cx="5105400" cy="765175"/>
                      </a:xfrm>
                      <a:prstGeom prst="rect">
                        <a:avLst/>
                      </a:prstGeom>
                      <a:solidFill>
                        <a:srgbClr val="FFF4DB"/>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3"/>
          <p:cNvPicPr>
            <a:picLocks noChangeAspect="1" noChangeArrowheads="1"/>
          </p:cNvPicPr>
          <p:nvPr/>
        </p:nvPicPr>
        <p:blipFill>
          <a:blip r:embed="rId6" cstate="print"/>
          <a:srcRect/>
          <a:stretch>
            <a:fillRect/>
          </a:stretch>
        </p:blipFill>
        <p:spPr bwMode="auto">
          <a:xfrm>
            <a:off x="2639617" y="2413278"/>
            <a:ext cx="9952741" cy="943715"/>
          </a:xfrm>
          <a:prstGeom prst="rect">
            <a:avLst/>
          </a:prstGeom>
          <a:noFill/>
          <a:ln w="9525">
            <a:noFill/>
            <a:miter lim="800000"/>
            <a:headEnd/>
            <a:tailEnd/>
          </a:ln>
          <a:effectLst/>
        </p:spPr>
      </p:pic>
      <p:sp>
        <p:nvSpPr>
          <p:cNvPr id="9" name="Rectangle 8"/>
          <p:cNvSpPr/>
          <p:nvPr/>
        </p:nvSpPr>
        <p:spPr>
          <a:xfrm>
            <a:off x="2495600" y="2348880"/>
            <a:ext cx="3312368"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123367966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8"/>
          <p:cNvSpPr>
            <a:spLocks noGrp="1" noChangeArrowheads="1"/>
          </p:cNvSpPr>
          <p:nvPr>
            <p:ph type="title"/>
          </p:nvPr>
        </p:nvSpPr>
        <p:spPr/>
        <p:txBody>
          <a:bodyPr>
            <a:normAutofit/>
          </a:bodyPr>
          <a:lstStyle/>
          <a:p>
            <a:r>
              <a:rPr lang="en-US" altLang="en-US" dirty="0"/>
              <a:t>Example: Computing the Price of a Zero-Coupon Bond</a:t>
            </a:r>
          </a:p>
        </p:txBody>
      </p:sp>
      <p:sp>
        <p:nvSpPr>
          <p:cNvPr id="73731" name="Rectangle 9"/>
          <p:cNvSpPr>
            <a:spLocks noGrp="1" noChangeArrowheads="1"/>
          </p:cNvSpPr>
          <p:nvPr>
            <p:ph idx="1"/>
          </p:nvPr>
        </p:nvSpPr>
        <p:spPr/>
        <p:txBody>
          <a:bodyPr/>
          <a:lstStyle/>
          <a:p>
            <a:r>
              <a:rPr lang="en-US" altLang="en-US" dirty="0"/>
              <a:t>We can compute the price of a zero-coupon bond simply by computing the </a:t>
            </a:r>
            <a:r>
              <a:rPr lang="en-US" altLang="en-US" b="1" dirty="0"/>
              <a:t>present value </a:t>
            </a:r>
            <a:r>
              <a:rPr lang="en-US" altLang="en-US" dirty="0"/>
              <a:t>of the face amount using the bond’s yield to maturity.  </a:t>
            </a:r>
          </a:p>
          <a:p>
            <a:r>
              <a:rPr lang="en-US" altLang="en-US" dirty="0"/>
              <a:t>Note that the price of the 5-year zero-coupon bond is even lower than the price of the other zero-coupon bonds in Example 6.1, because the face amount is the same but we must wait longer to receive it.</a:t>
            </a:r>
          </a:p>
        </p:txBody>
      </p:sp>
      <p:sp>
        <p:nvSpPr>
          <p:cNvPr id="2" name="Slide Number Placeholder 1"/>
          <p:cNvSpPr>
            <a:spLocks noGrp="1"/>
          </p:cNvSpPr>
          <p:nvPr>
            <p:ph type="sldNum" sz="quarter" idx="10"/>
          </p:nvPr>
        </p:nvSpPr>
        <p:spPr>
          <a:prstGeom prst="rect">
            <a:avLst/>
          </a:prstGeom>
        </p:spPr>
        <p:txBody>
          <a:bodyPr/>
          <a:lstStyle/>
          <a:p>
            <a:fld id="{EAE15FBB-C212-4CCE-963E-E89263F0DE18}" type="slidenum">
              <a:rPr lang="en-US" smtClean="0"/>
              <a:pPr/>
              <a:t>246</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400748197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
          <p:cNvSpPr>
            <a:spLocks noGrp="1" noChangeArrowheads="1"/>
          </p:cNvSpPr>
          <p:nvPr>
            <p:ph type="title"/>
          </p:nvPr>
        </p:nvSpPr>
        <p:spPr/>
        <p:txBody>
          <a:bodyPr>
            <a:normAutofit/>
          </a:bodyPr>
          <a:lstStyle/>
          <a:p>
            <a:r>
              <a:rPr lang="en-US" altLang="en-US" dirty="0"/>
              <a:t>Your Turn!</a:t>
            </a:r>
          </a:p>
        </p:txBody>
      </p:sp>
      <p:sp>
        <p:nvSpPr>
          <p:cNvPr id="75779" name="Rectangle 11"/>
          <p:cNvSpPr>
            <a:spLocks noGrp="1" noChangeArrowheads="1"/>
          </p:cNvSpPr>
          <p:nvPr>
            <p:ph idx="1"/>
          </p:nvPr>
        </p:nvSpPr>
        <p:spPr/>
        <p:txBody>
          <a:bodyPr/>
          <a:lstStyle/>
          <a:p>
            <a:r>
              <a:rPr lang="en-US" altLang="en-US" dirty="0"/>
              <a:t>Given the yield curve below, what is the price of a </a:t>
            </a:r>
            <a:r>
              <a:rPr lang="en-US" altLang="en-US" b="1" dirty="0"/>
              <a:t>3-year</a:t>
            </a:r>
            <a:r>
              <a:rPr lang="en-US" altLang="en-US" dirty="0"/>
              <a:t> risk-free zero-coupon bond with a face value of </a:t>
            </a:r>
            <a:r>
              <a:rPr lang="en-US" altLang="en-US" b="1" dirty="0"/>
              <a:t>$900</a:t>
            </a:r>
            <a:r>
              <a:rPr lang="en-US" altLang="en-US" dirty="0"/>
              <a:t>?  </a:t>
            </a:r>
          </a:p>
        </p:txBody>
      </p:sp>
      <p:sp>
        <p:nvSpPr>
          <p:cNvPr id="2" name="Slide Number Placeholder 1"/>
          <p:cNvSpPr>
            <a:spLocks noGrp="1"/>
          </p:cNvSpPr>
          <p:nvPr>
            <p:ph type="sldNum" sz="quarter" idx="10"/>
          </p:nvPr>
        </p:nvSpPr>
        <p:spPr>
          <a:prstGeom prst="rect">
            <a:avLst/>
          </a:prstGeom>
        </p:spPr>
        <p:txBody>
          <a:bodyPr/>
          <a:lstStyle/>
          <a:p>
            <a:fld id="{EAE15FBB-C212-4CCE-963E-E89263F0DE18}" type="slidenum">
              <a:rPr lang="en-US" smtClean="0"/>
              <a:pPr/>
              <a:t>247</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7" name="Picture 3" descr="fig06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89656"/>
            <a:ext cx="5181601" cy="326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273004113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Your Turn (PRS please)</a:t>
            </a:r>
            <a:endParaRPr lang="zh-TW" altLang="en-US" dirty="0"/>
          </a:p>
        </p:txBody>
      </p:sp>
      <p:sp>
        <p:nvSpPr>
          <p:cNvPr id="9" name="Content Placeholder 8"/>
          <p:cNvSpPr>
            <a:spLocks noGrp="1"/>
          </p:cNvSpPr>
          <p:nvPr>
            <p:ph idx="1"/>
          </p:nvPr>
        </p:nvSpPr>
        <p:spPr/>
        <p:txBody>
          <a:bodyPr>
            <a:normAutofit/>
          </a:bodyPr>
          <a:lstStyle/>
          <a:p>
            <a:r>
              <a:rPr lang="en-US" altLang="zh-TW" dirty="0"/>
              <a:t>The price is:</a:t>
            </a:r>
          </a:p>
          <a:p>
            <a:r>
              <a:rPr lang="en-US" altLang="zh-TW" dirty="0"/>
              <a:t>$900</a:t>
            </a:r>
          </a:p>
          <a:p>
            <a:r>
              <a:rPr lang="en-US" altLang="zh-TW" dirty="0"/>
              <a:t>$879</a:t>
            </a:r>
          </a:p>
          <a:p>
            <a:r>
              <a:rPr lang="en-US" altLang="zh-TW" dirty="0"/>
              <a:t>$788.67</a:t>
            </a:r>
          </a:p>
          <a:p>
            <a:endParaRPr lang="en-US" altLang="zh-TW" dirty="0"/>
          </a:p>
          <a:p>
            <a:pPr lvl="1"/>
            <a:endParaRPr lang="en-US" altLang="zh-TW" dirty="0"/>
          </a:p>
          <a:p>
            <a:endParaRPr lang="en-US" altLang="zh-TW" dirty="0"/>
          </a:p>
          <a:p>
            <a:endParaRPr lang="en-US" altLang="zh-TW" dirty="0"/>
          </a:p>
          <a:p>
            <a:endParaRPr lang="zh-TW" altLang="en-US" dirty="0"/>
          </a:p>
        </p:txBody>
      </p:sp>
      <p:sp>
        <p:nvSpPr>
          <p:cNvPr id="4" name="Slide Number Placeholder 3"/>
          <p:cNvSpPr>
            <a:spLocks noGrp="1"/>
          </p:cNvSpPr>
          <p:nvPr>
            <p:ph type="sldNum" sz="quarter" idx="10"/>
          </p:nvPr>
        </p:nvSpPr>
        <p:spPr>
          <a:prstGeom prst="rect">
            <a:avLst/>
          </a:prstGeom>
        </p:spPr>
        <p:txBody>
          <a:bodyPr/>
          <a:lstStyle/>
          <a:p>
            <a:fld id="{79947206-A084-463E-B389-AE0EABF40FF9}" type="slidenum">
              <a:rPr lang="en-US" smtClean="0"/>
              <a:pPr/>
              <a:t>248</a:t>
            </a:fld>
            <a:endParaRPr lang="en-US" dirty="0"/>
          </a:p>
        </p:txBody>
      </p:sp>
      <p:pic>
        <p:nvPicPr>
          <p:cNvPr id="10"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744072" y="2276872"/>
            <a:ext cx="3640555" cy="3384376"/>
          </a:xfrm>
          <a:prstGeom prst="rect">
            <a:avLst/>
          </a:prstGeom>
        </p:spPr>
      </p:pic>
      <p:sp>
        <p:nvSpPr>
          <p:cNvPr id="6"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19816058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9"/>
          <p:cNvSpPr>
            <a:spLocks noGrp="1" noChangeArrowheads="1"/>
          </p:cNvSpPr>
          <p:nvPr>
            <p:ph type="title"/>
          </p:nvPr>
        </p:nvSpPr>
        <p:spPr/>
        <p:txBody>
          <a:bodyPr>
            <a:normAutofit/>
          </a:bodyPr>
          <a:lstStyle/>
          <a:p>
            <a:r>
              <a:rPr lang="en-US" altLang="en-US" dirty="0"/>
              <a:t>Solution: Computing the Price of a Zero-Coupon Bond</a:t>
            </a:r>
          </a:p>
        </p:txBody>
      </p:sp>
      <p:sp>
        <p:nvSpPr>
          <p:cNvPr id="77827" name="Rectangle 10"/>
          <p:cNvSpPr>
            <a:spLocks noGrp="1" noChangeArrowheads="1"/>
          </p:cNvSpPr>
          <p:nvPr>
            <p:ph idx="1"/>
          </p:nvPr>
        </p:nvSpPr>
        <p:spPr/>
        <p:txBody>
          <a:bodyPr/>
          <a:lstStyle/>
          <a:p>
            <a:r>
              <a:rPr lang="en-US" altLang="en-US" dirty="0"/>
              <a:t>We can use the bond’s yield to maturity to compute the bond’s price as the present value of its face amount, where the discount rate is the bond’s yield to maturity. </a:t>
            </a:r>
          </a:p>
          <a:p>
            <a:r>
              <a:rPr lang="en-US" altLang="en-US" b="1" dirty="0"/>
              <a:t>From the yield curve</a:t>
            </a:r>
            <a:r>
              <a:rPr lang="en-US" altLang="en-US" dirty="0"/>
              <a:t>, the yield to maturity for </a:t>
            </a:r>
            <a:r>
              <a:rPr lang="en-US" altLang="en-US" b="1" dirty="0"/>
              <a:t>3-year</a:t>
            </a:r>
            <a:r>
              <a:rPr lang="en-US" altLang="en-US" dirty="0"/>
              <a:t> risk-free zero-coupon bonds is </a:t>
            </a:r>
            <a:r>
              <a:rPr lang="en-US" altLang="en-US" b="1" dirty="0"/>
              <a:t>4.50%</a:t>
            </a:r>
            <a:r>
              <a:rPr lang="en-US" altLang="en-US" dirty="0"/>
              <a:t>.</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249</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26616473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7"/>
          <p:cNvSpPr>
            <a:spLocks noGrp="1" noChangeArrowheads="1"/>
          </p:cNvSpPr>
          <p:nvPr>
            <p:ph type="title"/>
          </p:nvPr>
        </p:nvSpPr>
        <p:spPr/>
        <p:txBody>
          <a:bodyPr>
            <a:normAutofit/>
          </a:bodyPr>
          <a:lstStyle/>
          <a:p>
            <a:pPr eaLnBrk="1" hangingPunct="1"/>
            <a:r>
              <a:rPr lang="en-US" altLang="zh-TW" dirty="0">
                <a:ea typeface="ヒラギノ角ゴ Pro W3" pitchFamily="-65" charset="-128"/>
              </a:rPr>
              <a:t>Financial Statements</a:t>
            </a:r>
          </a:p>
        </p:txBody>
      </p:sp>
      <p:sp>
        <p:nvSpPr>
          <p:cNvPr id="21507" name="Rectangle 18"/>
          <p:cNvSpPr>
            <a:spLocks noGrp="1" noChangeArrowheads="1"/>
          </p:cNvSpPr>
          <p:nvPr>
            <p:ph idx="1"/>
          </p:nvPr>
        </p:nvSpPr>
        <p:spPr/>
        <p:txBody>
          <a:bodyPr vert="horz" lIns="91440" tIns="45720" rIns="91440" bIns="45720" rtlCol="0">
            <a:normAutofit fontScale="92500" lnSpcReduction="20000"/>
          </a:bodyPr>
          <a:lstStyle/>
          <a:p>
            <a:pPr eaLnBrk="1" hangingPunct="1">
              <a:spcBef>
                <a:spcPct val="35000"/>
              </a:spcBef>
            </a:pPr>
            <a:r>
              <a:rPr lang="en-US" altLang="zh-TW" b="1" dirty="0">
                <a:ea typeface="ヒラギノ角ゴ Pro W3" pitchFamily="-65" charset="-128"/>
              </a:rPr>
              <a:t>Financial statements </a:t>
            </a:r>
            <a:r>
              <a:rPr lang="en-US" altLang="zh-TW" dirty="0">
                <a:ea typeface="ヒラギノ角ゴ Pro W3" pitchFamily="-65" charset="-128"/>
              </a:rPr>
              <a:t>are accounting reports issued periodically to present past performance and a snapshot of the firm’s assets and the financing of those assets</a:t>
            </a:r>
          </a:p>
          <a:p>
            <a:pPr eaLnBrk="1" hangingPunct="1">
              <a:spcBef>
                <a:spcPct val="35000"/>
              </a:spcBef>
            </a:pPr>
            <a:r>
              <a:rPr lang="en-US" altLang="zh-TW" dirty="0">
                <a:ea typeface="ヒラギノ角ゴ Pro W3" pitchFamily="-65" charset="-128"/>
              </a:rPr>
              <a:t>Regulations generally require publicly listed companies to file their annual financial statements with listing authorities; they must send an </a:t>
            </a:r>
            <a:r>
              <a:rPr lang="en-US" altLang="zh-TW" b="1" dirty="0">
                <a:ea typeface="ヒラギノ角ゴ Pro W3" pitchFamily="-65" charset="-128"/>
              </a:rPr>
              <a:t>annual report </a:t>
            </a:r>
            <a:r>
              <a:rPr lang="en-US" altLang="zh-TW" dirty="0">
                <a:ea typeface="ヒラギノ角ゴ Pro W3" pitchFamily="-65" charset="-128"/>
              </a:rPr>
              <a:t>together with their financial statements to their shareholders. The annual report is a yearly summary of the business. It must generally be verified by an </a:t>
            </a:r>
            <a:r>
              <a:rPr lang="en-US" altLang="zh-TW" b="1" dirty="0">
                <a:ea typeface="ヒラギノ角ゴ Pro W3" pitchFamily="-65" charset="-128"/>
              </a:rPr>
              <a:t>auditor.</a:t>
            </a:r>
          </a:p>
          <a:p>
            <a:pPr marL="742950" lvl="2" indent="-342900">
              <a:spcBef>
                <a:spcPct val="35000"/>
              </a:spcBef>
            </a:pPr>
            <a:r>
              <a:rPr lang="en-US" altLang="zh-TW" dirty="0">
                <a:ea typeface="ヒラギノ角ゴ Pro W3" pitchFamily="-65" charset="-128"/>
              </a:rPr>
              <a:t>Example: CX annual report </a:t>
            </a:r>
            <a:r>
              <a:rPr lang="en-US" altLang="zh-TW" dirty="0">
                <a:ea typeface="ヒラギノ角ゴ Pro W3" pitchFamily="-65" charset="-128"/>
                <a:hlinkClick r:id="rId3"/>
              </a:rPr>
              <a:t>https://www.cathaypacific.com/content/dam/cx/about-us/investor-relations/interim-annual-reports/en/annual_report_2019_eng.pdf</a:t>
            </a:r>
            <a:r>
              <a:rPr lang="en-US" altLang="zh-TW" dirty="0">
                <a:ea typeface="ヒラギノ角ゴ Pro W3" pitchFamily="-65" charset="-128"/>
              </a:rPr>
              <a:t> </a:t>
            </a:r>
          </a:p>
          <a:p>
            <a:pPr eaLnBrk="1" hangingPunct="1">
              <a:spcBef>
                <a:spcPct val="35000"/>
              </a:spcBef>
            </a:pPr>
            <a:r>
              <a:rPr lang="en-US" altLang="zh-TW" dirty="0">
                <a:ea typeface="ヒラギノ角ゴ Pro W3" pitchFamily="-65" charset="-128"/>
              </a:rPr>
              <a:t>Investors, financial analysts, managers, and other interested parties such as creditors rely on financial statements to obtain reliable information about a corporation</a:t>
            </a:r>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25</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6"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4086649617"/>
      </p:ext>
    </p:extLst>
  </p:cSld>
  <p:clrMapOvr>
    <a:masterClrMapping/>
  </p:clrMapOvr>
  <p:transition spd="med">
    <p:wipe dir="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9"/>
          <p:cNvSpPr>
            <a:spLocks noGrp="1" noChangeArrowheads="1"/>
          </p:cNvSpPr>
          <p:nvPr>
            <p:ph type="title"/>
          </p:nvPr>
        </p:nvSpPr>
        <p:spPr/>
        <p:txBody>
          <a:bodyPr/>
          <a:lstStyle/>
          <a:p>
            <a:r>
              <a:rPr lang="en-US" altLang="en-US" sz="2400" dirty="0">
                <a:ea typeface="ＭＳ Ｐゴシック" pitchFamily="-1" charset="-128"/>
              </a:rPr>
              <a:t>Zero-Coupon Yield Curve Consistent with the Bond Prices in Example</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250</a:t>
            </a:fld>
            <a:endParaRPr lang="en-US" dirty="0"/>
          </a:p>
        </p:txBody>
      </p:sp>
      <p:pic>
        <p:nvPicPr>
          <p:cNvPr id="65539" name="Picture 3" descr="fig06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79539"/>
            <a:ext cx="72390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cxnSp>
        <p:nvCxnSpPr>
          <p:cNvPr id="4" name="Straight Connector 3"/>
          <p:cNvCxnSpPr/>
          <p:nvPr/>
        </p:nvCxnSpPr>
        <p:spPr>
          <a:xfrm flipV="1">
            <a:off x="6629400" y="3048000"/>
            <a:ext cx="0" cy="2304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400273" y="3048000"/>
            <a:ext cx="324036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3283805555"/>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normAutofit/>
          </a:bodyPr>
          <a:lstStyle/>
          <a:p>
            <a:r>
              <a:rPr lang="en-US" altLang="en-US" dirty="0"/>
              <a:t>Solution: Computing the Price of a Zero-Coupon Bond</a:t>
            </a:r>
          </a:p>
        </p:txBody>
      </p:sp>
      <p:sp>
        <p:nvSpPr>
          <p:cNvPr id="79875" name="Rectangle 33"/>
          <p:cNvSpPr>
            <a:spLocks noGrp="1" noChangeArrowheads="1"/>
          </p:cNvSpPr>
          <p:nvPr>
            <p:ph idx="1"/>
          </p:nvPr>
        </p:nvSpPr>
        <p:spPr/>
        <p:txBody>
          <a:bodyPr/>
          <a:lstStyle/>
          <a:p>
            <a:pPr eaLnBrk="1" hangingPunct="1">
              <a:buFontTx/>
              <a:buNone/>
            </a:pPr>
            <a:r>
              <a:rPr lang="en-US" altLang="en-US" dirty="0">
                <a:ea typeface="ＭＳ Ｐゴシック" pitchFamily="-1" charset="-128"/>
              </a:rPr>
              <a:t>Execute:</a:t>
            </a:r>
          </a:p>
          <a:p>
            <a:pPr eaLnBrk="1" hangingPunct="1">
              <a:buFontTx/>
              <a:buNone/>
            </a:pPr>
            <a:endParaRPr lang="en-US" altLang="en-US" b="1" dirty="0">
              <a:solidFill>
                <a:srgbClr val="00646D"/>
              </a:solidFill>
              <a:ea typeface="ＭＳ Ｐゴシック" pitchFamily="-1" charset="-128"/>
            </a:endParaRPr>
          </a:p>
          <a:p>
            <a:pPr eaLnBrk="1" hangingPunct="1">
              <a:buFontTx/>
              <a:buNone/>
            </a:pPr>
            <a:endParaRPr lang="en-US" altLang="en-US" b="1" dirty="0">
              <a:solidFill>
                <a:srgbClr val="00646D"/>
              </a:solidFill>
              <a:ea typeface="ＭＳ Ｐゴシック" pitchFamily="-1" charset="-128"/>
            </a:endParaRPr>
          </a:p>
          <a:p>
            <a:pPr eaLnBrk="1" hangingPunct="1">
              <a:buFontTx/>
              <a:buNone/>
            </a:pPr>
            <a:r>
              <a:rPr lang="en-US" altLang="en-US" dirty="0">
                <a:ea typeface="ＭＳ Ｐゴシック" pitchFamily="-1" charset="-128"/>
              </a:rPr>
              <a:t>	</a:t>
            </a:r>
          </a:p>
        </p:txBody>
      </p:sp>
      <p:sp>
        <p:nvSpPr>
          <p:cNvPr id="2" name="Slide Number Placeholder 1"/>
          <p:cNvSpPr>
            <a:spLocks noGrp="1"/>
          </p:cNvSpPr>
          <p:nvPr>
            <p:ph type="sldNum" sz="quarter" idx="10"/>
          </p:nvPr>
        </p:nvSpPr>
        <p:spPr>
          <a:prstGeom prst="rect">
            <a:avLst/>
          </a:prstGeom>
        </p:spPr>
        <p:txBody>
          <a:bodyPr/>
          <a:lstStyle/>
          <a:p>
            <a:fld id="{EAE15FBB-C212-4CCE-963E-E89263F0DE18}" type="slidenum">
              <a:rPr lang="en-US" smtClean="0"/>
              <a:pPr/>
              <a:t>251</a:t>
            </a:fld>
            <a:endParaRPr lang="en-US"/>
          </a:p>
        </p:txBody>
      </p:sp>
      <p:sp>
        <p:nvSpPr>
          <p:cNvPr id="79876" name="Text Box 27"/>
          <p:cNvSpPr txBox="1">
            <a:spLocks noChangeArrowheads="1"/>
          </p:cNvSpPr>
          <p:nvPr/>
        </p:nvSpPr>
        <p:spPr bwMode="auto">
          <a:xfrm>
            <a:off x="2541240" y="3827909"/>
            <a:ext cx="6003032" cy="523220"/>
          </a:xfrm>
          <a:prstGeom prst="rect">
            <a:avLst/>
          </a:prstGeom>
          <a:solidFill>
            <a:srgbClr val="FFF4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1" charset="-128"/>
              </a:defRPr>
            </a:lvl1pPr>
            <a:lvl2pPr marL="37931725" indent="-37474525" eaLnBrk="0" hangingPunct="0">
              <a:defRPr sz="2400">
                <a:solidFill>
                  <a:schemeClr val="tx1"/>
                </a:solidFill>
                <a:latin typeface="Arial" charset="0"/>
                <a:ea typeface="ＭＳ Ｐゴシック" pitchFamily="-1" charset="-128"/>
              </a:defRPr>
            </a:lvl2pPr>
            <a:lvl3pPr eaLnBrk="0" hangingPunct="0">
              <a:defRPr sz="2400">
                <a:solidFill>
                  <a:schemeClr val="tx1"/>
                </a:solidFill>
                <a:latin typeface="Arial" charset="0"/>
                <a:ea typeface="ＭＳ Ｐゴシック" pitchFamily="-1" charset="-128"/>
              </a:defRPr>
            </a:lvl3pPr>
            <a:lvl4pPr eaLnBrk="0" hangingPunct="0">
              <a:defRPr sz="2400">
                <a:solidFill>
                  <a:schemeClr val="tx1"/>
                </a:solidFill>
                <a:latin typeface="Arial" charset="0"/>
                <a:ea typeface="ＭＳ Ｐゴシック" pitchFamily="-1" charset="-128"/>
              </a:defRPr>
            </a:lvl4pPr>
            <a:lvl5pPr eaLnBrk="0" hangingPunct="0">
              <a:defRPr sz="2400">
                <a:solidFill>
                  <a:schemeClr val="tx1"/>
                </a:solidFill>
                <a:latin typeface="Arial" charset="0"/>
                <a:ea typeface="ＭＳ Ｐゴシック" pitchFamily="-1" charset="-128"/>
              </a:defRPr>
            </a:lvl5pPr>
            <a:lvl6pPr marL="457200" eaLnBrk="0" fontAlgn="base" hangingPunct="0">
              <a:spcBef>
                <a:spcPct val="0"/>
              </a:spcBef>
              <a:spcAft>
                <a:spcPct val="0"/>
              </a:spcAft>
              <a:defRPr sz="2400">
                <a:solidFill>
                  <a:schemeClr val="tx1"/>
                </a:solidFill>
                <a:latin typeface="Arial" charset="0"/>
                <a:ea typeface="ＭＳ Ｐゴシック" pitchFamily="-1" charset="-128"/>
              </a:defRPr>
            </a:lvl6pPr>
            <a:lvl7pPr marL="914400" eaLnBrk="0" fontAlgn="base" hangingPunct="0">
              <a:spcBef>
                <a:spcPct val="0"/>
              </a:spcBef>
              <a:spcAft>
                <a:spcPct val="0"/>
              </a:spcAft>
              <a:defRPr sz="2400">
                <a:solidFill>
                  <a:schemeClr val="tx1"/>
                </a:solidFill>
                <a:latin typeface="Arial" charset="0"/>
                <a:ea typeface="ＭＳ Ｐゴシック" pitchFamily="-1" charset="-128"/>
              </a:defRPr>
            </a:lvl7pPr>
            <a:lvl8pPr marL="1371600" eaLnBrk="0" fontAlgn="base" hangingPunct="0">
              <a:spcBef>
                <a:spcPct val="0"/>
              </a:spcBef>
              <a:spcAft>
                <a:spcPct val="0"/>
              </a:spcAft>
              <a:defRPr sz="2400">
                <a:solidFill>
                  <a:schemeClr val="tx1"/>
                </a:solidFill>
                <a:latin typeface="Arial" charset="0"/>
                <a:ea typeface="ＭＳ Ｐゴシック" pitchFamily="-1" charset="-128"/>
              </a:defRPr>
            </a:lvl8pPr>
            <a:lvl9pPr marL="18288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eaLnBrk="1" hangingPunct="1">
              <a:spcBef>
                <a:spcPct val="50000"/>
              </a:spcBef>
            </a:pPr>
            <a:r>
              <a:rPr lang="en-US" altLang="en-US" sz="2800" i="1" dirty="0">
                <a:latin typeface="Verdana" pitchFamily="-1" charset="0"/>
              </a:rPr>
              <a:t>P = </a:t>
            </a:r>
            <a:r>
              <a:rPr lang="en-US" altLang="en-US" sz="2800" dirty="0">
                <a:latin typeface="Verdana" pitchFamily="-1" charset="0"/>
              </a:rPr>
              <a:t>900 / (1.045)</a:t>
            </a:r>
            <a:r>
              <a:rPr lang="en-US" altLang="en-US" sz="2800" baseline="30000" dirty="0">
                <a:latin typeface="Verdana" pitchFamily="-1" charset="0"/>
              </a:rPr>
              <a:t>3</a:t>
            </a:r>
            <a:r>
              <a:rPr lang="en-US" altLang="en-US" sz="2800" dirty="0">
                <a:latin typeface="Verdana" pitchFamily="-1" charset="0"/>
              </a:rPr>
              <a:t> = $788.67</a:t>
            </a:r>
            <a:endParaRPr lang="en-US" altLang="en-US" sz="2800" i="1" dirty="0">
              <a:latin typeface="Verdana" pitchFamily="-1" charset="0"/>
            </a:endParaRPr>
          </a:p>
        </p:txBody>
      </p:sp>
      <p:sp>
        <p:nvSpPr>
          <p:cNvPr id="6"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3"/>
          <p:cNvPicPr>
            <a:picLocks noChangeAspect="1" noChangeArrowheads="1"/>
          </p:cNvPicPr>
          <p:nvPr/>
        </p:nvPicPr>
        <p:blipFill>
          <a:blip r:embed="rId3" cstate="print"/>
          <a:srcRect/>
          <a:stretch>
            <a:fillRect/>
          </a:stretch>
        </p:blipFill>
        <p:spPr bwMode="auto">
          <a:xfrm>
            <a:off x="2639617" y="2557294"/>
            <a:ext cx="9952741" cy="943715"/>
          </a:xfrm>
          <a:prstGeom prst="rect">
            <a:avLst/>
          </a:prstGeom>
          <a:noFill/>
          <a:ln w="9525">
            <a:noFill/>
            <a:miter lim="800000"/>
            <a:headEnd/>
            <a:tailEnd/>
          </a:ln>
          <a:effectLst/>
        </p:spPr>
      </p:pic>
      <p:sp>
        <p:nvSpPr>
          <p:cNvPr id="10" name="Rectangle 9"/>
          <p:cNvSpPr/>
          <p:nvPr/>
        </p:nvSpPr>
        <p:spPr>
          <a:xfrm>
            <a:off x="2495600" y="2492896"/>
            <a:ext cx="3312368"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Tree>
    <p:extLst>
      <p:ext uri="{BB962C8B-B14F-4D97-AF65-F5344CB8AC3E}">
        <p14:creationId xmlns:p14="http://schemas.microsoft.com/office/powerpoint/2010/main" val="2342008253"/>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normAutofit/>
          </a:bodyPr>
          <a:lstStyle/>
          <a:p>
            <a:pPr eaLnBrk="1" hangingPunct="1"/>
            <a:r>
              <a:rPr lang="en-US" altLang="en-US" b="0" dirty="0">
                <a:ea typeface="ＭＳ Ｐゴシック" pitchFamily="-1" charset="-128"/>
              </a:rPr>
              <a:t>U.S. Government Securities “Treasuries”</a:t>
            </a:r>
            <a:endParaRPr lang="en-US" altLang="en-US" dirty="0">
              <a:ea typeface="ＭＳ Ｐゴシック" pitchFamily="-1" charset="-128"/>
            </a:endParaRPr>
          </a:p>
        </p:txBody>
      </p:sp>
      <p:pic>
        <p:nvPicPr>
          <p:cNvPr id="94211" name="Picture 3" descr="tbl06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607940"/>
            <a:ext cx="8348026" cy="226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3" name="Cloud Callout 2"/>
          <p:cNvSpPr/>
          <p:nvPr/>
        </p:nvSpPr>
        <p:spPr>
          <a:xfrm>
            <a:off x="2639616" y="4797152"/>
            <a:ext cx="4968552" cy="1512168"/>
          </a:xfrm>
          <a:prstGeom prst="cloudCallout">
            <a:avLst>
              <a:gd name="adj1" fmla="val -33997"/>
              <a:gd name="adj2" fmla="val -1282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Because of their short tenor, US T-Bills are zero coupon.  They trade at a discount to yield.</a:t>
            </a:r>
          </a:p>
        </p:txBody>
      </p:sp>
      <p:sp>
        <p:nvSpPr>
          <p:cNvPr id="4" name="Rectangular Callout 3"/>
          <p:cNvSpPr/>
          <p:nvPr/>
        </p:nvSpPr>
        <p:spPr>
          <a:xfrm>
            <a:off x="8965266" y="4654499"/>
            <a:ext cx="1440160" cy="1440160"/>
          </a:xfrm>
          <a:prstGeom prst="wedgeRectCallout">
            <a:avLst>
              <a:gd name="adj1" fmla="val -88018"/>
              <a:gd name="adj2" fmla="val -703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30 year T-Bond is called the “long bond”</a:t>
            </a:r>
          </a:p>
        </p:txBody>
      </p:sp>
      <p:sp>
        <p:nvSpPr>
          <p:cNvPr id="7" name="TextBox 6"/>
          <p:cNvSpPr txBox="1"/>
          <p:nvPr/>
        </p:nvSpPr>
        <p:spPr>
          <a:xfrm>
            <a:off x="5508882" y="1336099"/>
            <a:ext cx="4896544" cy="1200329"/>
          </a:xfrm>
          <a:prstGeom prst="rect">
            <a:avLst/>
          </a:prstGeom>
          <a:noFill/>
        </p:spPr>
        <p:txBody>
          <a:bodyPr wrap="square" rtlCol="0">
            <a:spAutoFit/>
          </a:bodyPr>
          <a:lstStyle/>
          <a:p>
            <a:r>
              <a:rPr lang="en-US" dirty="0">
                <a:hlinkClick r:id="rId4"/>
              </a:rPr>
              <a:t>https://www.treasury.gov/resource-center/data-chart-center/quarterly-refunding/Documents/auctions.pdf</a:t>
            </a:r>
            <a:endParaRPr lang="en-US" dirty="0"/>
          </a:p>
          <a:p>
            <a:endParaRPr lang="en-US" dirty="0"/>
          </a:p>
        </p:txBody>
      </p:sp>
      <p:sp>
        <p:nvSpPr>
          <p:cNvPr id="8" name="TextBox 7"/>
          <p:cNvSpPr txBox="1"/>
          <p:nvPr/>
        </p:nvSpPr>
        <p:spPr>
          <a:xfrm>
            <a:off x="1692458" y="1445676"/>
            <a:ext cx="3816424" cy="1200329"/>
          </a:xfrm>
          <a:prstGeom prst="rect">
            <a:avLst/>
          </a:prstGeom>
          <a:noFill/>
        </p:spPr>
        <p:txBody>
          <a:bodyPr wrap="square" rtlCol="0">
            <a:spAutoFit/>
          </a:bodyPr>
          <a:lstStyle/>
          <a:p>
            <a:r>
              <a:rPr lang="en-US" dirty="0"/>
              <a:t>Video on </a:t>
            </a:r>
            <a:r>
              <a:rPr lang="en-US" dirty="0" err="1"/>
              <a:t>Tbills</a:t>
            </a:r>
            <a:r>
              <a:rPr lang="en-US" dirty="0"/>
              <a:t>: </a:t>
            </a:r>
            <a:r>
              <a:rPr lang="en-US" dirty="0">
                <a:hlinkClick r:id="rId5"/>
              </a:rPr>
              <a:t>https://www.youtube.com/watch?v=aVvDy9gVe90</a:t>
            </a:r>
            <a:endParaRPr lang="en-US" dirty="0"/>
          </a:p>
          <a:p>
            <a:endParaRPr lang="en-US" dirty="0"/>
          </a:p>
        </p:txBody>
      </p:sp>
      <p:sp>
        <p:nvSpPr>
          <p:cNvPr id="11"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
        <p:nvSpPr>
          <p:cNvPr id="12"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252</a:t>
            </a:fld>
            <a:endParaRPr lang="en-US"/>
          </a:p>
        </p:txBody>
      </p:sp>
    </p:spTree>
    <p:extLst>
      <p:ext uri="{BB962C8B-B14F-4D97-AF65-F5344CB8AC3E}">
        <p14:creationId xmlns:p14="http://schemas.microsoft.com/office/powerpoint/2010/main" val="892589536"/>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9"/>
          <p:cNvSpPr>
            <a:spLocks noGrp="1" noChangeArrowheads="1"/>
          </p:cNvSpPr>
          <p:nvPr>
            <p:ph type="title"/>
          </p:nvPr>
        </p:nvSpPr>
        <p:spPr/>
        <p:txBody>
          <a:bodyPr/>
          <a:lstStyle/>
          <a:p>
            <a:r>
              <a:rPr lang="en-US" altLang="en-US" sz="2400" dirty="0">
                <a:ea typeface="ＭＳ Ｐゴシック" pitchFamily="-1" charset="-128"/>
              </a:rPr>
              <a:t>Zero-Coupon Yield Curve</a:t>
            </a:r>
          </a:p>
        </p:txBody>
      </p:sp>
      <p:pic>
        <p:nvPicPr>
          <p:cNvPr id="65539" name="Picture 3" descr="fig06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28801"/>
            <a:ext cx="72390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Basics</a:t>
            </a:r>
          </a:p>
        </p:txBody>
      </p:sp>
      <p:sp>
        <p:nvSpPr>
          <p:cNvPr id="8"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253</a:t>
            </a:fld>
            <a:endParaRPr lang="en-US"/>
          </a:p>
        </p:txBody>
      </p:sp>
    </p:spTree>
    <p:extLst>
      <p:ext uri="{BB962C8B-B14F-4D97-AF65-F5344CB8AC3E}">
        <p14:creationId xmlns:p14="http://schemas.microsoft.com/office/powerpoint/2010/main" val="1146700598"/>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Coupon Bonds</a:t>
            </a:r>
          </a:p>
        </p:txBody>
      </p:sp>
      <p:sp>
        <p:nvSpPr>
          <p:cNvPr id="4" name="Slide Number Placeholder 3"/>
          <p:cNvSpPr>
            <a:spLocks noGrp="1"/>
          </p:cNvSpPr>
          <p:nvPr>
            <p:ph type="sldNum" sz="quarter" idx="11"/>
          </p:nvPr>
        </p:nvSpPr>
        <p:spPr/>
        <p:txBody>
          <a:bodyPr/>
          <a:lstStyle/>
          <a:p>
            <a:pPr>
              <a:defRPr/>
            </a:pPr>
            <a:fld id="{DD43D14F-EA8B-43E4-B169-114B5BB83D25}" type="slidenum">
              <a:rPr lang="en-US" altLang="en-US" smtClean="0"/>
              <a:pPr>
                <a:defRPr/>
              </a:pPr>
              <a:t>254</a:t>
            </a:fld>
            <a:endParaRPr lang="en-US" altLang="en-US"/>
          </a:p>
        </p:txBody>
      </p:sp>
    </p:spTree>
    <p:extLst>
      <p:ext uri="{BB962C8B-B14F-4D97-AF65-F5344CB8AC3E}">
        <p14:creationId xmlns:p14="http://schemas.microsoft.com/office/powerpoint/2010/main" val="27745929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8"/>
          <p:cNvSpPr>
            <a:spLocks noGrp="1" noChangeArrowheads="1"/>
          </p:cNvSpPr>
          <p:nvPr>
            <p:ph type="title"/>
          </p:nvPr>
        </p:nvSpPr>
        <p:spPr/>
        <p:txBody>
          <a:bodyPr/>
          <a:lstStyle/>
          <a:p>
            <a:r>
              <a:rPr lang="en-US" altLang="en-US" dirty="0"/>
              <a:t>Coupon Bonds</a:t>
            </a:r>
          </a:p>
        </p:txBody>
      </p:sp>
      <p:sp>
        <p:nvSpPr>
          <p:cNvPr id="92163" name="Rectangle 19"/>
          <p:cNvSpPr>
            <a:spLocks noGrp="1" noChangeArrowheads="1"/>
          </p:cNvSpPr>
          <p:nvPr>
            <p:ph idx="1"/>
          </p:nvPr>
        </p:nvSpPr>
        <p:spPr/>
        <p:txBody>
          <a:bodyPr>
            <a:normAutofit/>
          </a:bodyPr>
          <a:lstStyle/>
          <a:p>
            <a:r>
              <a:rPr lang="en-US" altLang="en-US" dirty="0"/>
              <a:t>Coupon bonds </a:t>
            </a:r>
          </a:p>
          <a:p>
            <a:pPr lvl="1"/>
            <a:r>
              <a:rPr lang="en-US" altLang="en-US" dirty="0"/>
              <a:t>Pay face value at maturity</a:t>
            </a:r>
          </a:p>
          <a:p>
            <a:pPr lvl="1"/>
            <a:r>
              <a:rPr lang="en-US" altLang="en-US" dirty="0"/>
              <a:t>Also make regular coupon interest payments</a:t>
            </a:r>
          </a:p>
          <a:p>
            <a:r>
              <a:rPr lang="en-US" altLang="en-US" dirty="0"/>
              <a:t>Return on a coupon bond comes from:</a:t>
            </a:r>
          </a:p>
          <a:p>
            <a:pPr lvl="2"/>
            <a:r>
              <a:rPr lang="en-US" altLang="en-US" sz="2400" dirty="0"/>
              <a:t>The difference between the purchase price and the principal value</a:t>
            </a:r>
          </a:p>
          <a:p>
            <a:pPr lvl="2"/>
            <a:r>
              <a:rPr lang="en-US" altLang="en-US" sz="2400" dirty="0"/>
              <a:t>Periodic coupon payments</a:t>
            </a:r>
          </a:p>
          <a:p>
            <a:r>
              <a:rPr lang="en-US" altLang="en-US" dirty="0"/>
              <a:t>To compute the yield to maturity of a coupon bond, we need to know the coupon interest payments, and when they are paid</a:t>
            </a:r>
          </a:p>
          <a:p>
            <a:pPr lvl="1"/>
            <a:endParaRPr lang="en-US" alt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
        <p:nvSpPr>
          <p:cNvPr id="8"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255</a:t>
            </a:fld>
            <a:endParaRPr lang="en-US"/>
          </a:p>
        </p:txBody>
      </p:sp>
    </p:spTree>
    <p:extLst>
      <p:ext uri="{BB962C8B-B14F-4D97-AF65-F5344CB8AC3E}">
        <p14:creationId xmlns:p14="http://schemas.microsoft.com/office/powerpoint/2010/main" val="186490318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Key Formulas: Bond Price</a:t>
            </a:r>
            <a:endParaRPr lang="en-US" altLang="en-US" sz="2000" dirty="0">
              <a:solidFill>
                <a:srgbClr val="FF0000"/>
              </a:solidFill>
            </a:endParaRPr>
          </a:p>
        </p:txBody>
      </p:sp>
      <p:sp>
        <p:nvSpPr>
          <p:cNvPr id="79874" name="Rectangle 6"/>
          <p:cNvSpPr>
            <a:spLocks noGrp="1" noChangeArrowheads="1"/>
          </p:cNvSpPr>
          <p:nvPr>
            <p:ph type="body" idx="1"/>
          </p:nvPr>
        </p:nvSpPr>
        <p:spPr>
          <a:xfrm>
            <a:off x="1981200" y="1524001"/>
            <a:ext cx="8229600" cy="4525963"/>
          </a:xfrm>
        </p:spPr>
        <p:txBody>
          <a:bodyPr>
            <a:normAutofit/>
          </a:bodyPr>
          <a:lstStyle/>
          <a:p>
            <a:r>
              <a:rPr lang="en-US" altLang="en-US" sz="2400" dirty="0"/>
              <a:t>That formula for fixed cash flows with a residual value on maturity date is also the general formula that covers many different cases of DCF calculations but is also the way (for you for now) to value bonds based on Coupon (</a:t>
            </a:r>
            <a:r>
              <a:rPr lang="en-US" altLang="en-US" sz="2400" i="1" dirty="0"/>
              <a:t>C</a:t>
            </a:r>
            <a:r>
              <a:rPr lang="en-US" altLang="en-US" sz="2400" dirty="0"/>
              <a:t>), Principal (</a:t>
            </a:r>
            <a:r>
              <a:rPr lang="en-US" altLang="en-US" sz="2400" i="1" dirty="0"/>
              <a:t>P</a:t>
            </a:r>
            <a:r>
              <a:rPr lang="en-US" altLang="en-US" sz="2400" dirty="0"/>
              <a:t>), Number of Years (</a:t>
            </a:r>
            <a:r>
              <a:rPr lang="en-US" altLang="en-US" sz="2400" i="1" dirty="0"/>
              <a:t>n</a:t>
            </a:r>
            <a:r>
              <a:rPr lang="en-US" altLang="en-US" sz="2400" dirty="0"/>
              <a:t>), Yield To Maturity (</a:t>
            </a:r>
            <a:r>
              <a:rPr lang="en-US" altLang="en-US" sz="2400" i="1" dirty="0" err="1"/>
              <a:t>i</a:t>
            </a:r>
            <a:r>
              <a:rPr lang="en-US" altLang="en-US" sz="2400" dirty="0"/>
              <a:t>): </a:t>
            </a:r>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256</a:t>
            </a:fld>
            <a:endParaRPr lang="en-US" altLang="en-US"/>
          </a:p>
        </p:txBody>
      </p:sp>
      <p:pic>
        <p:nvPicPr>
          <p:cNvPr id="369667" name="Picture 3"/>
          <p:cNvPicPr>
            <a:picLocks noChangeAspect="1" noChangeArrowheads="1"/>
          </p:cNvPicPr>
          <p:nvPr/>
        </p:nvPicPr>
        <p:blipFill>
          <a:blip r:embed="rId3" cstate="print"/>
          <a:srcRect/>
          <a:stretch>
            <a:fillRect/>
          </a:stretch>
        </p:blipFill>
        <p:spPr bwMode="auto">
          <a:xfrm>
            <a:off x="2663825" y="4383088"/>
            <a:ext cx="6864350" cy="798513"/>
          </a:xfrm>
          <a:prstGeom prst="rect">
            <a:avLst/>
          </a:prstGeom>
          <a:noFill/>
          <a:ln w="9525">
            <a:noFill/>
            <a:miter lim="800000"/>
            <a:headEnd/>
            <a:tailEnd/>
          </a:ln>
          <a:effectLst/>
        </p:spPr>
      </p:pic>
      <p:pic>
        <p:nvPicPr>
          <p:cNvPr id="369668" name="Picture 4"/>
          <p:cNvPicPr>
            <a:picLocks noChangeAspect="1" noChangeArrowheads="1"/>
          </p:cNvPicPr>
          <p:nvPr/>
        </p:nvPicPr>
        <p:blipFill>
          <a:blip r:embed="rId4" cstate="print"/>
          <a:srcRect/>
          <a:stretch>
            <a:fillRect/>
          </a:stretch>
        </p:blipFill>
        <p:spPr bwMode="auto">
          <a:xfrm>
            <a:off x="2813050" y="5349876"/>
            <a:ext cx="6864350" cy="669925"/>
          </a:xfrm>
          <a:prstGeom prst="rect">
            <a:avLst/>
          </a:prstGeom>
          <a:noFill/>
          <a:ln w="9525">
            <a:noFill/>
            <a:miter lim="800000"/>
            <a:headEnd/>
            <a:tailEnd/>
          </a:ln>
          <a:effectLst/>
        </p:spPr>
      </p:pic>
      <p:sp>
        <p:nvSpPr>
          <p:cNvPr id="2" name="Rectangle 1"/>
          <p:cNvSpPr/>
          <p:nvPr/>
        </p:nvSpPr>
        <p:spPr>
          <a:xfrm>
            <a:off x="2663826" y="5181601"/>
            <a:ext cx="3660775" cy="868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663825" y="4383088"/>
            <a:ext cx="7099300" cy="722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14016062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
          <p:cNvSpPr>
            <a:spLocks noGrp="1" noChangeArrowheads="1"/>
          </p:cNvSpPr>
          <p:nvPr>
            <p:ph type="title"/>
          </p:nvPr>
        </p:nvSpPr>
        <p:spPr/>
        <p:txBody>
          <a:bodyPr>
            <a:normAutofit/>
          </a:bodyPr>
          <a:lstStyle/>
          <a:p>
            <a:r>
              <a:rPr lang="en-US" altLang="en-US" dirty="0"/>
              <a:t>Example: Computing the Yield to Maturity of a Coupon Bond </a:t>
            </a:r>
          </a:p>
        </p:txBody>
      </p:sp>
      <p:sp>
        <p:nvSpPr>
          <p:cNvPr id="118787" name="Rectangle 11"/>
          <p:cNvSpPr>
            <a:spLocks noGrp="1" noChangeArrowheads="1"/>
          </p:cNvSpPr>
          <p:nvPr>
            <p:ph idx="1"/>
          </p:nvPr>
        </p:nvSpPr>
        <p:spPr/>
        <p:txBody>
          <a:bodyPr/>
          <a:lstStyle/>
          <a:p>
            <a:r>
              <a:rPr lang="en-US" altLang="en-US" dirty="0"/>
              <a:t>Consider a five-year, $1,000 bond with a 2.2% coupon rate and semiannual coupons .</a:t>
            </a:r>
          </a:p>
          <a:p>
            <a:r>
              <a:rPr lang="en-US" altLang="en-US" dirty="0"/>
              <a:t>If this bond is currently trading for a price of $963.11, </a:t>
            </a:r>
            <a:r>
              <a:rPr lang="en-US" altLang="en-US" b="1" dirty="0"/>
              <a:t>what is the bond’s yield to maturity?</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257</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1025086324"/>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8"/>
          <p:cNvSpPr>
            <a:spLocks noGrp="1" noChangeArrowheads="1"/>
          </p:cNvSpPr>
          <p:nvPr>
            <p:ph type="title"/>
          </p:nvPr>
        </p:nvSpPr>
        <p:spPr/>
        <p:txBody>
          <a:bodyPr>
            <a:normAutofit/>
          </a:bodyPr>
          <a:lstStyle/>
          <a:p>
            <a:pPr eaLnBrk="1" hangingPunct="1"/>
            <a:r>
              <a:rPr lang="en-US" altLang="en-US" dirty="0">
                <a:ea typeface="ＭＳ Ｐゴシック" pitchFamily="-1" charset="-128"/>
              </a:rPr>
              <a:t>Example: Computing the Yield to Maturity of a Coupon Bond</a:t>
            </a:r>
          </a:p>
        </p:txBody>
      </p:sp>
      <p:sp>
        <p:nvSpPr>
          <p:cNvPr id="124931" name="Rectangle 39"/>
          <p:cNvSpPr>
            <a:spLocks noGrp="1" noChangeArrowheads="1"/>
          </p:cNvSpPr>
          <p:nvPr>
            <p:ph idx="1"/>
          </p:nvPr>
        </p:nvSpPr>
        <p:spPr/>
        <p:txBody>
          <a:bodyPr/>
          <a:lstStyle/>
          <a:p>
            <a:pPr eaLnBrk="1" hangingPunct="1"/>
            <a:r>
              <a:rPr lang="en-US" altLang="en-US" sz="2000" dirty="0">
                <a:ea typeface="ＭＳ Ｐゴシック" pitchFamily="-1" charset="-128"/>
              </a:rPr>
              <a:t>We can solve it by financial calculator, or a spreadsheet. To use a financial calculator, we enter the price we pay as a negative number for the PV (it is a cash outflow), the coupon payments as the PMT, and the bond’s par value as its FV. Finally, we enter the number of coupon payments remaining (10) as N.</a:t>
            </a:r>
          </a:p>
        </p:txBody>
      </p:sp>
      <p:grpSp>
        <p:nvGrpSpPr>
          <p:cNvPr id="124932" name="Group 27"/>
          <p:cNvGrpSpPr>
            <a:grpSpLocks/>
          </p:cNvGrpSpPr>
          <p:nvPr/>
        </p:nvGrpSpPr>
        <p:grpSpPr bwMode="auto">
          <a:xfrm>
            <a:off x="4267201" y="4038600"/>
            <a:ext cx="6188075" cy="496888"/>
            <a:chOff x="0" y="4464"/>
            <a:chExt cx="5082" cy="408"/>
          </a:xfrm>
        </p:grpSpPr>
        <p:pic>
          <p:nvPicPr>
            <p:cNvPr id="124958" name="Picture 28" descr="calc_PM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9" name="Picture 29" descr="calc_P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0" name="Picture 30" descr="calc_F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 y="4464"/>
              <a:ext cx="90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1" name="Picture 31" descr="calc_IY_oran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2" name="Picture 32" descr="calc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19235" name="Group 67"/>
          <p:cNvGraphicFramePr>
            <a:graphicFrameLocks noGrp="1"/>
          </p:cNvGraphicFramePr>
          <p:nvPr/>
        </p:nvGraphicFramePr>
        <p:xfrm>
          <a:off x="2971800" y="4622800"/>
          <a:ext cx="7543800" cy="1373188"/>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255712">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gridCol w="1255712">
                  <a:extLst>
                    <a:ext uri="{9D8B030D-6E8A-4147-A177-3AD203B41FA5}">
                      <a16:colId xmlns:a16="http://schemas.microsoft.com/office/drawing/2014/main" val="20005"/>
                    </a:ext>
                  </a:extLst>
                </a:gridCol>
              </a:tblGrid>
              <a:tr h="396875">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Verdana" pitchFamily="-1" charset="0"/>
                          <a:ea typeface="ＭＳ Ｐゴシック" pitchFamily="-1" charset="-128"/>
                        </a:rPr>
                        <a:t>Given:</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10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-963.11</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11</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Verdana" pitchFamily="-1" charset="0"/>
                          <a:ea typeface="ＭＳ Ｐゴシック" pitchFamily="-1" charset="-128"/>
                        </a:rPr>
                        <a:t>1,000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Solve for:</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Verdana" pitchFamily="-1" charset="0"/>
                        <a:ea typeface="ＭＳ Ｐゴシック" pitchFamily="-1"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Verdana" pitchFamily="-1" charset="0"/>
                          <a:ea typeface="ＭＳ Ｐゴシック" pitchFamily="-1" charset="-128"/>
                        </a:rPr>
                        <a:t>1.50</a:t>
                      </a: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Verdana" pitchFamily="-1" charset="0"/>
                        <a:ea typeface="ＭＳ Ｐゴシック" pitchFamily="-1"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579438">
                <a:tc gridSpan="6">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Excel Formula: =RATE(NPER,PMT,PV,FV)=</a:t>
                      </a:r>
                      <a:br>
                        <a:rPr kumimoji="0" lang="en-US" altLang="en-US" sz="1600" b="0" i="0" u="none" strike="noStrike" cap="none" normalizeH="0" baseline="0">
                          <a:ln>
                            <a:noFill/>
                          </a:ln>
                          <a:solidFill>
                            <a:schemeClr val="tx1"/>
                          </a:solidFill>
                          <a:effectLst/>
                          <a:latin typeface="Verdana" pitchFamily="-1" charset="0"/>
                          <a:ea typeface="ＭＳ Ｐゴシック" pitchFamily="-1" charset="-128"/>
                        </a:rPr>
                      </a:b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RATE(10,11,-963.11,1000)</a:t>
                      </a:r>
                    </a:p>
                  </a:txBody>
                  <a:tcPr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12"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4"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
        <p:nvSpPr>
          <p:cNvPr id="15"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258</a:t>
            </a:fld>
            <a:endParaRPr lang="en-US"/>
          </a:p>
        </p:txBody>
      </p:sp>
    </p:spTree>
    <p:extLst>
      <p:ext uri="{BB962C8B-B14F-4D97-AF65-F5344CB8AC3E}">
        <p14:creationId xmlns:p14="http://schemas.microsoft.com/office/powerpoint/2010/main" val="417950118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
          <p:cNvSpPr>
            <a:spLocks noGrp="1" noChangeArrowheads="1"/>
          </p:cNvSpPr>
          <p:nvPr>
            <p:ph type="title"/>
          </p:nvPr>
        </p:nvSpPr>
        <p:spPr/>
        <p:txBody>
          <a:bodyPr>
            <a:normAutofit/>
          </a:bodyPr>
          <a:lstStyle/>
          <a:p>
            <a:r>
              <a:rPr lang="en-US" altLang="en-US" dirty="0"/>
              <a:t>Example: Computing the Yield to Maturity of a Coupon Bond</a:t>
            </a:r>
          </a:p>
        </p:txBody>
      </p:sp>
      <p:sp>
        <p:nvSpPr>
          <p:cNvPr id="126979" name="Rectangle 11"/>
          <p:cNvSpPr>
            <a:spLocks noGrp="1" noChangeArrowheads="1"/>
          </p:cNvSpPr>
          <p:nvPr>
            <p:ph idx="1"/>
          </p:nvPr>
        </p:nvSpPr>
        <p:spPr/>
        <p:txBody>
          <a:bodyPr/>
          <a:lstStyle/>
          <a:p>
            <a:r>
              <a:rPr lang="en-US" altLang="en-US" dirty="0"/>
              <a:t>Therefore, </a:t>
            </a:r>
            <a:r>
              <a:rPr lang="en-US" altLang="en-US" b="1" i="1" dirty="0"/>
              <a:t>y</a:t>
            </a:r>
            <a:r>
              <a:rPr lang="en-US" altLang="en-US" dirty="0"/>
              <a:t> = 1.50%. </a:t>
            </a:r>
          </a:p>
          <a:p>
            <a:r>
              <a:rPr lang="en-US" altLang="en-US" dirty="0"/>
              <a:t>Because the bond pays coupons semiannually, this yield is for a </a:t>
            </a:r>
            <a:r>
              <a:rPr lang="en-US" altLang="en-US" b="1" dirty="0"/>
              <a:t>six-month</a:t>
            </a:r>
            <a:r>
              <a:rPr lang="en-US" altLang="en-US" dirty="0"/>
              <a:t> period. </a:t>
            </a:r>
          </a:p>
          <a:p>
            <a:r>
              <a:rPr lang="en-US" altLang="en-US" dirty="0"/>
              <a:t>We convert it to an APR (annual percentage rate) by multiplying by the number of coupon payments per year. </a:t>
            </a:r>
          </a:p>
          <a:p>
            <a:r>
              <a:rPr lang="en-US" altLang="en-US" dirty="0"/>
              <a:t>Thus the bond has a yield to maturity equal to a </a:t>
            </a:r>
            <a:r>
              <a:rPr lang="en-US" altLang="en-US" b="1" dirty="0"/>
              <a:t>3.0% APR</a:t>
            </a:r>
            <a:r>
              <a:rPr lang="en-US" altLang="en-US" dirty="0"/>
              <a:t> with semiannual compounding.</a:t>
            </a:r>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
        <p:nvSpPr>
          <p:cNvPr id="8"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259</a:t>
            </a:fld>
            <a:endParaRPr lang="en-US"/>
          </a:p>
        </p:txBody>
      </p:sp>
    </p:spTree>
    <p:extLst>
      <p:ext uri="{BB962C8B-B14F-4D97-AF65-F5344CB8AC3E}">
        <p14:creationId xmlns:p14="http://schemas.microsoft.com/office/powerpoint/2010/main" val="4953604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Accounting standards</a:t>
            </a:r>
          </a:p>
        </p:txBody>
      </p:sp>
      <p:sp>
        <p:nvSpPr>
          <p:cNvPr id="3" name="Content Placeholder 2"/>
          <p:cNvSpPr>
            <a:spLocks noGrp="1"/>
          </p:cNvSpPr>
          <p:nvPr>
            <p:ph idx="1"/>
          </p:nvPr>
        </p:nvSpPr>
        <p:spPr/>
        <p:txBody>
          <a:bodyPr/>
          <a:lstStyle/>
          <a:p>
            <a:r>
              <a:rPr lang="en-US" dirty="0"/>
              <a:t>Accounting standards provide the “language” of financial statements. </a:t>
            </a:r>
          </a:p>
          <a:p>
            <a:r>
              <a:rPr lang="en-US" dirty="0"/>
              <a:t>There are different types of standards, like there are many languages – in the old days, each country had its own set of Generally Accepted Accounting Principles “</a:t>
            </a:r>
            <a:r>
              <a:rPr lang="en-US" b="1" dirty="0"/>
              <a:t>GAAP</a:t>
            </a:r>
            <a:r>
              <a:rPr lang="en-US" dirty="0"/>
              <a:t>”.</a:t>
            </a:r>
          </a:p>
          <a:p>
            <a:r>
              <a:rPr lang="en-US" dirty="0"/>
              <a:t>Two main global standards nowadays, which are broadly converging:</a:t>
            </a:r>
          </a:p>
          <a:p>
            <a:pPr lvl="1"/>
            <a:r>
              <a:rPr lang="en-US" b="1" dirty="0"/>
              <a:t>IFRS</a:t>
            </a:r>
            <a:r>
              <a:rPr lang="en-US" dirty="0"/>
              <a:t> (International Financial Reporting Standards) which are increasingly adopted worldwide (currently &gt; 100 countries)</a:t>
            </a:r>
          </a:p>
          <a:p>
            <a:pPr lvl="1"/>
            <a:r>
              <a:rPr lang="en-US" b="1" dirty="0"/>
              <a:t>US GAAP </a:t>
            </a:r>
            <a:r>
              <a:rPr lang="en-US" dirty="0"/>
              <a:t>in the US only, but companies who want to issue securities in the US market have to convert their statements to US GAAP (unless they use IFRS)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26</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303659835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8"/>
          <p:cNvSpPr>
            <a:spLocks noGrp="1" noChangeArrowheads="1"/>
          </p:cNvSpPr>
          <p:nvPr>
            <p:ph type="title"/>
          </p:nvPr>
        </p:nvSpPr>
        <p:spPr/>
        <p:txBody>
          <a:bodyPr>
            <a:normAutofit/>
          </a:bodyPr>
          <a:lstStyle/>
          <a:p>
            <a:r>
              <a:rPr lang="en-US" altLang="en-US" dirty="0"/>
              <a:t>Example: Computing the Yield to Maturity of a Coupon Bond</a:t>
            </a:r>
          </a:p>
        </p:txBody>
      </p:sp>
      <p:sp>
        <p:nvSpPr>
          <p:cNvPr id="129027" name="Rectangle 9"/>
          <p:cNvSpPr>
            <a:spLocks noGrp="1" noChangeArrowheads="1"/>
          </p:cNvSpPr>
          <p:nvPr>
            <p:ph idx="1"/>
          </p:nvPr>
        </p:nvSpPr>
        <p:spPr/>
        <p:txBody>
          <a:bodyPr/>
          <a:lstStyle/>
          <a:p>
            <a:r>
              <a:rPr lang="en-US" altLang="en-US" dirty="0"/>
              <a:t>As the equation shows, the yield to maturity is the discount rate that equates the present value of the bond’s cash flows with its price. </a:t>
            </a:r>
          </a:p>
          <a:p>
            <a:r>
              <a:rPr lang="en-US" altLang="en-US" dirty="0"/>
              <a:t>Note that the YTM is higher than the coupon rate and the price is lower than the par value. </a:t>
            </a:r>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
        <p:nvSpPr>
          <p:cNvPr id="8"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260</a:t>
            </a:fld>
            <a:endParaRPr lang="en-US"/>
          </a:p>
        </p:txBody>
      </p:sp>
    </p:spTree>
    <p:extLst>
      <p:ext uri="{BB962C8B-B14F-4D97-AF65-F5344CB8AC3E}">
        <p14:creationId xmlns:p14="http://schemas.microsoft.com/office/powerpoint/2010/main" val="37746289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6"/>
          <p:cNvSpPr>
            <a:spLocks noGrp="1" noChangeArrowheads="1"/>
          </p:cNvSpPr>
          <p:nvPr>
            <p:ph type="title"/>
          </p:nvPr>
        </p:nvSpPr>
        <p:spPr/>
        <p:txBody>
          <a:bodyPr>
            <a:normAutofit/>
          </a:bodyPr>
          <a:lstStyle/>
          <a:p>
            <a:r>
              <a:rPr lang="en-US" altLang="en-US" dirty="0"/>
              <a:t>Example: Computing a Bond Price from Its Yield to Maturity</a:t>
            </a:r>
          </a:p>
        </p:txBody>
      </p:sp>
      <p:sp>
        <p:nvSpPr>
          <p:cNvPr id="131075" name="Rectangle 17"/>
          <p:cNvSpPr>
            <a:spLocks noGrp="1" noChangeArrowheads="1"/>
          </p:cNvSpPr>
          <p:nvPr>
            <p:ph idx="1"/>
          </p:nvPr>
        </p:nvSpPr>
        <p:spPr/>
        <p:txBody>
          <a:bodyPr/>
          <a:lstStyle/>
          <a:p>
            <a:r>
              <a:rPr lang="en-US" altLang="en-US" dirty="0"/>
              <a:t>Consider a five-year, $1,000 bond with a 2.2% coupon rate and semiannual coupons.</a:t>
            </a:r>
          </a:p>
          <a:p>
            <a:r>
              <a:rPr lang="en-US" altLang="en-US" dirty="0"/>
              <a:t>Suppose interest rates drop and the bond’s </a:t>
            </a:r>
            <a:r>
              <a:rPr lang="en-US" altLang="en-US" b="1" dirty="0"/>
              <a:t>yield to maturity</a:t>
            </a:r>
            <a:r>
              <a:rPr lang="en-US" altLang="en-US" dirty="0"/>
              <a:t> decreases to </a:t>
            </a:r>
            <a:r>
              <a:rPr lang="en-US" altLang="en-US" b="1" dirty="0"/>
              <a:t>2%</a:t>
            </a:r>
            <a:r>
              <a:rPr lang="en-US" altLang="en-US" dirty="0"/>
              <a:t> (expressed as an APR with semiannual compounding). </a:t>
            </a:r>
          </a:p>
          <a:p>
            <a:r>
              <a:rPr lang="en-US" altLang="en-US" dirty="0"/>
              <a:t>What </a:t>
            </a:r>
            <a:r>
              <a:rPr lang="en-US" altLang="en-US" b="1" dirty="0"/>
              <a:t>price</a:t>
            </a:r>
            <a:r>
              <a:rPr lang="en-US" altLang="en-US" dirty="0"/>
              <a:t> is the bond trading for now? </a:t>
            </a:r>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
        <p:nvSpPr>
          <p:cNvPr id="8"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261</a:t>
            </a:fld>
            <a:endParaRPr lang="en-US"/>
          </a:p>
        </p:txBody>
      </p:sp>
    </p:spTree>
    <p:extLst>
      <p:ext uri="{BB962C8B-B14F-4D97-AF65-F5344CB8AC3E}">
        <p14:creationId xmlns:p14="http://schemas.microsoft.com/office/powerpoint/2010/main" val="19805377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
          <p:cNvSpPr>
            <a:spLocks noGrp="1" noChangeArrowheads="1"/>
          </p:cNvSpPr>
          <p:nvPr>
            <p:ph type="title"/>
          </p:nvPr>
        </p:nvSpPr>
        <p:spPr/>
        <p:txBody>
          <a:bodyPr>
            <a:normAutofit/>
          </a:bodyPr>
          <a:lstStyle/>
          <a:p>
            <a:r>
              <a:rPr lang="en-US" altLang="en-US" dirty="0"/>
              <a:t>Example: Computing a Bond Price from Its Yield to Maturity</a:t>
            </a:r>
          </a:p>
        </p:txBody>
      </p:sp>
      <p:sp>
        <p:nvSpPr>
          <p:cNvPr id="133123" name="Rectangle 11"/>
          <p:cNvSpPr>
            <a:spLocks noGrp="1" noChangeArrowheads="1"/>
          </p:cNvSpPr>
          <p:nvPr>
            <p:ph idx="1"/>
          </p:nvPr>
        </p:nvSpPr>
        <p:spPr/>
        <p:txBody>
          <a:bodyPr>
            <a:normAutofit/>
          </a:bodyPr>
          <a:lstStyle/>
          <a:p>
            <a:r>
              <a:rPr lang="en-US" altLang="en-US" dirty="0"/>
              <a:t>Given the yield, we can compute the price.  </a:t>
            </a:r>
          </a:p>
          <a:p>
            <a:r>
              <a:rPr lang="en-US" altLang="en-US" dirty="0"/>
              <a:t>First, note that a 2.0% APR is equivalent to a semiannual rate of 1.0%. </a:t>
            </a:r>
          </a:p>
          <a:p>
            <a:r>
              <a:rPr lang="en-US" altLang="en-US" dirty="0"/>
              <a:t>Also, recall that the cash flows of this bond are 10 payments of $11, paid every 6 months, and one lump-sum cash flow of $1,000 (the face value), paid in 5 years (ten 6-month periods). </a:t>
            </a:r>
          </a:p>
          <a:p>
            <a:r>
              <a:rPr lang="en-US" altLang="en-US" dirty="0"/>
              <a:t>We can compute the effective annual yield from the bond’s yield to maturity expressed as an APR.</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262</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1217968467"/>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8"/>
          <p:cNvSpPr>
            <a:spLocks noGrp="1" noChangeArrowheads="1"/>
          </p:cNvSpPr>
          <p:nvPr>
            <p:ph type="title"/>
          </p:nvPr>
        </p:nvSpPr>
        <p:spPr/>
        <p:txBody>
          <a:bodyPr>
            <a:normAutofit/>
          </a:bodyPr>
          <a:lstStyle/>
          <a:p>
            <a:r>
              <a:rPr lang="en-US" altLang="en-US" dirty="0"/>
              <a:t>Example: Computing a Bond Price from Its Yield to Maturity</a:t>
            </a:r>
          </a:p>
        </p:txBody>
      </p:sp>
      <p:sp>
        <p:nvSpPr>
          <p:cNvPr id="137219" name="Rectangle 39"/>
          <p:cNvSpPr>
            <a:spLocks noGrp="1" noChangeArrowheads="1"/>
          </p:cNvSpPr>
          <p:nvPr>
            <p:ph idx="1"/>
          </p:nvPr>
        </p:nvSpPr>
        <p:spPr/>
        <p:txBody>
          <a:bodyPr/>
          <a:lstStyle/>
          <a:p>
            <a:r>
              <a:rPr lang="en-US" altLang="en-US" dirty="0"/>
              <a:t>We can use a financial calculator:</a:t>
            </a:r>
          </a:p>
          <a:p>
            <a:endParaRPr lang="en-US" altLang="en-US" dirty="0"/>
          </a:p>
          <a:p>
            <a:endParaRPr lang="en-US" altLang="en-US" dirty="0"/>
          </a:p>
          <a:p>
            <a:endParaRPr lang="en-US" altLang="en-US" dirty="0"/>
          </a:p>
          <a:p>
            <a:endParaRPr lang="en-US" altLang="en-US" dirty="0"/>
          </a:p>
          <a:p>
            <a:pPr marL="0" indent="0">
              <a:buNone/>
            </a:pPr>
            <a:endParaRPr lang="en-US" altLang="en-US" dirty="0"/>
          </a:p>
        </p:txBody>
      </p:sp>
      <p:grpSp>
        <p:nvGrpSpPr>
          <p:cNvPr id="137220" name="Group 27"/>
          <p:cNvGrpSpPr>
            <a:grpSpLocks/>
          </p:cNvGrpSpPr>
          <p:nvPr/>
        </p:nvGrpSpPr>
        <p:grpSpPr bwMode="auto">
          <a:xfrm>
            <a:off x="3289300" y="2875137"/>
            <a:ext cx="6388100" cy="561975"/>
            <a:chOff x="827" y="3456"/>
            <a:chExt cx="3840" cy="338"/>
          </a:xfrm>
        </p:grpSpPr>
        <p:pic>
          <p:nvPicPr>
            <p:cNvPr id="137246" name="Picture 28" descr="calc_PV_or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 y="3456"/>
              <a:ext cx="75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7" name="Picture 29" descr="calc_F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 y="3456"/>
              <a:ext cx="75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8" name="Picture 30" descr="calc_I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 y="3456"/>
              <a:ext cx="75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49" name="Picture 31" descr="calc_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 y="3456"/>
              <a:ext cx="75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50" name="Picture 32" descr="calc_PM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2" y="3456"/>
              <a:ext cx="75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31538" name="Group 82"/>
          <p:cNvGraphicFramePr>
            <a:graphicFrameLocks noGrp="1"/>
          </p:cNvGraphicFramePr>
          <p:nvPr/>
        </p:nvGraphicFramePr>
        <p:xfrm>
          <a:off x="2101850" y="3462512"/>
          <a:ext cx="7543800" cy="1190625"/>
        </p:xfrm>
        <a:graphic>
          <a:graphicData uri="http://schemas.openxmlformats.org/drawingml/2006/table">
            <a:tbl>
              <a:tblPr/>
              <a:tblGrid>
                <a:gridCol w="12588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455737">
                  <a:extLst>
                    <a:ext uri="{9D8B030D-6E8A-4147-A177-3AD203B41FA5}">
                      <a16:colId xmlns:a16="http://schemas.microsoft.com/office/drawing/2014/main" val="20003"/>
                    </a:ext>
                  </a:extLst>
                </a:gridCol>
                <a:gridCol w="1058863">
                  <a:extLst>
                    <a:ext uri="{9D8B030D-6E8A-4147-A177-3AD203B41FA5}">
                      <a16:colId xmlns:a16="http://schemas.microsoft.com/office/drawing/2014/main" val="20004"/>
                    </a:ext>
                  </a:extLst>
                </a:gridCol>
                <a:gridCol w="1255712">
                  <a:extLst>
                    <a:ext uri="{9D8B030D-6E8A-4147-A177-3AD203B41FA5}">
                      <a16:colId xmlns:a16="http://schemas.microsoft.com/office/drawing/2014/main" val="20005"/>
                    </a:ext>
                  </a:extLst>
                </a:gridCol>
              </a:tblGrid>
              <a:tr h="396875">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Verdana" pitchFamily="-1" charset="0"/>
                          <a:ea typeface="ＭＳ Ｐゴシック" pitchFamily="-1" charset="-128"/>
                        </a:rPr>
                        <a:t>Given: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Verdana" pitchFamily="-1" charset="0"/>
                          <a:ea typeface="ＭＳ Ｐゴシック" pitchFamily="-1" charset="-128"/>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1,000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Verdana" pitchFamily="-1" charset="0"/>
                          <a:ea typeface="ＭＳ Ｐゴシック" pitchFamily="-1" charset="-128"/>
                        </a:rPr>
                        <a:t>Solve for: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Verdana" pitchFamily="-1" charset="0"/>
                          <a:ea typeface="ＭＳ Ｐゴシック" pitchFamily="-1" charset="-128"/>
                        </a:rPr>
                        <a:t>-1,009.47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Verdana" pitchFamily="-1" charset="0"/>
                        <a:ea typeface="ＭＳ Ｐゴシック" pitchFamily="-1"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396875">
                <a:tc gridSpan="6">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Verdana" pitchFamily="-1" charset="0"/>
                          <a:ea typeface="ＭＳ Ｐゴシック" pitchFamily="-1" charset="-128"/>
                        </a:rPr>
                        <a:t>Excel Formula: = PV(RATE,NPER,PMT,FV)=PV(.01,10,11,1000)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12"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4"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
        <p:nvSpPr>
          <p:cNvPr id="15" name="Slide Number Placeholder 1"/>
          <p:cNvSpPr>
            <a:spLocks noGrp="1"/>
          </p:cNvSpPr>
          <p:nvPr>
            <p:ph type="sldNum" sz="quarter" idx="10"/>
          </p:nvPr>
        </p:nvSpPr>
        <p:spPr>
          <a:xfrm>
            <a:off x="9763126" y="6586539"/>
            <a:ext cx="919163" cy="293687"/>
          </a:xfrm>
          <a:prstGeom prst="rect">
            <a:avLst/>
          </a:prstGeom>
        </p:spPr>
        <p:txBody>
          <a:bodyPr/>
          <a:lstStyle/>
          <a:p>
            <a:fld id="{EAE15FBB-C212-4CCE-963E-E89263F0DE18}" type="slidenum">
              <a:rPr lang="en-US" smtClean="0"/>
              <a:pPr/>
              <a:t>263</a:t>
            </a:fld>
            <a:endParaRPr lang="en-US"/>
          </a:p>
        </p:txBody>
      </p:sp>
    </p:spTree>
    <p:extLst>
      <p:ext uri="{BB962C8B-B14F-4D97-AF65-F5344CB8AC3E}">
        <p14:creationId xmlns:p14="http://schemas.microsoft.com/office/powerpoint/2010/main" val="61419826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
          <p:cNvSpPr>
            <a:spLocks noGrp="1" noChangeArrowheads="1"/>
          </p:cNvSpPr>
          <p:nvPr>
            <p:ph type="title"/>
          </p:nvPr>
        </p:nvSpPr>
        <p:spPr/>
        <p:txBody>
          <a:bodyPr>
            <a:normAutofit/>
          </a:bodyPr>
          <a:lstStyle/>
          <a:p>
            <a:r>
              <a:rPr lang="en-US" altLang="en-US" dirty="0"/>
              <a:t>Your Turn!</a:t>
            </a:r>
          </a:p>
        </p:txBody>
      </p:sp>
      <p:sp>
        <p:nvSpPr>
          <p:cNvPr id="141315" name="Rectangle 11"/>
          <p:cNvSpPr>
            <a:spLocks noGrp="1" noChangeArrowheads="1"/>
          </p:cNvSpPr>
          <p:nvPr>
            <p:ph idx="1"/>
          </p:nvPr>
        </p:nvSpPr>
        <p:spPr/>
        <p:txBody>
          <a:bodyPr/>
          <a:lstStyle/>
          <a:p>
            <a:r>
              <a:rPr lang="en-US" altLang="en-US" dirty="0"/>
              <a:t>Consider a </a:t>
            </a:r>
            <a:r>
              <a:rPr lang="en-US" altLang="en-US" b="1" dirty="0"/>
              <a:t>nine-year</a:t>
            </a:r>
            <a:r>
              <a:rPr lang="en-US" altLang="en-US" dirty="0"/>
              <a:t>, $1,000 note with a </a:t>
            </a:r>
            <a:r>
              <a:rPr lang="en-US" altLang="en-US" b="1" dirty="0"/>
              <a:t>3%</a:t>
            </a:r>
            <a:r>
              <a:rPr lang="en-US" altLang="en-US" dirty="0"/>
              <a:t> coupon rate and </a:t>
            </a:r>
            <a:r>
              <a:rPr lang="en-US" altLang="en-US" b="1" dirty="0"/>
              <a:t>semiannual</a:t>
            </a:r>
            <a:r>
              <a:rPr lang="en-US" altLang="en-US" dirty="0"/>
              <a:t> coupons. </a:t>
            </a:r>
          </a:p>
          <a:p>
            <a:r>
              <a:rPr lang="en-US" altLang="en-US" dirty="0"/>
              <a:t>If this bond is currently trading for a price of </a:t>
            </a:r>
            <a:r>
              <a:rPr lang="en-US" altLang="en-US" b="1" dirty="0"/>
              <a:t>$1,038.32</a:t>
            </a:r>
            <a:r>
              <a:rPr lang="en-US" altLang="en-US" dirty="0"/>
              <a:t>, </a:t>
            </a:r>
            <a:r>
              <a:rPr lang="en-US" altLang="en-US" b="1" dirty="0"/>
              <a:t>what is the bond’s yield to maturity</a:t>
            </a:r>
            <a:r>
              <a:rPr lang="en-US" altLang="en-US" dirty="0"/>
              <a:t>?</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264</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105946394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Your Turn (PRS please)</a:t>
            </a:r>
            <a:endParaRPr lang="zh-TW" altLang="en-US" dirty="0"/>
          </a:p>
        </p:txBody>
      </p:sp>
      <p:sp>
        <p:nvSpPr>
          <p:cNvPr id="9" name="Content Placeholder 8"/>
          <p:cNvSpPr>
            <a:spLocks noGrp="1"/>
          </p:cNvSpPr>
          <p:nvPr>
            <p:ph idx="1"/>
          </p:nvPr>
        </p:nvSpPr>
        <p:spPr/>
        <p:txBody>
          <a:bodyPr>
            <a:normAutofit/>
          </a:bodyPr>
          <a:lstStyle/>
          <a:p>
            <a:r>
              <a:rPr lang="en-US" altLang="zh-TW" dirty="0"/>
              <a:t>The bond’s YTM (on an APR basis) will be:</a:t>
            </a:r>
          </a:p>
          <a:p>
            <a:r>
              <a:rPr lang="en-US" altLang="zh-TW" dirty="0"/>
              <a:t>1.26%</a:t>
            </a:r>
          </a:p>
          <a:p>
            <a:r>
              <a:rPr lang="en-US" altLang="zh-TW" dirty="0"/>
              <a:t>2.52%</a:t>
            </a:r>
          </a:p>
          <a:p>
            <a:r>
              <a:rPr lang="en-US" altLang="zh-TW" dirty="0"/>
              <a:t>3.16%</a:t>
            </a:r>
          </a:p>
          <a:p>
            <a:endParaRPr lang="en-US" altLang="zh-TW" dirty="0"/>
          </a:p>
          <a:p>
            <a:pPr lvl="1"/>
            <a:endParaRPr lang="en-US" altLang="zh-TW" dirty="0"/>
          </a:p>
          <a:p>
            <a:endParaRPr lang="en-US" altLang="zh-TW" dirty="0"/>
          </a:p>
          <a:p>
            <a:pPr lvl="1"/>
            <a:endParaRPr lang="en-US" altLang="zh-TW" dirty="0"/>
          </a:p>
          <a:p>
            <a:endParaRPr lang="en-US" altLang="zh-TW" dirty="0"/>
          </a:p>
          <a:p>
            <a:endParaRPr lang="en-US" altLang="zh-TW" dirty="0"/>
          </a:p>
          <a:p>
            <a:endParaRPr lang="zh-TW" altLang="en-US" dirty="0"/>
          </a:p>
        </p:txBody>
      </p:sp>
      <p:sp>
        <p:nvSpPr>
          <p:cNvPr id="4" name="Slide Number Placeholder 3"/>
          <p:cNvSpPr>
            <a:spLocks noGrp="1"/>
          </p:cNvSpPr>
          <p:nvPr>
            <p:ph type="sldNum" sz="quarter" idx="10"/>
          </p:nvPr>
        </p:nvSpPr>
        <p:spPr>
          <a:prstGeom prst="rect">
            <a:avLst/>
          </a:prstGeom>
        </p:spPr>
        <p:txBody>
          <a:bodyPr/>
          <a:lstStyle/>
          <a:p>
            <a:fld id="{79947206-A084-463E-B389-AE0EABF40FF9}" type="slidenum">
              <a:rPr lang="en-US" smtClean="0"/>
              <a:pPr/>
              <a:t>265</a:t>
            </a:fld>
            <a:endParaRPr lang="en-US" dirty="0"/>
          </a:p>
        </p:txBody>
      </p:sp>
      <p:pic>
        <p:nvPicPr>
          <p:cNvPr id="10"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744072" y="2276872"/>
            <a:ext cx="3640555" cy="3384376"/>
          </a:xfrm>
          <a:prstGeom prst="rect">
            <a:avLst/>
          </a:prstGeom>
        </p:spPr>
      </p:pic>
      <p:sp>
        <p:nvSpPr>
          <p:cNvPr id="6"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5747329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8"/>
          <p:cNvSpPr>
            <a:spLocks noGrp="1" noChangeArrowheads="1"/>
          </p:cNvSpPr>
          <p:nvPr>
            <p:ph type="title"/>
          </p:nvPr>
        </p:nvSpPr>
        <p:spPr/>
        <p:txBody>
          <a:bodyPr>
            <a:normAutofit/>
          </a:bodyPr>
          <a:lstStyle/>
          <a:p>
            <a:r>
              <a:rPr lang="en-US" altLang="en-US" dirty="0"/>
              <a:t>Solution: Computing the Yield to Maturity of a Coupon Bond</a:t>
            </a:r>
          </a:p>
        </p:txBody>
      </p:sp>
      <p:sp>
        <p:nvSpPr>
          <p:cNvPr id="143363" name="Rectangle 9"/>
          <p:cNvSpPr>
            <a:spLocks noGrp="1" noChangeArrowheads="1"/>
          </p:cNvSpPr>
          <p:nvPr>
            <p:ph idx="1"/>
          </p:nvPr>
        </p:nvSpPr>
        <p:spPr/>
        <p:txBody>
          <a:bodyPr/>
          <a:lstStyle/>
          <a:p>
            <a:r>
              <a:rPr lang="en-US" altLang="en-US" dirty="0"/>
              <a:t>From the cash flow timeline, we can see that the bond consists of 18 payments of $15, paid every 6 months, and one lump-sum payment of $1,000 in 9 years (eighteen 6-month periods).  </a:t>
            </a:r>
          </a:p>
          <a:p>
            <a:r>
              <a:rPr lang="en-US" altLang="en-US" dirty="0"/>
              <a:t>We can solve for the yield to maturity. </a:t>
            </a:r>
          </a:p>
          <a:p>
            <a:r>
              <a:rPr lang="en-US" altLang="en-US" dirty="0"/>
              <a:t>However, we must use 6-month intervals consistently.</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266</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175615638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8"/>
          <p:cNvSpPr>
            <a:spLocks noGrp="1" noChangeArrowheads="1"/>
          </p:cNvSpPr>
          <p:nvPr>
            <p:ph type="title"/>
          </p:nvPr>
        </p:nvSpPr>
        <p:spPr/>
        <p:txBody>
          <a:bodyPr>
            <a:normAutofit/>
          </a:bodyPr>
          <a:lstStyle/>
          <a:p>
            <a:pPr eaLnBrk="1" hangingPunct="1"/>
            <a:r>
              <a:rPr lang="en-US" altLang="en-US" dirty="0">
                <a:ea typeface="ＭＳ Ｐゴシック" pitchFamily="-1" charset="-128"/>
              </a:rPr>
              <a:t>Solution: Computing the Yield to Maturity of a Coupon Bond</a:t>
            </a:r>
          </a:p>
        </p:txBody>
      </p:sp>
      <p:sp>
        <p:nvSpPr>
          <p:cNvPr id="147459" name="Rectangle 39"/>
          <p:cNvSpPr>
            <a:spLocks noGrp="1" noChangeArrowheads="1"/>
          </p:cNvSpPr>
          <p:nvPr>
            <p:ph idx="1"/>
          </p:nvPr>
        </p:nvSpPr>
        <p:spPr/>
        <p:txBody>
          <a:bodyPr/>
          <a:lstStyle/>
          <a:p>
            <a:pPr eaLnBrk="1" hangingPunct="1"/>
            <a:r>
              <a:rPr lang="en-US" altLang="en-US" sz="2000" dirty="0">
                <a:ea typeface="ＭＳ Ｐゴシック" pitchFamily="-1" charset="-128"/>
              </a:rPr>
              <a:t>We can solve it by financial calculator, or a spreadsheet. To use a financial calculator, we enter the price we pay as a negative number for the PV (it is a cash outflow), the coupon payments as the PMT, and the bond’s par value as its FV. Finally, we enter the number of coupon payments remaining (10) as N.</a:t>
            </a:r>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267</a:t>
            </a:fld>
            <a:endParaRPr lang="en-US" dirty="0"/>
          </a:p>
        </p:txBody>
      </p:sp>
      <p:grpSp>
        <p:nvGrpSpPr>
          <p:cNvPr id="147460" name="Group 27"/>
          <p:cNvGrpSpPr>
            <a:grpSpLocks/>
          </p:cNvGrpSpPr>
          <p:nvPr/>
        </p:nvGrpSpPr>
        <p:grpSpPr bwMode="auto">
          <a:xfrm>
            <a:off x="4191001" y="3962400"/>
            <a:ext cx="6188075" cy="496888"/>
            <a:chOff x="0" y="4464"/>
            <a:chExt cx="5082" cy="408"/>
          </a:xfrm>
        </p:grpSpPr>
        <p:pic>
          <p:nvPicPr>
            <p:cNvPr id="147486" name="Picture 28" descr="calc_PM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87" name="Picture 29" descr="calc_P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88" name="Picture 30" descr="calc_F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 y="4464"/>
              <a:ext cx="90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89" name="Picture 31" descr="calc_IY_oran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90" name="Picture 32" descr="calc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64"/>
              <a:ext cx="91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19235" name="Group 67"/>
          <p:cNvGraphicFramePr>
            <a:graphicFrameLocks noGrp="1"/>
          </p:cNvGraphicFramePr>
          <p:nvPr/>
        </p:nvGraphicFramePr>
        <p:xfrm>
          <a:off x="2794000" y="4546600"/>
          <a:ext cx="7645400" cy="1433810"/>
        </p:xfrm>
        <a:graphic>
          <a:graphicData uri="http://schemas.openxmlformats.org/drawingml/2006/table">
            <a:tbl>
              <a:tblPr/>
              <a:tblGrid>
                <a:gridCol w="1360488">
                  <a:extLst>
                    <a:ext uri="{9D8B030D-6E8A-4147-A177-3AD203B41FA5}">
                      <a16:colId xmlns:a16="http://schemas.microsoft.com/office/drawing/2014/main" val="20000"/>
                    </a:ext>
                  </a:extLst>
                </a:gridCol>
                <a:gridCol w="1255712">
                  <a:extLst>
                    <a:ext uri="{9D8B030D-6E8A-4147-A177-3AD203B41FA5}">
                      <a16:colId xmlns:a16="http://schemas.microsoft.com/office/drawing/2014/main" val="20001"/>
                    </a:ext>
                  </a:extLst>
                </a:gridCol>
                <a:gridCol w="1258888">
                  <a:extLst>
                    <a:ext uri="{9D8B030D-6E8A-4147-A177-3AD203B41FA5}">
                      <a16:colId xmlns:a16="http://schemas.microsoft.com/office/drawing/2014/main" val="20002"/>
                    </a:ext>
                  </a:extLst>
                </a:gridCol>
                <a:gridCol w="1255712">
                  <a:extLst>
                    <a:ext uri="{9D8B030D-6E8A-4147-A177-3AD203B41FA5}">
                      <a16:colId xmlns:a16="http://schemas.microsoft.com/office/drawing/2014/main" val="20003"/>
                    </a:ext>
                  </a:extLst>
                </a:gridCol>
                <a:gridCol w="1258888">
                  <a:extLst>
                    <a:ext uri="{9D8B030D-6E8A-4147-A177-3AD203B41FA5}">
                      <a16:colId xmlns:a16="http://schemas.microsoft.com/office/drawing/2014/main" val="20004"/>
                    </a:ext>
                  </a:extLst>
                </a:gridCol>
                <a:gridCol w="1255712">
                  <a:extLst>
                    <a:ext uri="{9D8B030D-6E8A-4147-A177-3AD203B41FA5}">
                      <a16:colId xmlns:a16="http://schemas.microsoft.com/office/drawing/2014/main" val="20005"/>
                    </a:ext>
                  </a:extLst>
                </a:gridCol>
              </a:tblGrid>
              <a:tr h="396875">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erdana" pitchFamily="-1" charset="0"/>
                          <a:ea typeface="ＭＳ Ｐゴシック" pitchFamily="-1" charset="-128"/>
                        </a:rPr>
                        <a:t>Given:</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erdana" pitchFamily="-1" charset="0"/>
                          <a:ea typeface="ＭＳ Ｐゴシック" pitchFamily="-1" charset="-128"/>
                        </a:rPr>
                        <a:t>18</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Verdana" pitchFamily="-1" charset="0"/>
                        <a:ea typeface="ＭＳ Ｐゴシック" pitchFamily="-1" charset="-128"/>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erdana" pitchFamily="-1" charset="0"/>
                          <a:ea typeface="ＭＳ Ｐゴシック" pitchFamily="-1" charset="-128"/>
                        </a:rPr>
                        <a:t>-1038.32</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erdana" pitchFamily="-1" charset="0"/>
                          <a:ea typeface="ＭＳ Ｐゴシック" pitchFamily="-1" charset="-128"/>
                        </a:rPr>
                        <a:t>15</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erdana" pitchFamily="-1" charset="0"/>
                          <a:ea typeface="ＭＳ Ｐゴシック" pitchFamily="-1" charset="-128"/>
                        </a:rPr>
                        <a:t>1,000</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0"/>
                  </a:ext>
                </a:extLst>
              </a:tr>
              <a:tr h="396875">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erdana" pitchFamily="-1" charset="0"/>
                          <a:ea typeface="ＭＳ Ｐゴシック" pitchFamily="-1" charset="-128"/>
                        </a:rPr>
                        <a:t>Solve for:</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E5E8"/>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Verdana" pitchFamily="-1" charset="0"/>
                        <a:ea typeface="ＭＳ Ｐゴシック" pitchFamily="-1" charset="-128"/>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Verdana" pitchFamily="-1" charset="0"/>
                          <a:ea typeface="ＭＳ Ｐゴシック" pitchFamily="-1" charset="-128"/>
                        </a:rPr>
                        <a:t>1.26</a:t>
                      </a:r>
                      <a:endParaRPr kumimoji="0" lang="en-US" altLang="en-US" sz="1800" b="0" i="0" u="none" strike="noStrike" cap="none" normalizeH="0" baseline="0">
                        <a:ln>
                          <a:noFill/>
                        </a:ln>
                        <a:solidFill>
                          <a:schemeClr val="tx1"/>
                        </a:solidFill>
                        <a:effectLst/>
                        <a:latin typeface="Verdana" pitchFamily="-1" charset="0"/>
                        <a:ea typeface="ＭＳ Ｐゴシック" pitchFamily="-1" charset="-128"/>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Verdana" pitchFamily="-1" charset="0"/>
                        <a:ea typeface="ＭＳ Ｐゴシック" pitchFamily="-1" charset="-128"/>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Verdana" pitchFamily="-1" charset="0"/>
                        <a:ea typeface="ＭＳ Ｐゴシック" pitchFamily="-1" charset="-128"/>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tc>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a:ln>
                          <a:noFill/>
                        </a:ln>
                        <a:solidFill>
                          <a:schemeClr val="tx1"/>
                        </a:solidFill>
                        <a:effectLst/>
                        <a:latin typeface="Verdana" pitchFamily="-1" charset="0"/>
                        <a:ea typeface="ＭＳ Ｐゴシック" pitchFamily="-1" charset="-128"/>
                      </a:endParaRP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4DB"/>
                    </a:solidFill>
                  </a:tcPr>
                </a:tc>
                <a:extLst>
                  <a:ext uri="{0D108BD9-81ED-4DB2-BD59-A6C34878D82A}">
                    <a16:rowId xmlns:a16="http://schemas.microsoft.com/office/drawing/2014/main" val="10001"/>
                  </a:ext>
                </a:extLst>
              </a:tr>
              <a:tr h="639763">
                <a:tc gridSpan="6">
                  <a:txBody>
                    <a:bodyPr/>
                    <a:lstStyle>
                      <a:lvl1pPr eaLnBrk="0" hangingPunct="0">
                        <a:spcBef>
                          <a:spcPct val="20000"/>
                        </a:spcBef>
                        <a:defRPr sz="2400">
                          <a:solidFill>
                            <a:schemeClr val="tx1"/>
                          </a:solidFill>
                          <a:latin typeface="Verdana" pitchFamily="-1" charset="0"/>
                          <a:ea typeface="ＭＳ Ｐゴシック" pitchFamily="-1" charset="-128"/>
                        </a:defRPr>
                      </a:lvl1pPr>
                      <a:lvl2pPr marL="37931725" indent="-37474525" eaLnBrk="0" hangingPunct="0">
                        <a:spcBef>
                          <a:spcPct val="20000"/>
                        </a:spcBef>
                        <a:defRPr sz="2000">
                          <a:solidFill>
                            <a:schemeClr val="tx1"/>
                          </a:solidFill>
                          <a:latin typeface="Verdana" pitchFamily="-1" charset="0"/>
                          <a:ea typeface="ＭＳ Ｐゴシック" pitchFamily="-1" charset="-128"/>
                        </a:defRPr>
                      </a:lvl2pPr>
                      <a:lvl3pPr eaLnBrk="0" hangingPunct="0">
                        <a:spcBef>
                          <a:spcPct val="20000"/>
                        </a:spcBef>
                        <a:defRPr>
                          <a:solidFill>
                            <a:schemeClr val="tx1"/>
                          </a:solidFill>
                          <a:latin typeface="Verdana" pitchFamily="-1" charset="0"/>
                          <a:ea typeface="ＭＳ Ｐゴシック" pitchFamily="-1" charset="-128"/>
                        </a:defRPr>
                      </a:lvl3pPr>
                      <a:lvl4pPr eaLnBrk="0" hangingPunct="0">
                        <a:spcBef>
                          <a:spcPct val="20000"/>
                        </a:spcBef>
                        <a:defRPr sz="1600">
                          <a:solidFill>
                            <a:schemeClr val="tx1"/>
                          </a:solidFill>
                          <a:latin typeface="Verdana" pitchFamily="-1" charset="0"/>
                          <a:ea typeface="ＭＳ Ｐゴシック" pitchFamily="-1" charset="-128"/>
                        </a:defRPr>
                      </a:lvl4pPr>
                      <a:lvl5pPr eaLnBrk="0" hangingPunct="0">
                        <a:spcBef>
                          <a:spcPct val="20000"/>
                        </a:spcBef>
                        <a:defRPr sz="1600">
                          <a:solidFill>
                            <a:schemeClr val="tx1"/>
                          </a:solidFill>
                          <a:latin typeface="Verdana" pitchFamily="-1" charset="0"/>
                          <a:ea typeface="ＭＳ Ｐゴシック" pitchFamily="-1" charset="-128"/>
                        </a:defRPr>
                      </a:lvl5pPr>
                      <a:lvl6pPr marL="457200" eaLnBrk="0" fontAlgn="base" hangingPunct="0">
                        <a:spcBef>
                          <a:spcPct val="20000"/>
                        </a:spcBef>
                        <a:spcAft>
                          <a:spcPct val="0"/>
                        </a:spcAft>
                        <a:defRPr sz="1600">
                          <a:solidFill>
                            <a:schemeClr val="tx1"/>
                          </a:solidFill>
                          <a:latin typeface="Verdana" pitchFamily="-1" charset="0"/>
                          <a:ea typeface="ＭＳ Ｐゴシック" pitchFamily="-1" charset="-128"/>
                        </a:defRPr>
                      </a:lvl6pPr>
                      <a:lvl7pPr marL="914400" eaLnBrk="0" fontAlgn="base" hangingPunct="0">
                        <a:spcBef>
                          <a:spcPct val="20000"/>
                        </a:spcBef>
                        <a:spcAft>
                          <a:spcPct val="0"/>
                        </a:spcAft>
                        <a:defRPr sz="1600">
                          <a:solidFill>
                            <a:schemeClr val="tx1"/>
                          </a:solidFill>
                          <a:latin typeface="Verdana" pitchFamily="-1" charset="0"/>
                          <a:ea typeface="ＭＳ Ｐゴシック" pitchFamily="-1" charset="-128"/>
                        </a:defRPr>
                      </a:lvl7pPr>
                      <a:lvl8pPr marL="1371600" eaLnBrk="0" fontAlgn="base" hangingPunct="0">
                        <a:spcBef>
                          <a:spcPct val="20000"/>
                        </a:spcBef>
                        <a:spcAft>
                          <a:spcPct val="0"/>
                        </a:spcAft>
                        <a:defRPr sz="1600">
                          <a:solidFill>
                            <a:schemeClr val="tx1"/>
                          </a:solidFill>
                          <a:latin typeface="Verdana" pitchFamily="-1" charset="0"/>
                          <a:ea typeface="ＭＳ Ｐゴシック" pitchFamily="-1" charset="-128"/>
                        </a:defRPr>
                      </a:lvl8pPr>
                      <a:lvl9pPr marL="1828800" eaLnBrk="0" fontAlgn="base" hangingPunct="0">
                        <a:spcBef>
                          <a:spcPct val="20000"/>
                        </a:spcBef>
                        <a:spcAft>
                          <a:spcPct val="0"/>
                        </a:spcAft>
                        <a:defRPr sz="1600">
                          <a:solidFill>
                            <a:schemeClr val="tx1"/>
                          </a:solidFill>
                          <a:latin typeface="Verdana" pitchFamily="-1" charset="0"/>
                          <a:ea typeface="ＭＳ Ｐゴシック"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erdana" pitchFamily="-1" charset="0"/>
                          <a:ea typeface="ＭＳ Ｐゴシック" pitchFamily="-1" charset="-128"/>
                        </a:rPr>
                        <a:t>Excel Formula: =RATE(NPER,PMT,PV,FV)=</a:t>
                      </a:r>
                      <a:br>
                        <a:rPr kumimoji="0" lang="en-US" altLang="en-US" sz="1800" b="0" i="0" u="none" strike="noStrike" cap="none" normalizeH="0" baseline="0" dirty="0">
                          <a:ln>
                            <a:noFill/>
                          </a:ln>
                          <a:solidFill>
                            <a:schemeClr val="tx1"/>
                          </a:solidFill>
                          <a:effectLst/>
                          <a:latin typeface="Verdana" pitchFamily="-1" charset="0"/>
                          <a:ea typeface="ＭＳ Ｐゴシック" pitchFamily="-1" charset="-128"/>
                        </a:rPr>
                      </a:br>
                      <a:r>
                        <a:rPr kumimoji="0" lang="en-US" altLang="en-US" sz="1800" b="0" i="0" u="none" strike="noStrike" cap="none" normalizeH="0" baseline="0" dirty="0">
                          <a:ln>
                            <a:noFill/>
                          </a:ln>
                          <a:solidFill>
                            <a:schemeClr val="tx1"/>
                          </a:solidFill>
                          <a:effectLst/>
                          <a:latin typeface="Verdana" pitchFamily="-1" charset="0"/>
                          <a:ea typeface="ＭＳ Ｐゴシック" pitchFamily="-1" charset="-128"/>
                        </a:rPr>
                        <a:t>RATE(18,15,-1038.32,1000)</a:t>
                      </a:r>
                    </a:p>
                  </a:txBody>
                  <a:tcPr marT="45710" marB="4571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F1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12"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4"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1593028344"/>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
          <p:cNvSpPr>
            <a:spLocks noGrp="1" noChangeArrowheads="1"/>
          </p:cNvSpPr>
          <p:nvPr>
            <p:ph type="title"/>
          </p:nvPr>
        </p:nvSpPr>
        <p:spPr/>
        <p:txBody>
          <a:bodyPr>
            <a:normAutofit/>
          </a:bodyPr>
          <a:lstStyle/>
          <a:p>
            <a:r>
              <a:rPr lang="en-US" altLang="en-US" dirty="0"/>
              <a:t>Solution: Computing the Yield to Maturity of a Coupon Bond</a:t>
            </a:r>
          </a:p>
        </p:txBody>
      </p:sp>
      <p:sp>
        <p:nvSpPr>
          <p:cNvPr id="149507" name="Rectangle 11"/>
          <p:cNvSpPr>
            <a:spLocks noGrp="1" noChangeArrowheads="1"/>
          </p:cNvSpPr>
          <p:nvPr>
            <p:ph idx="1"/>
          </p:nvPr>
        </p:nvSpPr>
        <p:spPr/>
        <p:txBody>
          <a:bodyPr>
            <a:normAutofit/>
          </a:bodyPr>
          <a:lstStyle/>
          <a:p>
            <a:r>
              <a:rPr lang="en-US" altLang="en-US" dirty="0"/>
              <a:t>Therefore, </a:t>
            </a:r>
            <a:r>
              <a:rPr lang="en-US" altLang="en-US" b="1" i="1" dirty="0"/>
              <a:t>y</a:t>
            </a:r>
            <a:r>
              <a:rPr lang="en-US" altLang="en-US" dirty="0"/>
              <a:t> = 1.26%. </a:t>
            </a:r>
          </a:p>
          <a:p>
            <a:r>
              <a:rPr lang="en-US" altLang="en-US" dirty="0"/>
              <a:t>Because the bond pays coupons semiannually, this yield is for a six-month period. </a:t>
            </a:r>
          </a:p>
          <a:p>
            <a:r>
              <a:rPr lang="en-US" altLang="en-US" dirty="0"/>
              <a:t>We convert it to an APR by multiplying by the number of coupon payments per year. </a:t>
            </a:r>
          </a:p>
          <a:p>
            <a:r>
              <a:rPr lang="en-US" altLang="en-US" dirty="0"/>
              <a:t>Thus the bond has a yield to maturity equal to a </a:t>
            </a:r>
            <a:r>
              <a:rPr lang="en-US" altLang="en-US" b="1" dirty="0"/>
              <a:t>2.52%</a:t>
            </a:r>
            <a:r>
              <a:rPr lang="en-US" altLang="en-US" dirty="0"/>
              <a:t> APR with semiannual compounding.</a:t>
            </a:r>
          </a:p>
          <a:p>
            <a:r>
              <a:rPr lang="en-US" altLang="en-US" dirty="0"/>
              <a:t>As the equation shows, the yield to maturity is the discount rate that equates the present value of the bond’s cash flows with its price. </a:t>
            </a:r>
          </a:p>
          <a:p>
            <a:endParaRPr lang="en-US" altLang="en-US" dirty="0"/>
          </a:p>
        </p:txBody>
      </p:sp>
      <p:sp>
        <p:nvSpPr>
          <p:cNvPr id="2" name="Slide Number Placeholder 1"/>
          <p:cNvSpPr>
            <a:spLocks noGrp="1"/>
          </p:cNvSpPr>
          <p:nvPr>
            <p:ph type="sldNum" sz="quarter" idx="10"/>
          </p:nvPr>
        </p:nvSpPr>
        <p:spPr>
          <a:prstGeom prst="rect">
            <a:avLst/>
          </a:prstGeom>
        </p:spPr>
        <p:txBody>
          <a:bodyPr/>
          <a:lstStyle/>
          <a:p>
            <a:fld id="{79947206-A084-463E-B389-AE0EABF40FF9}" type="slidenum">
              <a:rPr lang="en-US" smtClean="0"/>
              <a:pPr/>
              <a:t>268</a:t>
            </a:fld>
            <a:endParaRPr lang="en-US" dirty="0"/>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Bond Pricing</a:t>
            </a:r>
          </a:p>
        </p:txBody>
      </p:sp>
    </p:spTree>
    <p:extLst>
      <p:ext uri="{BB962C8B-B14F-4D97-AF65-F5344CB8AC3E}">
        <p14:creationId xmlns:p14="http://schemas.microsoft.com/office/powerpoint/2010/main" val="394201576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Bond Pricing Recap</a:t>
            </a:r>
          </a:p>
        </p:txBody>
      </p:sp>
      <p:sp>
        <p:nvSpPr>
          <p:cNvPr id="4" name="Slide Number Placeholder 3"/>
          <p:cNvSpPr>
            <a:spLocks noGrp="1"/>
          </p:cNvSpPr>
          <p:nvPr>
            <p:ph type="sldNum" sz="quarter" idx="11"/>
          </p:nvPr>
        </p:nvSpPr>
        <p:spPr/>
        <p:txBody>
          <a:bodyPr/>
          <a:lstStyle/>
          <a:p>
            <a:pPr>
              <a:defRPr/>
            </a:pPr>
            <a:fld id="{2CE9EA79-D759-4BF4-BF62-9B02F9F90E52}" type="slidenum">
              <a:rPr lang="en-US" altLang="en-US" smtClean="0"/>
              <a:pPr>
                <a:defRPr/>
              </a:pPr>
              <a:t>269</a:t>
            </a:fld>
            <a:endParaRPr lang="en-US" altLang="en-US"/>
          </a:p>
        </p:txBody>
      </p:sp>
    </p:spTree>
    <p:extLst>
      <p:ext uri="{BB962C8B-B14F-4D97-AF65-F5344CB8AC3E}">
        <p14:creationId xmlns:p14="http://schemas.microsoft.com/office/powerpoint/2010/main" val="30869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Search!</a:t>
            </a:r>
          </a:p>
        </p:txBody>
      </p:sp>
      <p:sp>
        <p:nvSpPr>
          <p:cNvPr id="3" name="Content Placeholder 2"/>
          <p:cNvSpPr>
            <a:spLocks noGrp="1"/>
          </p:cNvSpPr>
          <p:nvPr>
            <p:ph idx="1"/>
          </p:nvPr>
        </p:nvSpPr>
        <p:spPr/>
        <p:txBody>
          <a:bodyPr/>
          <a:lstStyle/>
          <a:p>
            <a:r>
              <a:rPr lang="en-US" dirty="0"/>
              <a:t>Find out which accounting standards are used in your country</a:t>
            </a:r>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27</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43750125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r>
              <a:rPr lang="en-US" altLang="en-US" sz="4000" dirty="0"/>
              <a:t>Bond Pricing</a:t>
            </a:r>
          </a:p>
        </p:txBody>
      </p:sp>
      <p:sp>
        <p:nvSpPr>
          <p:cNvPr id="98306" name="Rectangle 5"/>
          <p:cNvSpPr>
            <a:spLocks noGrp="1" noChangeArrowheads="1"/>
          </p:cNvSpPr>
          <p:nvPr>
            <p:ph type="body" idx="1"/>
          </p:nvPr>
        </p:nvSpPr>
        <p:spPr/>
        <p:txBody>
          <a:bodyPr>
            <a:normAutofit/>
          </a:bodyPr>
          <a:lstStyle/>
          <a:p>
            <a:r>
              <a:rPr lang="en-US" altLang="en-US" sz="2400" dirty="0"/>
              <a:t>The relationship between the bond price and interest rates is very important.</a:t>
            </a:r>
          </a:p>
          <a:p>
            <a:pPr lvl="1"/>
            <a:r>
              <a:rPr lang="en-US" altLang="en-US" sz="2000" dirty="0"/>
              <a:t>Bonds promise fixed payments on future dates, so the higher the interest rate, the lower their present value.</a:t>
            </a:r>
          </a:p>
          <a:p>
            <a:r>
              <a:rPr lang="en-US" altLang="en-US" sz="2400" dirty="0"/>
              <a:t>The value of a bond varies </a:t>
            </a:r>
            <a:r>
              <a:rPr lang="en-US" altLang="en-US" sz="2400" b="1" i="1" dirty="0"/>
              <a:t>inversely</a:t>
            </a:r>
            <a:r>
              <a:rPr lang="en-US" altLang="en-US" sz="2400" dirty="0"/>
              <a:t> with the interest rate used to calculate the present value of the promised payment.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270</a:t>
            </a:fld>
            <a:endParaRPr lang="en-US" altLang="en-US"/>
          </a:p>
        </p:txBody>
      </p:sp>
      <p:sp>
        <p:nvSpPr>
          <p:cNvPr id="5" name="Footer Placeholder 4"/>
          <p:cNvSpPr>
            <a:spLocks noGrp="1"/>
          </p:cNvSpPr>
          <p:nvPr>
            <p:ph type="ftr" sz="quarter" idx="11"/>
          </p:nvPr>
        </p:nvSpPr>
        <p:spPr/>
        <p:txBody>
          <a:bodyPr/>
          <a:lstStyle/>
          <a:p>
            <a:pPr>
              <a:defRPr/>
            </a:pPr>
            <a:r>
              <a:rPr lang="en-US" altLang="en-US" dirty="0"/>
              <a:t>Bond Pricing</a:t>
            </a:r>
          </a:p>
        </p:txBody>
      </p:sp>
    </p:spTree>
    <p:extLst>
      <p:ext uri="{BB962C8B-B14F-4D97-AF65-F5344CB8AC3E}">
        <p14:creationId xmlns:p14="http://schemas.microsoft.com/office/powerpoint/2010/main" val="21731180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1981200" y="0"/>
            <a:ext cx="8229600" cy="1143000"/>
          </a:xfrm>
        </p:spPr>
        <p:txBody>
          <a:bodyPr/>
          <a:lstStyle/>
          <a:p>
            <a:r>
              <a:rPr lang="en-US" altLang="en-US" sz="4000" dirty="0"/>
              <a:t>Bond Pricing Example</a:t>
            </a:r>
          </a:p>
        </p:txBody>
      </p:sp>
      <p:sp>
        <p:nvSpPr>
          <p:cNvPr id="102402" name="Rectangle 3"/>
          <p:cNvSpPr>
            <a:spLocks noGrp="1" noChangeArrowheads="1"/>
          </p:cNvSpPr>
          <p:nvPr>
            <p:ph idx="1"/>
          </p:nvPr>
        </p:nvSpPr>
        <p:spPr>
          <a:xfrm>
            <a:off x="1981200" y="1219201"/>
            <a:ext cx="8229600" cy="4724401"/>
          </a:xfrm>
        </p:spPr>
        <p:txBody>
          <a:bodyPr>
            <a:normAutofit/>
          </a:bodyPr>
          <a:lstStyle/>
          <a:p>
            <a:r>
              <a:rPr lang="en-US" altLang="en-US" sz="2200" dirty="0"/>
              <a:t>Bond terms and conditions: </a:t>
            </a:r>
          </a:p>
          <a:p>
            <a:pPr lvl="1">
              <a:buFont typeface="Wingdings" pitchFamily="2" charset="2"/>
              <a:buChar char="v"/>
            </a:pPr>
            <a:r>
              <a:rPr lang="en-US" altLang="en-US" sz="1600" dirty="0"/>
              <a:t>Par Value / Face Value: US$1000</a:t>
            </a:r>
          </a:p>
          <a:p>
            <a:pPr lvl="1">
              <a:buFont typeface="Wingdings" pitchFamily="2" charset="2"/>
              <a:buChar char="v"/>
            </a:pPr>
            <a:r>
              <a:rPr lang="en-US" altLang="en-US" sz="1600" dirty="0"/>
              <a:t>Coupon Rate: 3.15%</a:t>
            </a:r>
          </a:p>
          <a:p>
            <a:pPr lvl="1">
              <a:buFont typeface="Wingdings" pitchFamily="2" charset="2"/>
              <a:buChar char="v"/>
            </a:pPr>
            <a:r>
              <a:rPr lang="en-US" altLang="en-US" sz="1600" dirty="0"/>
              <a:t>Coupon Frequency: Annual</a:t>
            </a:r>
          </a:p>
          <a:p>
            <a:pPr lvl="1">
              <a:buFont typeface="Wingdings" pitchFamily="2" charset="2"/>
              <a:buChar char="v"/>
            </a:pPr>
            <a:r>
              <a:rPr lang="en-US" altLang="en-US" sz="1600" dirty="0"/>
              <a:t>Tenor: 7 years</a:t>
            </a:r>
          </a:p>
          <a:p>
            <a:pPr lvl="1">
              <a:buFont typeface="Wingdings" pitchFamily="2" charset="2"/>
              <a:buChar char="v"/>
            </a:pPr>
            <a:r>
              <a:rPr lang="en-US" altLang="en-US" sz="1600" dirty="0"/>
              <a:t>Else: N/A</a:t>
            </a:r>
          </a:p>
          <a:p>
            <a:r>
              <a:rPr lang="en-US" altLang="en-US" sz="2200" dirty="0"/>
              <a:t>Key terms for calculations:</a:t>
            </a:r>
          </a:p>
          <a:p>
            <a:pPr lvl="1">
              <a:buFont typeface="Wingdings" pitchFamily="2" charset="2"/>
              <a:buChar char="Ø"/>
            </a:pPr>
            <a:r>
              <a:rPr lang="en-US" altLang="en-US" dirty="0"/>
              <a:t>Annual Coupon Amount (PMT): US$1000 x 3.15% = US$31.50</a:t>
            </a:r>
          </a:p>
          <a:p>
            <a:pPr lvl="1">
              <a:buFont typeface="Wingdings" pitchFamily="2" charset="2"/>
              <a:buChar char="Ø"/>
            </a:pPr>
            <a:r>
              <a:rPr lang="en-US" altLang="en-US" dirty="0"/>
              <a:t>Principal Payment (FV): US$1000</a:t>
            </a:r>
          </a:p>
          <a:p>
            <a:pPr lvl="1">
              <a:buFont typeface="Wingdings" pitchFamily="2" charset="2"/>
              <a:buChar char="Ø"/>
            </a:pPr>
            <a:r>
              <a:rPr lang="en-US" altLang="en-US" dirty="0" err="1"/>
              <a:t>Nbr</a:t>
            </a:r>
            <a:r>
              <a:rPr lang="en-US" altLang="en-US" dirty="0"/>
              <a:t> Payments (NPER): 7</a:t>
            </a:r>
          </a:p>
        </p:txBody>
      </p:sp>
      <p:sp>
        <p:nvSpPr>
          <p:cNvPr id="6" name="Slide Number Placeholder 22"/>
          <p:cNvSpPr>
            <a:spLocks noGrp="1"/>
          </p:cNvSpPr>
          <p:nvPr>
            <p:ph type="sldNum" sz="quarter" idx="10"/>
          </p:nvPr>
        </p:nvSpPr>
        <p:spPr/>
        <p:txBody>
          <a:bodyPr/>
          <a:lstStyle/>
          <a:p>
            <a:fld id="{120699C8-F8C2-4FED-9DA4-58C55614866B}" type="slidenum">
              <a:rPr lang="en-US" altLang="zh-TW" smtClean="0"/>
              <a:pPr/>
              <a:t>271</a:t>
            </a:fld>
            <a:endParaRPr lang="en-US" altLang="zh-TW" dirty="0"/>
          </a:p>
        </p:txBody>
      </p:sp>
      <p:sp>
        <p:nvSpPr>
          <p:cNvPr id="5" name="Footer Placeholder 4"/>
          <p:cNvSpPr>
            <a:spLocks noGrp="1"/>
          </p:cNvSpPr>
          <p:nvPr>
            <p:ph type="ftr" sz="quarter" idx="11"/>
          </p:nvPr>
        </p:nvSpPr>
        <p:spPr/>
        <p:txBody>
          <a:bodyPr/>
          <a:lstStyle/>
          <a:p>
            <a:pPr>
              <a:defRPr/>
            </a:pPr>
            <a:r>
              <a:rPr lang="en-US" altLang="en-US" dirty="0"/>
              <a:t>Bond Pricing</a:t>
            </a:r>
          </a:p>
        </p:txBody>
      </p:sp>
    </p:spTree>
    <p:extLst>
      <p:ext uri="{BB962C8B-B14F-4D97-AF65-F5344CB8AC3E}">
        <p14:creationId xmlns:p14="http://schemas.microsoft.com/office/powerpoint/2010/main" val="26607812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1981200" y="152400"/>
            <a:ext cx="8229600" cy="990600"/>
          </a:xfrm>
        </p:spPr>
        <p:txBody>
          <a:bodyPr/>
          <a:lstStyle/>
          <a:p>
            <a:r>
              <a:rPr lang="en-US" altLang="en-US" sz="4000" dirty="0"/>
              <a:t>Bond Pricing Example</a:t>
            </a:r>
          </a:p>
        </p:txBody>
      </p:sp>
      <p:sp>
        <p:nvSpPr>
          <p:cNvPr id="102402" name="Rectangle 3"/>
          <p:cNvSpPr>
            <a:spLocks noGrp="1" noChangeArrowheads="1"/>
          </p:cNvSpPr>
          <p:nvPr>
            <p:ph idx="1"/>
          </p:nvPr>
        </p:nvSpPr>
        <p:spPr>
          <a:xfrm>
            <a:off x="1981200" y="1219201"/>
            <a:ext cx="8229600" cy="4724401"/>
          </a:xfrm>
        </p:spPr>
        <p:txBody>
          <a:bodyPr>
            <a:normAutofit/>
          </a:bodyPr>
          <a:lstStyle/>
          <a:p>
            <a:r>
              <a:rPr lang="en-US" altLang="en-US" sz="2200" dirty="0"/>
              <a:t>Then depending on what is available, Bond Price (</a:t>
            </a:r>
            <a:r>
              <a:rPr lang="en-US" altLang="en-US" sz="2200" i="1" dirty="0"/>
              <a:t>PV</a:t>
            </a:r>
            <a:r>
              <a:rPr lang="en-US" altLang="en-US" sz="2200" dirty="0"/>
              <a:t>) or interest rate, Yield To Maturity “</a:t>
            </a:r>
            <a:r>
              <a:rPr lang="en-US" altLang="en-US" sz="2200" i="1" dirty="0"/>
              <a:t>YTM</a:t>
            </a:r>
            <a:r>
              <a:rPr lang="en-US" altLang="en-US" sz="2200" dirty="0"/>
              <a:t>” (</a:t>
            </a:r>
            <a:r>
              <a:rPr lang="en-US" altLang="en-US" sz="2200" i="1" dirty="0" err="1"/>
              <a:t>i</a:t>
            </a:r>
            <a:r>
              <a:rPr lang="en-US" altLang="en-US" sz="2200" dirty="0"/>
              <a:t>) it’s possible to calculate the other:</a:t>
            </a:r>
          </a:p>
          <a:p>
            <a:endParaRPr lang="en-US" altLang="en-US" sz="2200" dirty="0"/>
          </a:p>
          <a:p>
            <a:r>
              <a:rPr lang="en-US" altLang="en-US" sz="2200" dirty="0"/>
              <a:t>If YTM = </a:t>
            </a:r>
            <a:r>
              <a:rPr lang="en-US" altLang="en-US" sz="2200" i="1" dirty="0" err="1"/>
              <a:t>i</a:t>
            </a:r>
            <a:r>
              <a:rPr lang="en-US" altLang="en-US" sz="2200" dirty="0"/>
              <a:t> = 2%, </a:t>
            </a:r>
          </a:p>
          <a:p>
            <a:pPr lvl="1">
              <a:buNone/>
            </a:pPr>
            <a:r>
              <a:rPr lang="en-US" altLang="en-US" dirty="0"/>
              <a:t> </a:t>
            </a:r>
          </a:p>
          <a:p>
            <a:pPr lvl="1">
              <a:buNone/>
            </a:pPr>
            <a:endParaRPr lang="en-US" altLang="en-US" dirty="0"/>
          </a:p>
          <a:p>
            <a:r>
              <a:rPr lang="en-US" altLang="en-US" sz="2200" dirty="0"/>
              <a:t>If YTM = </a:t>
            </a:r>
            <a:r>
              <a:rPr lang="en-US" altLang="en-US" sz="2200" i="1" dirty="0" err="1"/>
              <a:t>i</a:t>
            </a:r>
            <a:r>
              <a:rPr lang="en-US" altLang="en-US" sz="2200" dirty="0"/>
              <a:t> = 4%, </a:t>
            </a:r>
          </a:p>
          <a:p>
            <a:pPr lvl="1">
              <a:buNone/>
            </a:pPr>
            <a:r>
              <a:rPr lang="en-US" altLang="en-US" dirty="0"/>
              <a:t> </a:t>
            </a:r>
          </a:p>
          <a:p>
            <a:pPr lvl="1"/>
            <a:endParaRPr lang="en-US" altLang="en-US" dirty="0"/>
          </a:p>
          <a:p>
            <a:pPr lvl="1"/>
            <a:endParaRPr lang="en-US" altLang="en-US" dirty="0"/>
          </a:p>
          <a:p>
            <a:pPr lvl="1">
              <a:buFont typeface="Wingdings" pitchFamily="2" charset="2"/>
              <a:buChar char="v"/>
            </a:pPr>
            <a:endParaRPr lang="en-US" altLang="en-US" sz="1600" dirty="0"/>
          </a:p>
        </p:txBody>
      </p:sp>
      <p:sp>
        <p:nvSpPr>
          <p:cNvPr id="6" name="Slide Number Placeholder 22"/>
          <p:cNvSpPr>
            <a:spLocks noGrp="1"/>
          </p:cNvSpPr>
          <p:nvPr>
            <p:ph type="sldNum" sz="quarter" idx="10"/>
          </p:nvPr>
        </p:nvSpPr>
        <p:spPr/>
        <p:txBody>
          <a:bodyPr/>
          <a:lstStyle/>
          <a:p>
            <a:fld id="{120699C8-F8C2-4FED-9DA4-58C55614866B}" type="slidenum">
              <a:rPr lang="en-US" altLang="zh-TW" smtClean="0"/>
              <a:pPr/>
              <a:t>272</a:t>
            </a:fld>
            <a:endParaRPr lang="en-US" altLang="zh-TW" dirty="0"/>
          </a:p>
        </p:txBody>
      </p:sp>
      <p:sp>
        <p:nvSpPr>
          <p:cNvPr id="5" name="Footer Placeholder 4"/>
          <p:cNvSpPr>
            <a:spLocks noGrp="1"/>
          </p:cNvSpPr>
          <p:nvPr>
            <p:ph type="ftr" sz="quarter" idx="11"/>
          </p:nvPr>
        </p:nvSpPr>
        <p:spPr/>
        <p:txBody>
          <a:bodyPr/>
          <a:lstStyle/>
          <a:p>
            <a:pPr>
              <a:defRPr/>
            </a:pPr>
            <a:r>
              <a:rPr lang="en-US" altLang="en-US" dirty="0"/>
              <a:t>Bond Pricing</a:t>
            </a:r>
          </a:p>
        </p:txBody>
      </p:sp>
      <p:pic>
        <p:nvPicPr>
          <p:cNvPr id="397314" name="Picture 2"/>
          <p:cNvPicPr>
            <a:picLocks noChangeAspect="1" noChangeArrowheads="1"/>
          </p:cNvPicPr>
          <p:nvPr/>
        </p:nvPicPr>
        <p:blipFill>
          <a:blip r:embed="rId3" cstate="print"/>
          <a:srcRect/>
          <a:stretch>
            <a:fillRect/>
          </a:stretch>
        </p:blipFill>
        <p:spPr bwMode="auto">
          <a:xfrm>
            <a:off x="2438400" y="2286001"/>
            <a:ext cx="6864350" cy="536575"/>
          </a:xfrm>
          <a:prstGeom prst="rect">
            <a:avLst/>
          </a:prstGeom>
          <a:noFill/>
          <a:ln w="9525">
            <a:noFill/>
            <a:miter lim="800000"/>
            <a:headEnd/>
            <a:tailEnd/>
          </a:ln>
          <a:effectLst/>
        </p:spPr>
      </p:pic>
      <p:pic>
        <p:nvPicPr>
          <p:cNvPr id="397318" name="Picture 6"/>
          <p:cNvPicPr>
            <a:picLocks noChangeAspect="1" noChangeArrowheads="1"/>
          </p:cNvPicPr>
          <p:nvPr/>
        </p:nvPicPr>
        <p:blipFill>
          <a:blip r:embed="rId4" cstate="print"/>
          <a:srcRect/>
          <a:stretch>
            <a:fillRect/>
          </a:stretch>
        </p:blipFill>
        <p:spPr bwMode="auto">
          <a:xfrm>
            <a:off x="2690814" y="3290888"/>
            <a:ext cx="7138987" cy="747713"/>
          </a:xfrm>
          <a:prstGeom prst="rect">
            <a:avLst/>
          </a:prstGeom>
          <a:noFill/>
          <a:ln w="9525">
            <a:noFill/>
            <a:miter lim="800000"/>
            <a:headEnd/>
            <a:tailEnd/>
          </a:ln>
          <a:effectLst/>
        </p:spPr>
      </p:pic>
      <p:pic>
        <p:nvPicPr>
          <p:cNvPr id="397319" name="Picture 7"/>
          <p:cNvPicPr>
            <a:picLocks noChangeAspect="1" noChangeArrowheads="1"/>
          </p:cNvPicPr>
          <p:nvPr/>
        </p:nvPicPr>
        <p:blipFill>
          <a:blip r:embed="rId5" cstate="print"/>
          <a:srcRect/>
          <a:stretch>
            <a:fillRect/>
          </a:stretch>
        </p:blipFill>
        <p:spPr bwMode="auto">
          <a:xfrm>
            <a:off x="2819401" y="3962400"/>
            <a:ext cx="7138987" cy="469900"/>
          </a:xfrm>
          <a:prstGeom prst="rect">
            <a:avLst/>
          </a:prstGeom>
          <a:noFill/>
          <a:ln w="9525">
            <a:noFill/>
            <a:miter lim="800000"/>
            <a:headEnd/>
            <a:tailEnd/>
          </a:ln>
          <a:effectLst/>
        </p:spPr>
      </p:pic>
      <p:pic>
        <p:nvPicPr>
          <p:cNvPr id="397320" name="Picture 8"/>
          <p:cNvPicPr>
            <a:picLocks noChangeAspect="1" noChangeArrowheads="1"/>
          </p:cNvPicPr>
          <p:nvPr/>
        </p:nvPicPr>
        <p:blipFill>
          <a:blip r:embed="rId6" cstate="print"/>
          <a:srcRect/>
          <a:stretch>
            <a:fillRect/>
          </a:stretch>
        </p:blipFill>
        <p:spPr bwMode="auto">
          <a:xfrm>
            <a:off x="2843214" y="4738688"/>
            <a:ext cx="7138987" cy="747713"/>
          </a:xfrm>
          <a:prstGeom prst="rect">
            <a:avLst/>
          </a:prstGeom>
          <a:noFill/>
          <a:ln w="9525">
            <a:noFill/>
            <a:miter lim="800000"/>
            <a:headEnd/>
            <a:tailEnd/>
          </a:ln>
          <a:effectLst/>
        </p:spPr>
      </p:pic>
      <p:pic>
        <p:nvPicPr>
          <p:cNvPr id="397321" name="Picture 9"/>
          <p:cNvPicPr>
            <a:picLocks noChangeAspect="1" noChangeArrowheads="1"/>
          </p:cNvPicPr>
          <p:nvPr/>
        </p:nvPicPr>
        <p:blipFill>
          <a:blip r:embed="rId7" cstate="print"/>
          <a:srcRect/>
          <a:stretch>
            <a:fillRect/>
          </a:stretch>
        </p:blipFill>
        <p:spPr bwMode="auto">
          <a:xfrm>
            <a:off x="2819401" y="5473700"/>
            <a:ext cx="7138987" cy="469900"/>
          </a:xfrm>
          <a:prstGeom prst="rect">
            <a:avLst/>
          </a:prstGeom>
          <a:noFill/>
          <a:ln w="9525">
            <a:noFill/>
            <a:miter lim="800000"/>
            <a:headEnd/>
            <a:tailEnd/>
          </a:ln>
          <a:effectLst/>
        </p:spPr>
      </p:pic>
    </p:spTree>
    <p:extLst>
      <p:ext uri="{BB962C8B-B14F-4D97-AF65-F5344CB8AC3E}">
        <p14:creationId xmlns:p14="http://schemas.microsoft.com/office/powerpoint/2010/main" val="99647384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r>
              <a:rPr lang="en-US" altLang="en-US" sz="4000" dirty="0"/>
              <a:t>Bond Pricing</a:t>
            </a:r>
          </a:p>
        </p:txBody>
      </p:sp>
      <p:sp>
        <p:nvSpPr>
          <p:cNvPr id="102402" name="Rectangle 3"/>
          <p:cNvSpPr>
            <a:spLocks noGrp="1" noChangeArrowheads="1"/>
          </p:cNvSpPr>
          <p:nvPr>
            <p:ph type="body" idx="1"/>
          </p:nvPr>
        </p:nvSpPr>
        <p:spPr>
          <a:xfrm>
            <a:off x="1981200" y="1295400"/>
            <a:ext cx="8229600" cy="4876800"/>
          </a:xfrm>
        </p:spPr>
        <p:txBody>
          <a:bodyPr>
            <a:normAutofit/>
          </a:bodyPr>
          <a:lstStyle/>
          <a:p>
            <a:r>
              <a:rPr lang="en-US" altLang="en-US" sz="2400" dirty="0"/>
              <a:t>Par, Premium, Discount</a:t>
            </a:r>
          </a:p>
          <a:p>
            <a:pPr lvl="1">
              <a:buFont typeface="Wingdings" pitchFamily="2" charset="2"/>
              <a:buChar char="v"/>
            </a:pPr>
            <a:r>
              <a:rPr lang="en-US" altLang="en-US" sz="2000" dirty="0"/>
              <a:t>If YTM is equal to Coupon Rate then Bond Price = 100% of Par Value (the bond trades “at par”)</a:t>
            </a:r>
          </a:p>
          <a:p>
            <a:pPr lvl="1">
              <a:buFont typeface="Wingdings" pitchFamily="2" charset="2"/>
              <a:buChar char="v"/>
            </a:pPr>
            <a:r>
              <a:rPr lang="en-US" altLang="en-US" sz="2000" dirty="0"/>
              <a:t>If YTM is higher than Coupon Rate then Bond Price &lt; 100% of Par Value (the bond trades “at a discount”)</a:t>
            </a:r>
          </a:p>
          <a:p>
            <a:pPr lvl="1">
              <a:buFont typeface="Wingdings" pitchFamily="2" charset="2"/>
              <a:buChar char="v"/>
            </a:pPr>
            <a:r>
              <a:rPr lang="en-US" altLang="en-US" sz="2000" dirty="0"/>
              <a:t>If YTM is lower than Coupon Rate then Bond Price &gt; 100% of Par Value</a:t>
            </a:r>
          </a:p>
          <a:p>
            <a:pPr lvl="1">
              <a:buFont typeface="Wingdings" pitchFamily="2" charset="2"/>
              <a:buChar char="v"/>
            </a:pPr>
            <a:r>
              <a:rPr lang="en-US" altLang="en-US" sz="2000" dirty="0"/>
              <a:t>(the bond trades “at a premium”)</a:t>
            </a:r>
          </a:p>
          <a:p>
            <a:pPr lvl="1">
              <a:buFont typeface="Wingdings" pitchFamily="2" charset="2"/>
              <a:buChar char="v"/>
            </a:pPr>
            <a:r>
              <a:rPr lang="en-US" altLang="en-US" sz="2000" dirty="0"/>
              <a:t>The Tenor further amplifies those variations</a:t>
            </a:r>
          </a:p>
        </p:txBody>
      </p:sp>
      <p:sp>
        <p:nvSpPr>
          <p:cNvPr id="6" name="Slide Number Placeholder 22"/>
          <p:cNvSpPr>
            <a:spLocks noGrp="1"/>
          </p:cNvSpPr>
          <p:nvPr>
            <p:ph type="sldNum" sz="quarter" idx="10"/>
          </p:nvPr>
        </p:nvSpPr>
        <p:spPr>
          <a:xfrm>
            <a:off x="9763126" y="6586539"/>
            <a:ext cx="919163" cy="293687"/>
          </a:xfrm>
        </p:spPr>
        <p:txBody>
          <a:bodyPr/>
          <a:lstStyle/>
          <a:p>
            <a:fld id="{120699C8-F8C2-4FED-9DA4-58C55614866B}" type="slidenum">
              <a:rPr lang="en-US" altLang="zh-TW" smtClean="0"/>
              <a:pPr/>
              <a:t>273</a:t>
            </a:fld>
            <a:endParaRPr lang="en-US" altLang="zh-TW" dirty="0"/>
          </a:p>
        </p:txBody>
      </p:sp>
      <p:sp>
        <p:nvSpPr>
          <p:cNvPr id="5" name="Footer Placeholder 4"/>
          <p:cNvSpPr>
            <a:spLocks noGrp="1"/>
          </p:cNvSpPr>
          <p:nvPr>
            <p:ph type="ftr" sz="quarter" idx="11"/>
          </p:nvPr>
        </p:nvSpPr>
        <p:spPr/>
        <p:txBody>
          <a:bodyPr/>
          <a:lstStyle/>
          <a:p>
            <a:pPr>
              <a:defRPr/>
            </a:pPr>
            <a:r>
              <a:rPr lang="en-US" altLang="en-US" dirty="0"/>
              <a:t>Bond Pricing</a:t>
            </a:r>
          </a:p>
        </p:txBody>
      </p:sp>
    </p:spTree>
    <p:extLst>
      <p:ext uri="{BB962C8B-B14F-4D97-AF65-F5344CB8AC3E}">
        <p14:creationId xmlns:p14="http://schemas.microsoft.com/office/powerpoint/2010/main" val="39997220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Interest for short term debt instruments</a:t>
            </a:r>
          </a:p>
        </p:txBody>
      </p:sp>
      <p:sp>
        <p:nvSpPr>
          <p:cNvPr id="4" name="Slide Number Placeholder 3"/>
          <p:cNvSpPr>
            <a:spLocks noGrp="1"/>
          </p:cNvSpPr>
          <p:nvPr>
            <p:ph type="sldNum" sz="quarter" idx="11"/>
          </p:nvPr>
        </p:nvSpPr>
        <p:spPr/>
        <p:txBody>
          <a:bodyPr/>
          <a:lstStyle/>
          <a:p>
            <a:pPr>
              <a:defRPr/>
            </a:pPr>
            <a:fld id="{DD43D14F-EA8B-43E4-B169-114B5BB83D25}" type="slidenum">
              <a:rPr lang="en-US" altLang="en-US" smtClean="0"/>
              <a:pPr>
                <a:defRPr/>
              </a:pPr>
              <a:t>274</a:t>
            </a:fld>
            <a:endParaRPr lang="en-US" altLang="en-US"/>
          </a:p>
        </p:txBody>
      </p:sp>
    </p:spTree>
    <p:extLst>
      <p:ext uri="{BB962C8B-B14F-4D97-AF65-F5344CB8AC3E}">
        <p14:creationId xmlns:p14="http://schemas.microsoft.com/office/powerpoint/2010/main" val="26184700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r>
              <a:rPr lang="en-US" altLang="en-US" sz="4000" dirty="0"/>
              <a:t>Money Market ( </a:t>
            </a:r>
            <a:r>
              <a:rPr lang="en-US" altLang="en-US" sz="4000" dirty="0">
                <a:sym typeface="Symbol"/>
              </a:rPr>
              <a:t></a:t>
            </a:r>
            <a:r>
              <a:rPr lang="en-US" altLang="en-US" sz="4000" dirty="0"/>
              <a:t>1 Year) Rates</a:t>
            </a:r>
          </a:p>
        </p:txBody>
      </p:sp>
      <p:sp>
        <p:nvSpPr>
          <p:cNvPr id="102402" name="Rectangle 3"/>
          <p:cNvSpPr>
            <a:spLocks noGrp="1" noChangeArrowheads="1"/>
          </p:cNvSpPr>
          <p:nvPr>
            <p:ph type="body" idx="1"/>
          </p:nvPr>
        </p:nvSpPr>
        <p:spPr>
          <a:xfrm>
            <a:off x="1981200" y="1295401"/>
            <a:ext cx="8229600" cy="4830763"/>
          </a:xfrm>
        </p:spPr>
        <p:txBody>
          <a:bodyPr>
            <a:normAutofit/>
          </a:bodyPr>
          <a:lstStyle/>
          <a:p>
            <a:r>
              <a:rPr lang="en-US" altLang="en-US" sz="2400" dirty="0"/>
              <a:t>For debt instruments within a year, interest calculations as well as names are different!</a:t>
            </a:r>
          </a:p>
          <a:p>
            <a:r>
              <a:rPr lang="en-US" altLang="en-US" sz="2400" dirty="0"/>
              <a:t>Money market instruments include: Time Deposits, T Bills, Certificate of Deposits, Commercial Paper, Bankers’ Acceptances, Forward Rate Agreements (FRA) including those listed in future markets.</a:t>
            </a:r>
          </a:p>
          <a:p>
            <a:r>
              <a:rPr lang="en-US" altLang="en-US" sz="2400" dirty="0"/>
              <a:t>The interest are calculated as follow:</a:t>
            </a:r>
          </a:p>
          <a:p>
            <a:endParaRPr lang="en-US" altLang="en-US" sz="2400" dirty="0"/>
          </a:p>
        </p:txBody>
      </p:sp>
      <p:sp>
        <p:nvSpPr>
          <p:cNvPr id="6" name="Slide Number Placeholder 22"/>
          <p:cNvSpPr>
            <a:spLocks noGrp="1"/>
          </p:cNvSpPr>
          <p:nvPr>
            <p:ph type="sldNum" sz="quarter" idx="10"/>
          </p:nvPr>
        </p:nvSpPr>
        <p:spPr>
          <a:xfrm>
            <a:off x="9763126" y="6586539"/>
            <a:ext cx="919163" cy="293687"/>
          </a:xfrm>
        </p:spPr>
        <p:txBody>
          <a:bodyPr/>
          <a:lstStyle/>
          <a:p>
            <a:fld id="{120699C8-F8C2-4FED-9DA4-58C55614866B}" type="slidenum">
              <a:rPr lang="en-US" altLang="zh-TW" smtClean="0"/>
              <a:pPr/>
              <a:t>275</a:t>
            </a:fld>
            <a:endParaRPr lang="en-US" altLang="zh-TW" dirty="0"/>
          </a:p>
        </p:txBody>
      </p:sp>
      <p:sp>
        <p:nvSpPr>
          <p:cNvPr id="5" name="Footer Placeholder 4"/>
          <p:cNvSpPr>
            <a:spLocks noGrp="1"/>
          </p:cNvSpPr>
          <p:nvPr>
            <p:ph type="ftr" sz="quarter" idx="11"/>
          </p:nvPr>
        </p:nvSpPr>
        <p:spPr/>
        <p:txBody>
          <a:bodyPr/>
          <a:lstStyle/>
          <a:p>
            <a:pPr>
              <a:defRPr/>
            </a:pPr>
            <a:r>
              <a:rPr lang="en-US" altLang="en-US" dirty="0"/>
              <a:t>MM Rates</a:t>
            </a:r>
          </a:p>
        </p:txBody>
      </p:sp>
      <p:pic>
        <p:nvPicPr>
          <p:cNvPr id="451585" name="Picture 1"/>
          <p:cNvPicPr>
            <a:picLocks noChangeAspect="1" noChangeArrowheads="1"/>
          </p:cNvPicPr>
          <p:nvPr/>
        </p:nvPicPr>
        <p:blipFill>
          <a:blip r:embed="rId3" cstate="print"/>
          <a:srcRect/>
          <a:stretch>
            <a:fillRect/>
          </a:stretch>
        </p:blipFill>
        <p:spPr bwMode="auto">
          <a:xfrm>
            <a:off x="2525714" y="5334001"/>
            <a:ext cx="7138987" cy="804863"/>
          </a:xfrm>
          <a:prstGeom prst="rect">
            <a:avLst/>
          </a:prstGeom>
          <a:noFill/>
          <a:ln w="9525">
            <a:noFill/>
            <a:miter lim="800000"/>
            <a:headEnd/>
            <a:tailEnd/>
          </a:ln>
          <a:effectLst/>
        </p:spPr>
      </p:pic>
    </p:spTree>
    <p:extLst>
      <p:ext uri="{BB962C8B-B14F-4D97-AF65-F5344CB8AC3E}">
        <p14:creationId xmlns:p14="http://schemas.microsoft.com/office/powerpoint/2010/main" val="4101405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r>
              <a:rPr lang="en-US" altLang="zh-TW" sz="4000" dirty="0"/>
              <a:t>Simple Interest on Short Term Loans</a:t>
            </a:r>
          </a:p>
        </p:txBody>
      </p:sp>
      <p:sp>
        <p:nvSpPr>
          <p:cNvPr id="288771" name="Rectangle 3"/>
          <p:cNvSpPr>
            <a:spLocks noGrp="1" noChangeArrowheads="1"/>
          </p:cNvSpPr>
          <p:nvPr>
            <p:ph idx="1"/>
          </p:nvPr>
        </p:nvSpPr>
        <p:spPr/>
        <p:txBody>
          <a:bodyPr>
            <a:normAutofit fontScale="92500" lnSpcReduction="20000"/>
          </a:bodyPr>
          <a:lstStyle/>
          <a:p>
            <a:pPr>
              <a:lnSpc>
                <a:spcPct val="140000"/>
              </a:lnSpc>
              <a:buFont typeface="Wingdings 2" pitchFamily="18" charset="2"/>
              <a:buNone/>
            </a:pPr>
            <a:r>
              <a:rPr lang="en-US" altLang="zh-TW" sz="1900" b="1" dirty="0"/>
              <a:t>Simple interest applied to short term loans:</a:t>
            </a:r>
          </a:p>
          <a:p>
            <a:pPr>
              <a:lnSpc>
                <a:spcPct val="140000"/>
              </a:lnSpc>
              <a:buFont typeface="Wingdings 2" pitchFamily="18" charset="2"/>
              <a:buNone/>
            </a:pPr>
            <a:endParaRPr lang="en-US" altLang="zh-TW" sz="1900" b="1" dirty="0"/>
          </a:p>
          <a:p>
            <a:pPr algn="ctr">
              <a:lnSpc>
                <a:spcPct val="140000"/>
              </a:lnSpc>
              <a:buFont typeface="Wingdings 2" pitchFamily="18" charset="2"/>
              <a:buNone/>
            </a:pPr>
            <a:r>
              <a:rPr lang="en-US" altLang="zh-TW" sz="2400" b="1" i="1" dirty="0"/>
              <a:t>FV</a:t>
            </a:r>
            <a:r>
              <a:rPr lang="en-US" altLang="zh-TW" sz="2400" b="1" dirty="0"/>
              <a:t> = </a:t>
            </a:r>
            <a:r>
              <a:rPr lang="en-US" altLang="zh-TW" sz="2400" b="1" i="1" dirty="0"/>
              <a:t>PV</a:t>
            </a:r>
            <a:r>
              <a:rPr lang="en-US" altLang="zh-TW" sz="2400" b="1" dirty="0"/>
              <a:t> [ 1 + </a:t>
            </a:r>
            <a:r>
              <a:rPr lang="en-US" altLang="zh-TW" sz="2400" b="1" i="1" dirty="0"/>
              <a:t>r</a:t>
            </a:r>
            <a:r>
              <a:rPr lang="en-US" altLang="zh-TW" sz="2400" b="1" dirty="0"/>
              <a:t> x (</a:t>
            </a:r>
            <a:r>
              <a:rPr lang="en-US" altLang="zh-TW" sz="2400" b="1" i="1" dirty="0"/>
              <a:t>d</a:t>
            </a:r>
            <a:r>
              <a:rPr lang="en-US" altLang="zh-TW" sz="2400" b="1" dirty="0"/>
              <a:t>/</a:t>
            </a:r>
            <a:r>
              <a:rPr lang="en-US" altLang="zh-TW" sz="2400" b="1" i="1" dirty="0"/>
              <a:t>y</a:t>
            </a:r>
            <a:r>
              <a:rPr lang="en-US" altLang="zh-TW" sz="2400" b="1" dirty="0"/>
              <a:t>)]</a:t>
            </a:r>
          </a:p>
          <a:p>
            <a:pPr>
              <a:lnSpc>
                <a:spcPct val="140000"/>
              </a:lnSpc>
              <a:buFont typeface="Wingdings 2" pitchFamily="18" charset="2"/>
              <a:buNone/>
            </a:pPr>
            <a:r>
              <a:rPr lang="en-US" altLang="zh-TW" sz="1900" dirty="0"/>
              <a:t>Where 	</a:t>
            </a:r>
          </a:p>
          <a:p>
            <a:pPr>
              <a:lnSpc>
                <a:spcPct val="140000"/>
              </a:lnSpc>
            </a:pPr>
            <a:r>
              <a:rPr lang="en-US" altLang="zh-TW" sz="1900" i="1" dirty="0"/>
              <a:t>FV</a:t>
            </a:r>
            <a:r>
              <a:rPr lang="en-US" altLang="zh-TW" sz="1900" dirty="0"/>
              <a:t> = Future Value</a:t>
            </a:r>
          </a:p>
          <a:p>
            <a:pPr>
              <a:lnSpc>
                <a:spcPct val="140000"/>
              </a:lnSpc>
            </a:pPr>
            <a:r>
              <a:rPr lang="en-US" altLang="zh-TW" sz="1900" i="1" dirty="0"/>
              <a:t>PV</a:t>
            </a:r>
            <a:r>
              <a:rPr lang="en-US" altLang="zh-TW" sz="1900" dirty="0"/>
              <a:t> = Present Value</a:t>
            </a:r>
          </a:p>
          <a:p>
            <a:pPr>
              <a:lnSpc>
                <a:spcPct val="140000"/>
              </a:lnSpc>
            </a:pPr>
            <a:r>
              <a:rPr lang="en-US" altLang="zh-TW" sz="1900" i="1" dirty="0"/>
              <a:t>r</a:t>
            </a:r>
            <a:r>
              <a:rPr lang="en-US" altLang="zh-TW" sz="1900" dirty="0"/>
              <a:t> = interest rate </a:t>
            </a:r>
          </a:p>
          <a:p>
            <a:pPr>
              <a:lnSpc>
                <a:spcPct val="140000"/>
              </a:lnSpc>
            </a:pPr>
            <a:r>
              <a:rPr lang="en-US" altLang="zh-TW" sz="1900" i="1" dirty="0"/>
              <a:t>d</a:t>
            </a:r>
            <a:r>
              <a:rPr lang="en-US" altLang="zh-TW" sz="1900" dirty="0"/>
              <a:t> = number of days to term</a:t>
            </a:r>
          </a:p>
          <a:p>
            <a:pPr>
              <a:lnSpc>
                <a:spcPct val="140000"/>
              </a:lnSpc>
            </a:pPr>
            <a:r>
              <a:rPr lang="en-US" altLang="zh-TW" sz="1900" i="1" dirty="0"/>
              <a:t>y</a:t>
            </a:r>
            <a:r>
              <a:rPr lang="en-US" altLang="zh-TW" sz="1900" dirty="0"/>
              <a:t> = year basis used in calculation</a:t>
            </a:r>
          </a:p>
        </p:txBody>
      </p:sp>
      <p:sp>
        <p:nvSpPr>
          <p:cNvPr id="134147" name="Slide Number Placeholder 5"/>
          <p:cNvSpPr>
            <a:spLocks noGrp="1"/>
          </p:cNvSpPr>
          <p:nvPr>
            <p:ph type="sldNum" sz="quarter" idx="10"/>
          </p:nvPr>
        </p:nvSpPr>
        <p:spPr bwMode="auto">
          <a:noFill/>
          <a:ln>
            <a:miter lim="800000"/>
            <a:headEnd/>
            <a:tailEnd/>
          </a:ln>
        </p:spPr>
        <p:txBody>
          <a:bodyPr/>
          <a:lstStyle/>
          <a:p>
            <a:fld id="{1F9CC1C9-D732-491D-8A68-173BEF37A9C1}" type="slidenum">
              <a:rPr lang="zh-TW" altLang="en-US" sz="1400"/>
              <a:pPr/>
              <a:t>276</a:t>
            </a:fld>
            <a:endParaRPr lang="en-US" altLang="zh-TW" sz="1400"/>
          </a:p>
        </p:txBody>
      </p:sp>
      <p:sp>
        <p:nvSpPr>
          <p:cNvPr id="288772" name="Rectangle 4"/>
          <p:cNvSpPr>
            <a:spLocks noChangeArrowheads="1"/>
          </p:cNvSpPr>
          <p:nvPr/>
        </p:nvSpPr>
        <p:spPr bwMode="auto">
          <a:xfrm>
            <a:off x="4648200" y="2590800"/>
            <a:ext cx="2895600" cy="609600"/>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zh-TW" altLang="en-US">
              <a:solidFill>
                <a:srgbClr val="000000"/>
              </a:solidFill>
              <a:cs typeface="Arial" charset="0"/>
            </a:endParaRP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Debt instrument types</a:t>
            </a:r>
          </a:p>
        </p:txBody>
      </p:sp>
    </p:spTree>
    <p:extLst>
      <p:ext uri="{BB962C8B-B14F-4D97-AF65-F5344CB8AC3E}">
        <p14:creationId xmlns:p14="http://schemas.microsoft.com/office/powerpoint/2010/main" val="143972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288771">
                                            <p:txEl>
                                              <p:pRg st="4" end="4"/>
                                            </p:txEl>
                                          </p:spTgt>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300"/>
                                  </p:stCondLst>
                                  <p:childTnLst>
                                    <p:set>
                                      <p:cBhvr>
                                        <p:cTn id="12" dur="1" fill="hold">
                                          <p:stCondLst>
                                            <p:cond delay="0"/>
                                          </p:stCondLst>
                                        </p:cTn>
                                        <p:tgtEl>
                                          <p:spTgt spid="288771">
                                            <p:txEl>
                                              <p:pRg st="5" end="5"/>
                                            </p:txEl>
                                          </p:spTgt>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300"/>
                                  </p:stCondLst>
                                  <p:childTnLst>
                                    <p:set>
                                      <p:cBhvr>
                                        <p:cTn id="15" dur="1" fill="hold">
                                          <p:stCondLst>
                                            <p:cond delay="0"/>
                                          </p:stCondLst>
                                        </p:cTn>
                                        <p:tgtEl>
                                          <p:spTgt spid="288771">
                                            <p:txEl>
                                              <p:pRg st="6" end="6"/>
                                            </p:txEl>
                                          </p:spTgt>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grpId="0" nodeType="afterEffect">
                                  <p:stCondLst>
                                    <p:cond delay="300"/>
                                  </p:stCondLst>
                                  <p:childTnLst>
                                    <p:set>
                                      <p:cBhvr>
                                        <p:cTn id="18" dur="1" fill="hold">
                                          <p:stCondLst>
                                            <p:cond delay="0"/>
                                          </p:stCondLst>
                                        </p:cTn>
                                        <p:tgtEl>
                                          <p:spTgt spid="288771">
                                            <p:txEl>
                                              <p:pRg st="7" end="7"/>
                                            </p:txEl>
                                          </p:spTgt>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300"/>
                                  </p:stCondLst>
                                  <p:childTnLst>
                                    <p:set>
                                      <p:cBhvr>
                                        <p:cTn id="21" dur="1" fill="hold">
                                          <p:stCondLst>
                                            <p:cond delay="0"/>
                                          </p:stCondLst>
                                        </p:cTn>
                                        <p:tgtEl>
                                          <p:spTgt spid="2887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autoUpdateAnimBg="0"/>
    </p:bldLst>
  </p:timing>
</p:sld>
</file>

<file path=ppt/slides/slide2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r>
              <a:rPr lang="en-US" altLang="zh-TW"/>
              <a:t>The DIY Dilemma</a:t>
            </a:r>
          </a:p>
        </p:txBody>
      </p:sp>
      <p:sp>
        <p:nvSpPr>
          <p:cNvPr id="378883" name="Rectangle 3"/>
          <p:cNvSpPr>
            <a:spLocks noGrp="1" noChangeArrowheads="1"/>
          </p:cNvSpPr>
          <p:nvPr>
            <p:ph idx="1"/>
          </p:nvPr>
        </p:nvSpPr>
        <p:spPr>
          <a:xfrm>
            <a:off x="1981200" y="1600200"/>
            <a:ext cx="8229600" cy="4343400"/>
          </a:xfrm>
        </p:spPr>
        <p:txBody>
          <a:bodyPr/>
          <a:lstStyle/>
          <a:p>
            <a:r>
              <a:rPr lang="en-US" altLang="zh-TW" dirty="0"/>
              <a:t>On 1st January 2010, Delta Investments Yield has HK$10 million excess cash to invest for 2 months; the treasurer considers the following options:</a:t>
            </a:r>
          </a:p>
          <a:p>
            <a:r>
              <a:rPr lang="en-US" altLang="zh-TW" dirty="0"/>
              <a:t>Placing the money in 2 month fixed deposit in Sunny Bank Ltd that pays </a:t>
            </a:r>
            <a:r>
              <a:rPr lang="en-US" altLang="zh-TW" b="1" dirty="0"/>
              <a:t>3%</a:t>
            </a:r>
            <a:r>
              <a:rPr lang="en-US" altLang="zh-TW" dirty="0"/>
              <a:t> on a money market (actual/365) day basis</a:t>
            </a:r>
          </a:p>
          <a:p>
            <a:r>
              <a:rPr lang="en-US" altLang="zh-TW" dirty="0"/>
              <a:t>Buying a Lucky Gold Company bond with a remaining maturity of 2 months that yields </a:t>
            </a:r>
            <a:r>
              <a:rPr lang="en-US" altLang="zh-TW" b="1" dirty="0"/>
              <a:t>3%</a:t>
            </a:r>
            <a:r>
              <a:rPr lang="en-US" altLang="zh-TW" dirty="0"/>
              <a:t> on a bond basis (30/360)</a:t>
            </a:r>
          </a:p>
          <a:p>
            <a:r>
              <a:rPr lang="en-US" altLang="zh-TW" dirty="0"/>
              <a:t>What should DIY do? </a:t>
            </a:r>
          </a:p>
        </p:txBody>
      </p:sp>
      <p:sp>
        <p:nvSpPr>
          <p:cNvPr id="158723" name="Slide Number Placeholder 5"/>
          <p:cNvSpPr>
            <a:spLocks noGrp="1"/>
          </p:cNvSpPr>
          <p:nvPr>
            <p:ph type="sldNum" sz="quarter" idx="10"/>
          </p:nvPr>
        </p:nvSpPr>
        <p:spPr bwMode="auto">
          <a:noFill/>
          <a:ln>
            <a:miter lim="800000"/>
            <a:headEnd/>
            <a:tailEnd/>
          </a:ln>
        </p:spPr>
        <p:txBody>
          <a:bodyPr/>
          <a:lstStyle/>
          <a:p>
            <a:fld id="{7F7481FF-A593-413E-9372-3C59ADC825B1}" type="slidenum">
              <a:rPr lang="zh-TW" altLang="en-US" sz="1400"/>
              <a:pPr/>
              <a:t>277</a:t>
            </a:fld>
            <a:endParaRPr lang="en-US" altLang="zh-TW" sz="1400"/>
          </a:p>
        </p:txBody>
      </p:sp>
      <p:sp>
        <p:nvSpPr>
          <p:cNvPr id="158724" name="Footer Placeholder 4"/>
          <p:cNvSpPr>
            <a:spLocks noGrp="1"/>
          </p:cNvSpPr>
          <p:nvPr>
            <p:ph type="ftr" sz="quarter" idx="11"/>
          </p:nvPr>
        </p:nvSpPr>
        <p:spPr bwMode="auto">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45107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8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8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8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4"/>
          <p:cNvSpPr>
            <a:spLocks noGrp="1" noChangeArrowheads="1"/>
          </p:cNvSpPr>
          <p:nvPr>
            <p:ph type="title"/>
          </p:nvPr>
        </p:nvSpPr>
        <p:spPr/>
        <p:txBody>
          <a:bodyPr/>
          <a:lstStyle/>
          <a:p>
            <a:pPr eaLnBrk="1" hangingPunct="1"/>
            <a:r>
              <a:rPr lang="en-US" altLang="zh-TW"/>
              <a:t>The DIY Dilemma (Continued)</a:t>
            </a:r>
          </a:p>
        </p:txBody>
      </p:sp>
      <p:sp>
        <p:nvSpPr>
          <p:cNvPr id="497669" name="Rectangle 5"/>
          <p:cNvSpPr>
            <a:spLocks noGrp="1" noChangeArrowheads="1"/>
          </p:cNvSpPr>
          <p:nvPr>
            <p:ph idx="1"/>
          </p:nvPr>
        </p:nvSpPr>
        <p:spPr>
          <a:xfrm>
            <a:off x="1981200" y="1600200"/>
            <a:ext cx="8229600" cy="4343400"/>
          </a:xfrm>
        </p:spPr>
        <p:txBody>
          <a:bodyPr/>
          <a:lstStyle/>
          <a:p>
            <a:pPr eaLnBrk="1" hangingPunct="1"/>
            <a:r>
              <a:rPr lang="en-US" altLang="zh-TW" i="1" dirty="0"/>
              <a:t>Ceteris paribus</a:t>
            </a:r>
            <a:r>
              <a:rPr lang="en-US" altLang="zh-TW" dirty="0"/>
              <a:t>, what is the only difference between the two options?</a:t>
            </a:r>
          </a:p>
          <a:p>
            <a:pPr eaLnBrk="1" hangingPunct="1"/>
            <a:r>
              <a:rPr lang="en-US" altLang="zh-TW" dirty="0"/>
              <a:t>What </a:t>
            </a:r>
            <a:r>
              <a:rPr lang="en-US" altLang="zh-TW" b="1" dirty="0"/>
              <a:t>other</a:t>
            </a:r>
            <a:r>
              <a:rPr lang="en-US" altLang="zh-TW" dirty="0"/>
              <a:t> factors should DIY consider?</a:t>
            </a:r>
          </a:p>
          <a:p>
            <a:pPr eaLnBrk="1" hangingPunct="1"/>
            <a:r>
              <a:rPr lang="en-US" altLang="zh-TW" dirty="0"/>
              <a:t>How do we compare the two options?</a:t>
            </a:r>
          </a:p>
          <a:p>
            <a:pPr lvl="1" eaLnBrk="1" hangingPunct="1"/>
            <a:r>
              <a:rPr lang="en-US" altLang="zh-TW" dirty="0"/>
              <a:t>Interest calculation: Principal * Interest rate * DTM/year</a:t>
            </a:r>
          </a:p>
          <a:p>
            <a:pPr lvl="1" eaLnBrk="1" hangingPunct="1"/>
            <a:r>
              <a:rPr lang="en-US" altLang="zh-TW" dirty="0"/>
              <a:t>Why is that important?</a:t>
            </a:r>
          </a:p>
        </p:txBody>
      </p:sp>
      <p:sp>
        <p:nvSpPr>
          <p:cNvPr id="159747" name="Slide Number Placeholder 5"/>
          <p:cNvSpPr>
            <a:spLocks noGrp="1"/>
          </p:cNvSpPr>
          <p:nvPr>
            <p:ph type="sldNum" sz="quarter" idx="10"/>
          </p:nvPr>
        </p:nvSpPr>
        <p:spPr bwMode="auto">
          <a:noFill/>
          <a:ln>
            <a:miter lim="800000"/>
            <a:headEnd/>
            <a:tailEnd/>
          </a:ln>
        </p:spPr>
        <p:txBody>
          <a:bodyPr/>
          <a:lstStyle/>
          <a:p>
            <a:fld id="{280438B3-C3E1-4CF0-86F6-1CA2B3811DF7}" type="slidenum">
              <a:rPr lang="zh-TW" altLang="en-US" sz="1400"/>
              <a:pPr/>
              <a:t>278</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36667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76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76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766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766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76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9"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altLang="zh-TW"/>
              <a:t>The DIY Dilemma (Continued)</a:t>
            </a:r>
          </a:p>
        </p:txBody>
      </p:sp>
      <p:sp>
        <p:nvSpPr>
          <p:cNvPr id="503811" name="Rectangle 3"/>
          <p:cNvSpPr>
            <a:spLocks noGrp="1" noChangeArrowheads="1"/>
          </p:cNvSpPr>
          <p:nvPr>
            <p:ph idx="1"/>
          </p:nvPr>
        </p:nvSpPr>
        <p:spPr>
          <a:xfrm>
            <a:off x="1981200" y="1600200"/>
            <a:ext cx="8229600" cy="4343400"/>
          </a:xfrm>
        </p:spPr>
        <p:txBody>
          <a:bodyPr/>
          <a:lstStyle/>
          <a:p>
            <a:pPr eaLnBrk="1" hangingPunct="1">
              <a:buFont typeface="Wingdings 2" pitchFamily="18" charset="2"/>
              <a:buNone/>
            </a:pPr>
            <a:r>
              <a:rPr lang="en-US" altLang="zh-TW" b="1"/>
              <a:t>To compare the two options, we need to answer the following questions:</a:t>
            </a:r>
          </a:p>
          <a:p>
            <a:pPr eaLnBrk="1" hangingPunct="1"/>
            <a:r>
              <a:rPr lang="en-US" altLang="zh-TW"/>
              <a:t>How do we calculate the number of days to maturity? </a:t>
            </a:r>
          </a:p>
          <a:p>
            <a:pPr eaLnBrk="1" hangingPunct="1"/>
            <a:r>
              <a:rPr lang="en-US" altLang="zh-TW"/>
              <a:t>How is the number of days in the year defined?</a:t>
            </a:r>
          </a:p>
        </p:txBody>
      </p:sp>
      <p:sp>
        <p:nvSpPr>
          <p:cNvPr id="160771" name="Slide Number Placeholder 5"/>
          <p:cNvSpPr>
            <a:spLocks noGrp="1"/>
          </p:cNvSpPr>
          <p:nvPr>
            <p:ph type="sldNum" sz="quarter" idx="10"/>
          </p:nvPr>
        </p:nvSpPr>
        <p:spPr bwMode="auto">
          <a:noFill/>
          <a:ln>
            <a:miter lim="800000"/>
            <a:headEnd/>
            <a:tailEnd/>
          </a:ln>
        </p:spPr>
        <p:txBody>
          <a:bodyPr/>
          <a:lstStyle/>
          <a:p>
            <a:fld id="{297D921E-9737-431D-9A04-DF1B3DDC7F31}" type="slidenum">
              <a:rPr lang="zh-TW" altLang="en-US" sz="1400"/>
              <a:pPr/>
              <a:t>279</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5808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3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3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the auditor</a:t>
            </a:r>
          </a:p>
        </p:txBody>
      </p:sp>
      <p:sp>
        <p:nvSpPr>
          <p:cNvPr id="3" name="Content Placeholder 2"/>
          <p:cNvSpPr>
            <a:spLocks noGrp="1"/>
          </p:cNvSpPr>
          <p:nvPr>
            <p:ph idx="1"/>
          </p:nvPr>
        </p:nvSpPr>
        <p:spPr/>
        <p:txBody>
          <a:bodyPr/>
          <a:lstStyle/>
          <a:p>
            <a:r>
              <a:rPr lang="en-US" dirty="0"/>
              <a:t>Financial statements generally must be reviewed and certified by an auditor.</a:t>
            </a:r>
          </a:p>
          <a:p>
            <a:r>
              <a:rPr lang="en-US" dirty="0"/>
              <a:t>The auditor must check that the financial statements present a true picture of the financial health of the company, and must sign off on the statements by providing a statement to the shareholders</a:t>
            </a:r>
          </a:p>
          <a:p>
            <a:r>
              <a:rPr lang="en-US" dirty="0"/>
              <a:t>Problem: conflicts of interest.</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28</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74774380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7" name="Rectangle 1026"/>
          <p:cNvSpPr>
            <a:spLocks noGrp="1" noChangeArrowheads="1"/>
          </p:cNvSpPr>
          <p:nvPr>
            <p:ph type="title"/>
          </p:nvPr>
        </p:nvSpPr>
        <p:spPr/>
        <p:txBody>
          <a:bodyPr/>
          <a:lstStyle/>
          <a:p>
            <a:pPr eaLnBrk="1" hangingPunct="1"/>
            <a:r>
              <a:rPr lang="en-US" altLang="zh-TW"/>
              <a:t>Day Count Conventions</a:t>
            </a:r>
          </a:p>
        </p:txBody>
      </p:sp>
      <p:sp>
        <p:nvSpPr>
          <p:cNvPr id="323587" name="Rectangle 1027"/>
          <p:cNvSpPr>
            <a:spLocks noGrp="1" noChangeArrowheads="1"/>
          </p:cNvSpPr>
          <p:nvPr>
            <p:ph idx="1"/>
          </p:nvPr>
        </p:nvSpPr>
        <p:spPr/>
        <p:txBody>
          <a:bodyPr/>
          <a:lstStyle/>
          <a:p>
            <a:pPr eaLnBrk="1" hangingPunct="1"/>
            <a:r>
              <a:rPr lang="en-US" altLang="zh-TW" b="1"/>
              <a:t>Day count convention </a:t>
            </a:r>
            <a:r>
              <a:rPr lang="en-US" altLang="zh-TW"/>
              <a:t>(year basis) is the market convention used in calculating interest expressed as a ratio of number of days in a month (d) to number of days in a year (y)</a:t>
            </a:r>
          </a:p>
          <a:p>
            <a:pPr eaLnBrk="1" hangingPunct="1"/>
            <a:r>
              <a:rPr lang="en-US" altLang="zh-TW"/>
              <a:t>Most common conventions:</a:t>
            </a:r>
          </a:p>
        </p:txBody>
      </p:sp>
      <p:sp>
        <p:nvSpPr>
          <p:cNvPr id="162819" name="Slide Number Placeholder 5"/>
          <p:cNvSpPr>
            <a:spLocks noGrp="1"/>
          </p:cNvSpPr>
          <p:nvPr>
            <p:ph type="sldNum" sz="quarter" idx="10"/>
          </p:nvPr>
        </p:nvSpPr>
        <p:spPr bwMode="auto">
          <a:noFill/>
          <a:ln>
            <a:miter lim="800000"/>
            <a:headEnd/>
            <a:tailEnd/>
          </a:ln>
        </p:spPr>
        <p:txBody>
          <a:bodyPr/>
          <a:lstStyle/>
          <a:p>
            <a:fld id="{15A402C8-37E3-4D23-AAE0-80D67AAA009F}" type="slidenum">
              <a:rPr lang="zh-TW" altLang="en-US" sz="1400"/>
              <a:pPr/>
              <a:t>280</a:t>
            </a:fld>
            <a:endParaRPr lang="en-US" altLang="zh-TW" sz="1400"/>
          </a:p>
        </p:txBody>
      </p:sp>
      <p:graphicFrame>
        <p:nvGraphicFramePr>
          <p:cNvPr id="323684" name="Group 1124"/>
          <p:cNvGraphicFramePr>
            <a:graphicFrameLocks noGrp="1"/>
          </p:cNvGraphicFramePr>
          <p:nvPr/>
        </p:nvGraphicFramePr>
        <p:xfrm>
          <a:off x="3886200" y="3781425"/>
          <a:ext cx="4572000" cy="216281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1809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TW" altLang="en-US"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1" i="0" u="none" strike="noStrike" cap="none" normalizeH="0" baseline="0">
                          <a:ln>
                            <a:noFill/>
                          </a:ln>
                          <a:solidFill>
                            <a:srgbClr val="FFFFFF"/>
                          </a:solidFill>
                          <a:effectLst/>
                          <a:latin typeface="Calibri" pitchFamily="34" charset="0"/>
                          <a:ea typeface="PMingLiU" pitchFamily="18" charset="-120"/>
                          <a:cs typeface="Arial" charset="0"/>
                        </a:rPr>
                        <a:t>Actual</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1" i="0" u="none" strike="noStrike" cap="none" normalizeH="0" baseline="0">
                          <a:ln>
                            <a:noFill/>
                          </a:ln>
                          <a:solidFill>
                            <a:srgbClr val="FFFFFF"/>
                          </a:solidFill>
                          <a:effectLst/>
                          <a:latin typeface="Calibri" pitchFamily="34" charset="0"/>
                          <a:ea typeface="PMingLiU" pitchFamily="18" charset="-120"/>
                          <a:cs typeface="Arial" charset="0"/>
                        </a:rPr>
                        <a:t>30</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49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1" i="0" u="none" strike="noStrike" cap="none" normalizeH="0" baseline="0">
                          <a:ln>
                            <a:noFill/>
                          </a:ln>
                          <a:solidFill>
                            <a:srgbClr val="FFFFFF"/>
                          </a:solidFill>
                          <a:effectLst/>
                          <a:latin typeface="Calibri" pitchFamily="34" charset="0"/>
                          <a:ea typeface="PMingLiU" pitchFamily="18" charset="-120"/>
                          <a:cs typeface="Arial" charset="0"/>
                        </a:rPr>
                        <a:t>Actual</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0" i="0" u="none" strike="noStrike" cap="none" normalizeH="0" baseline="0">
                          <a:ln>
                            <a:noFill/>
                          </a:ln>
                          <a:solidFill>
                            <a:srgbClr val="000000"/>
                          </a:solidFill>
                          <a:effectLst/>
                          <a:latin typeface="Calibri" pitchFamily="34" charset="0"/>
                          <a:ea typeface="PMingLiU" pitchFamily="18" charset="-120"/>
                          <a:cs typeface="Arial" charset="0"/>
                        </a:rPr>
                        <a:t>X</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TW" altLang="en-US"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1"/>
                  </a:ext>
                </a:extLst>
              </a:tr>
              <a:tr h="5461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1" i="0" u="none" strike="noStrike" cap="none" normalizeH="0" baseline="0">
                          <a:ln>
                            <a:noFill/>
                          </a:ln>
                          <a:solidFill>
                            <a:srgbClr val="FFFFFF"/>
                          </a:solidFill>
                          <a:effectLst/>
                          <a:latin typeface="Calibri" pitchFamily="34" charset="0"/>
                          <a:ea typeface="PMingLiU" pitchFamily="18" charset="-120"/>
                          <a:cs typeface="Arial" charset="0"/>
                        </a:rPr>
                        <a:t>365</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0" i="0" u="none" strike="noStrike" cap="none" normalizeH="0" baseline="0">
                          <a:ln>
                            <a:noFill/>
                          </a:ln>
                          <a:solidFill>
                            <a:srgbClr val="000000"/>
                          </a:solidFill>
                          <a:effectLst/>
                          <a:latin typeface="Calibri" pitchFamily="34" charset="0"/>
                          <a:ea typeface="PMingLiU" pitchFamily="18" charset="-120"/>
                          <a:cs typeface="Arial" charset="0"/>
                        </a:rPr>
                        <a:t>X</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TW" altLang="en-US"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49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1" i="0" u="none" strike="noStrike" cap="none" normalizeH="0" baseline="0">
                          <a:ln>
                            <a:noFill/>
                          </a:ln>
                          <a:solidFill>
                            <a:srgbClr val="FFFFFF"/>
                          </a:solidFill>
                          <a:effectLst/>
                          <a:latin typeface="Calibri" pitchFamily="34" charset="0"/>
                          <a:ea typeface="PMingLiU" pitchFamily="18" charset="-120"/>
                          <a:cs typeface="Arial" charset="0"/>
                        </a:rPr>
                        <a:t>360</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0" i="0" u="none" strike="noStrike" cap="none" normalizeH="0" baseline="0">
                          <a:ln>
                            <a:noFill/>
                          </a:ln>
                          <a:solidFill>
                            <a:srgbClr val="000000"/>
                          </a:solidFill>
                          <a:effectLst/>
                          <a:latin typeface="Calibri" pitchFamily="34" charset="0"/>
                          <a:ea typeface="PMingLiU" pitchFamily="18" charset="-120"/>
                          <a:cs typeface="Arial" charset="0"/>
                        </a:rPr>
                        <a:t>X</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TW" sz="2800" b="0" i="0" u="none" strike="noStrike" cap="none" normalizeH="0" baseline="0">
                          <a:ln>
                            <a:noFill/>
                          </a:ln>
                          <a:solidFill>
                            <a:srgbClr val="000000"/>
                          </a:solidFill>
                          <a:effectLst/>
                          <a:latin typeface="Calibri" pitchFamily="34" charset="0"/>
                          <a:ea typeface="PMingLiU" pitchFamily="18" charset="-120"/>
                          <a:cs typeface="Arial" charset="0"/>
                        </a:rPr>
                        <a:t>X</a:t>
                      </a:r>
                      <a:endParaRPr kumimoji="0" lang="en-US" altLang="zh-TW" sz="2800" b="0" i="0" u="none" strike="noStrike" cap="none" normalizeH="0" baseline="0">
                        <a:ln>
                          <a:noFill/>
                        </a:ln>
                        <a:solidFill>
                          <a:schemeClr val="tx1"/>
                        </a:solidFill>
                        <a:effectLst/>
                        <a:latin typeface="Tahoma"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3"/>
                  </a:ext>
                </a:extLst>
              </a:tr>
            </a:tbl>
          </a:graphicData>
        </a:graphic>
      </p:graphicFrame>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296258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3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Number Placeholder 2"/>
          <p:cNvSpPr>
            <a:spLocks noGrp="1"/>
          </p:cNvSpPr>
          <p:nvPr>
            <p:ph type="sldNum" sz="quarter" idx="4294967295"/>
          </p:nvPr>
        </p:nvSpPr>
        <p:spPr bwMode="auto">
          <a:xfrm>
            <a:off x="9748838" y="6586539"/>
            <a:ext cx="919162" cy="293687"/>
          </a:xfrm>
          <a:noFill/>
          <a:ln>
            <a:miter lim="800000"/>
            <a:headEnd/>
            <a:tailEnd/>
          </a:ln>
        </p:spPr>
        <p:txBody>
          <a:bodyPr/>
          <a:lstStyle/>
          <a:p>
            <a:fld id="{2A96AAC1-37FC-4D69-877C-0527745C3D90}" type="slidenum">
              <a:rPr lang="zh-TW" altLang="en-US" sz="1400" b="1"/>
              <a:pPr/>
              <a:t>281</a:t>
            </a:fld>
            <a:endParaRPr lang="en-US" altLang="zh-TW" sz="1400" b="1"/>
          </a:p>
        </p:txBody>
      </p:sp>
      <p:graphicFrame>
        <p:nvGraphicFramePr>
          <p:cNvPr id="5" name="Table 4"/>
          <p:cNvGraphicFramePr>
            <a:graphicFrameLocks noGrp="1"/>
          </p:cNvGraphicFramePr>
          <p:nvPr/>
        </p:nvGraphicFramePr>
        <p:xfrm>
          <a:off x="1676400" y="152401"/>
          <a:ext cx="8839200" cy="6415405"/>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334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FFFFFF"/>
                          </a:solidFill>
                          <a:effectLst/>
                          <a:latin typeface="Calibri" pitchFamily="34" charset="0"/>
                          <a:ea typeface="PMingLiU" pitchFamily="18" charset="-120"/>
                          <a:cs typeface="Arial" charset="0"/>
                        </a:rPr>
                        <a:t>Market</a:t>
                      </a:r>
                      <a:endParaRPr kumimoji="0" lang="zh-TW" altLang="en-US" sz="1100" b="1" i="0" u="none" strike="noStrike" cap="none" normalizeH="0" baseline="0">
                        <a:ln>
                          <a:noFill/>
                        </a:ln>
                        <a:solidFill>
                          <a:srgbClr val="FFFFFF"/>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FFFFFF"/>
                          </a:solidFill>
                          <a:effectLst/>
                          <a:latin typeface="Calibri" pitchFamily="34" charset="0"/>
                          <a:ea typeface="PMingLiU" pitchFamily="18" charset="-120"/>
                          <a:cs typeface="Arial" charset="0"/>
                        </a:rPr>
                        <a:t>Calculation Convention</a:t>
                      </a:r>
                      <a:endParaRPr kumimoji="0" lang="zh-TW" altLang="en-US" sz="1100" b="1" i="0" u="none" strike="noStrike" cap="none" normalizeH="0" baseline="0">
                        <a:ln>
                          <a:noFill/>
                        </a:ln>
                        <a:solidFill>
                          <a:srgbClr val="FFFFFF"/>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FFFFFF"/>
                          </a:solidFill>
                          <a:effectLst/>
                          <a:latin typeface="Calibri" pitchFamily="34" charset="0"/>
                          <a:ea typeface="PMingLiU" pitchFamily="18" charset="-120"/>
                          <a:cs typeface="Arial" charset="0"/>
                        </a:rPr>
                        <a:t>Coupon Structures</a:t>
                      </a:r>
                      <a:endParaRPr kumimoji="0" lang="zh-TW" altLang="en-US" sz="1100" b="1" i="0" u="none" strike="noStrike" cap="none" normalizeH="0" baseline="0">
                        <a:ln>
                          <a:noFill/>
                        </a:ln>
                        <a:solidFill>
                          <a:srgbClr val="FFFFFF"/>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FFFFFF"/>
                          </a:solidFill>
                          <a:effectLst/>
                          <a:latin typeface="Calibri" pitchFamily="34" charset="0"/>
                          <a:ea typeface="PMingLiU" pitchFamily="18" charset="-120"/>
                          <a:cs typeface="Arial" charset="0"/>
                        </a:rPr>
                        <a:t>Coupon Payment</a:t>
                      </a:r>
                      <a:endParaRPr kumimoji="0" lang="zh-TW" altLang="en-US" sz="1100" b="1" i="0" u="none" strike="noStrike" cap="none" normalizeH="0" baseline="0">
                        <a:ln>
                          <a:noFill/>
                        </a:ln>
                        <a:solidFill>
                          <a:srgbClr val="FFFFFF"/>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FFFFFF"/>
                          </a:solidFill>
                          <a:effectLst/>
                          <a:latin typeface="Calibri" pitchFamily="34" charset="0"/>
                          <a:ea typeface="PMingLiU" pitchFamily="18" charset="-120"/>
                          <a:cs typeface="Arial" charset="0"/>
                        </a:rPr>
                        <a:t>Day Count Convention</a:t>
                      </a:r>
                      <a:endParaRPr kumimoji="0" lang="zh-TW" altLang="en-US" sz="1100" b="1" i="0" u="none" strike="noStrike" cap="none" normalizeH="0" baseline="0">
                        <a:ln>
                          <a:noFill/>
                        </a:ln>
                        <a:solidFill>
                          <a:srgbClr val="FFFFFF"/>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Brunei Darussalam</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Cambodia</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41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China</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 coupon mostly; two listed float –rate treasury bonds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Annual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Actual/365</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Hong Kong</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EFBNs are issued on a discount basis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EFBNs are issued on a discount basis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Actual/365</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Japan</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 coupon; float-rate for 15yr maturities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Semi-annual coupon</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Actual/Actual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Indonesia</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 and variable coupons for government bonds; Variable rate bonds for some recapitalization bond issues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Quarterly or semi annual depending on the terms of the bonds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Actual/Actual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Korea, Republic of</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All coupon-bearing bonds. Some Municipal bond (Seoul Sub) issues are deferred amortized and some MSB are discounted</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Annual or semi-annual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Actual/Actual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Lao PDR</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Annual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Malaysia</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 Internal rate of return of cash flows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 for government bonds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Annual or semi-annual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Actual/Actual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Corporate: Actual/365</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Myanmar</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N/A</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Philippines</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FXTNs/RTBs, fixed coupon; T-bills/CMBs, zero coupon</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Semi-annual except for RTBs</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Actual/Actual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Corporate: Actual/365</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1"/>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Singapore</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Varies depending on instrument</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SGS Bond: Semi-annual coupon</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SGS Bond: Actual/Actual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2"/>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Thailand</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Yield to Maturity</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Fixed for government bonds; Floating rate notes are also issued</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Semi-annual</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Government: Actual/365</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13"/>
                  </a:ext>
                </a:extLst>
              </a:tr>
              <a:tr h="123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a:ln>
                            <a:noFill/>
                          </a:ln>
                          <a:solidFill>
                            <a:srgbClr val="000000"/>
                          </a:solidFill>
                          <a:effectLst/>
                          <a:latin typeface="Calibri" pitchFamily="34" charset="0"/>
                          <a:ea typeface="PMingLiU" pitchFamily="18" charset="-120"/>
                          <a:cs typeface="Arial" charset="0"/>
                        </a:rPr>
                        <a:t>Vietnam</a:t>
                      </a:r>
                      <a:endParaRPr kumimoji="0" lang="zh-TW" altLang="en-US" sz="1100" b="1"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Varies depending on the instrument</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Varies depending on instrument</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Varies depending on the instrument</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0" i="0" u="none" strike="noStrike" cap="none" normalizeH="0" baseline="0">
                          <a:ln>
                            <a:noFill/>
                          </a:ln>
                          <a:solidFill>
                            <a:srgbClr val="000000"/>
                          </a:solidFill>
                          <a:effectLst/>
                          <a:latin typeface="Calibri" pitchFamily="34" charset="0"/>
                          <a:ea typeface="PMingLiU" pitchFamily="18" charset="-120"/>
                          <a:cs typeface="Arial" charset="0"/>
                        </a:rPr>
                        <a:t>Varies depending on the instrument</a:t>
                      </a:r>
                      <a:endParaRPr kumimoji="0" lang="zh-TW" altLang="en-US" sz="1100" b="0" i="0" u="none" strike="noStrike" cap="none" normalizeH="0" baseline="0">
                        <a:ln>
                          <a:noFill/>
                        </a:ln>
                        <a:solidFill>
                          <a:srgbClr val="000000"/>
                        </a:solidFill>
                        <a:effectLst/>
                        <a:latin typeface="Calibri" pitchFamily="34" charset="0"/>
                        <a:ea typeface="PMingLiU" pitchFamily="18" charset="-12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7019148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9"/>
          <p:cNvSpPr>
            <a:spLocks noGrp="1" noChangeArrowheads="1"/>
          </p:cNvSpPr>
          <p:nvPr>
            <p:ph type="title"/>
          </p:nvPr>
        </p:nvSpPr>
        <p:spPr/>
        <p:txBody>
          <a:bodyPr/>
          <a:lstStyle/>
          <a:p>
            <a:r>
              <a:rPr lang="en-US" altLang="zh-TW"/>
              <a:t>The DIY Dilemma (Continued)</a:t>
            </a:r>
            <a:br>
              <a:rPr lang="en-US" altLang="zh-TW"/>
            </a:br>
            <a:r>
              <a:rPr lang="en-US" altLang="zh-TW" sz="2400"/>
              <a:t>Day Count Conventions</a:t>
            </a:r>
          </a:p>
        </p:txBody>
      </p:sp>
      <p:sp>
        <p:nvSpPr>
          <p:cNvPr id="166914" name="Rectangle 12"/>
          <p:cNvSpPr>
            <a:spLocks noGrp="1" noChangeArrowheads="1"/>
          </p:cNvSpPr>
          <p:nvPr>
            <p:ph type="body" idx="1"/>
          </p:nvPr>
        </p:nvSpPr>
        <p:spPr/>
        <p:txBody>
          <a:bodyPr/>
          <a:lstStyle/>
          <a:p>
            <a:r>
              <a:rPr lang="en-US" altLang="zh-TW"/>
              <a:t>Sunny Bank </a:t>
            </a:r>
          </a:p>
        </p:txBody>
      </p:sp>
      <p:sp>
        <p:nvSpPr>
          <p:cNvPr id="2" name="Rectangle 10"/>
          <p:cNvSpPr>
            <a:spLocks noGrp="1" noChangeArrowheads="1"/>
          </p:cNvSpPr>
          <p:nvPr>
            <p:ph sz="half" idx="2"/>
          </p:nvPr>
        </p:nvSpPr>
        <p:spPr/>
        <p:txBody>
          <a:bodyPr/>
          <a:lstStyle/>
          <a:p>
            <a:r>
              <a:rPr lang="en-US" altLang="zh-TW"/>
              <a:t>Actual/365</a:t>
            </a:r>
          </a:p>
          <a:p>
            <a:r>
              <a:rPr lang="en-US" altLang="zh-TW"/>
              <a:t>Interest calculation: 10,000,000*3%*actual number of days in 2 months/365</a:t>
            </a:r>
          </a:p>
        </p:txBody>
      </p:sp>
      <p:sp>
        <p:nvSpPr>
          <p:cNvPr id="166916" name="Text Placeholder 25"/>
          <p:cNvSpPr>
            <a:spLocks noGrp="1"/>
          </p:cNvSpPr>
          <p:nvPr>
            <p:ph type="body" sz="quarter" idx="3"/>
          </p:nvPr>
        </p:nvSpPr>
        <p:spPr/>
        <p:txBody>
          <a:bodyPr/>
          <a:lstStyle/>
          <a:p>
            <a:r>
              <a:rPr lang="en-US" altLang="zh-TW"/>
              <a:t>Lucky Gold</a:t>
            </a:r>
          </a:p>
        </p:txBody>
      </p:sp>
      <p:sp>
        <p:nvSpPr>
          <p:cNvPr id="107524" name="Rectangle 11"/>
          <p:cNvSpPr>
            <a:spLocks noGrp="1" noChangeArrowheads="1"/>
          </p:cNvSpPr>
          <p:nvPr>
            <p:ph sz="quarter" idx="4"/>
          </p:nvPr>
        </p:nvSpPr>
        <p:spPr/>
        <p:txBody>
          <a:bodyPr/>
          <a:lstStyle/>
          <a:p>
            <a:r>
              <a:rPr lang="en-US" altLang="zh-TW" dirty="0"/>
              <a:t>30/360</a:t>
            </a:r>
          </a:p>
          <a:p>
            <a:r>
              <a:rPr lang="en-US" altLang="zh-TW" dirty="0"/>
              <a:t>Interest calculation: 10,000,000*3%*(30 days/month for 2 months)/360</a:t>
            </a:r>
          </a:p>
        </p:txBody>
      </p:sp>
      <p:sp>
        <p:nvSpPr>
          <p:cNvPr id="166918" name="Slide Number Placeholder 7"/>
          <p:cNvSpPr>
            <a:spLocks noGrp="1"/>
          </p:cNvSpPr>
          <p:nvPr>
            <p:ph type="sldNum" sz="quarter" idx="10"/>
          </p:nvPr>
        </p:nvSpPr>
        <p:spPr bwMode="auto">
          <a:noFill/>
          <a:ln>
            <a:miter lim="800000"/>
            <a:headEnd/>
            <a:tailEnd/>
          </a:ln>
        </p:spPr>
        <p:txBody>
          <a:bodyPr/>
          <a:lstStyle/>
          <a:p>
            <a:fld id="{0DB5076A-C1A1-4C4E-9E14-640752B418BA}" type="slidenum">
              <a:rPr lang="zh-TW" altLang="en-US" sz="1400"/>
              <a:pPr/>
              <a:t>282</a:t>
            </a:fld>
            <a:endParaRPr lang="en-US" altLang="zh-TW" sz="1400"/>
          </a:p>
        </p:txBody>
      </p:sp>
      <p:sp>
        <p:nvSpPr>
          <p:cNvPr id="27" name="TextBox 26"/>
          <p:cNvSpPr txBox="1"/>
          <p:nvPr/>
        </p:nvSpPr>
        <p:spPr>
          <a:xfrm>
            <a:off x="1828800" y="4953000"/>
            <a:ext cx="8458200" cy="914400"/>
          </a:xfrm>
          <a:prstGeom prst="rect">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t>Can we do the calculation?</a:t>
            </a:r>
          </a:p>
          <a:p>
            <a:pPr algn="ctr">
              <a:defRPr/>
            </a:pPr>
            <a:r>
              <a:rPr lang="en-US" altLang="zh-TW" b="1" dirty="0"/>
              <a:t>When does the deposit start and when does it mature?</a:t>
            </a:r>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41735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7524">
                                            <p:txEl>
                                              <p:pRg st="0" end="0"/>
                                            </p:txEl>
                                          </p:spTgt>
                                        </p:tgtEl>
                                        <p:attrNameLst>
                                          <p:attrName>style.visibility</p:attrName>
                                        </p:attrNameLst>
                                      </p:cBhvr>
                                      <p:to>
                                        <p:strVal val="visible"/>
                                      </p:to>
                                    </p:set>
                                    <p:animEffect transition="in" filter="fade">
                                      <p:cBhvr>
                                        <p:cTn id="15" dur="500"/>
                                        <p:tgtEl>
                                          <p:spTgt spid="10752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7524">
                                            <p:txEl>
                                              <p:pRg st="1" end="1"/>
                                            </p:txEl>
                                          </p:spTgt>
                                        </p:tgtEl>
                                        <p:attrNameLst>
                                          <p:attrName>style.visibility</p:attrName>
                                        </p:attrNameLst>
                                      </p:cBhvr>
                                      <p:to>
                                        <p:strVal val="visible"/>
                                      </p:to>
                                    </p:set>
                                    <p:animEffect transition="in" filter="fade">
                                      <p:cBhvr>
                                        <p:cTn id="19" dur="500"/>
                                        <p:tgtEl>
                                          <p:spTgt spid="107524">
                                            <p:txEl>
                                              <p:pRg st="1" end="1"/>
                                            </p:txEl>
                                          </p:spTgt>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7524" grpId="0" build="p"/>
      <p:bldP spid="27"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ChangeArrowheads="1"/>
          </p:cNvSpPr>
          <p:nvPr>
            <p:ph type="title"/>
          </p:nvPr>
        </p:nvSpPr>
        <p:spPr/>
        <p:txBody>
          <a:bodyPr/>
          <a:lstStyle/>
          <a:p>
            <a:pPr eaLnBrk="1" hangingPunct="1"/>
            <a:r>
              <a:rPr lang="en-US" altLang="zh-TW"/>
              <a:t>The DIY Dilemma (Continued)</a:t>
            </a:r>
          </a:p>
        </p:txBody>
      </p:sp>
      <p:sp>
        <p:nvSpPr>
          <p:cNvPr id="108547" name="Rectangle 3"/>
          <p:cNvSpPr>
            <a:spLocks noGrp="1" noChangeArrowheads="1"/>
          </p:cNvSpPr>
          <p:nvPr>
            <p:ph idx="1"/>
          </p:nvPr>
        </p:nvSpPr>
        <p:spPr>
          <a:xfrm>
            <a:off x="1981200" y="1600200"/>
            <a:ext cx="8229600" cy="4343400"/>
          </a:xfrm>
        </p:spPr>
        <p:txBody>
          <a:bodyPr/>
          <a:lstStyle/>
          <a:p>
            <a:pPr marL="0" indent="0">
              <a:buNone/>
              <a:defRPr/>
            </a:pPr>
            <a:r>
              <a:rPr lang="en-US" altLang="zh-TW" b="1" dirty="0">
                <a:ea typeface="新細明體" charset="-120"/>
              </a:rPr>
              <a:t>After the treasurer agrees a trade with the banker, it takes time for the transaction to be executed: the trade date is generally not the same as the settlement date</a:t>
            </a:r>
          </a:p>
          <a:p>
            <a:pPr eaLnBrk="1" hangingPunct="1">
              <a:defRPr/>
            </a:pPr>
            <a:r>
              <a:rPr lang="en-US" altLang="zh-TW" dirty="0">
                <a:ea typeface="新細明體" charset="-120"/>
              </a:rPr>
              <a:t>What do we need to know?</a:t>
            </a:r>
          </a:p>
        </p:txBody>
      </p:sp>
      <p:sp>
        <p:nvSpPr>
          <p:cNvPr id="167939" name="Slide Number Placeholder 7"/>
          <p:cNvSpPr>
            <a:spLocks noGrp="1"/>
          </p:cNvSpPr>
          <p:nvPr>
            <p:ph type="sldNum" sz="quarter" idx="10"/>
          </p:nvPr>
        </p:nvSpPr>
        <p:spPr bwMode="auto">
          <a:noFill/>
          <a:ln>
            <a:miter lim="800000"/>
            <a:headEnd/>
            <a:tailEnd/>
          </a:ln>
        </p:spPr>
        <p:txBody>
          <a:bodyPr/>
          <a:lstStyle/>
          <a:p>
            <a:fld id="{01247A4C-BB85-4B5C-84E7-C495483408B5}" type="slidenum">
              <a:rPr lang="zh-TW" altLang="en-US" sz="1400"/>
              <a:pPr/>
              <a:t>283</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337450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en-US" altLang="zh-TW" sz="3600"/>
              <a:t>The DIY Dilemma (Continued)</a:t>
            </a:r>
            <a:br>
              <a:rPr lang="en-US" altLang="zh-TW" sz="3600"/>
            </a:br>
            <a:r>
              <a:rPr lang="en-US" altLang="zh-TW" sz="2400"/>
              <a:t>Trade and Value Dates</a:t>
            </a:r>
          </a:p>
        </p:txBody>
      </p:sp>
      <p:sp>
        <p:nvSpPr>
          <p:cNvPr id="168962" name="Rectangle 3"/>
          <p:cNvSpPr>
            <a:spLocks noGrp="1" noChangeArrowheads="1"/>
          </p:cNvSpPr>
          <p:nvPr>
            <p:ph idx="1"/>
          </p:nvPr>
        </p:nvSpPr>
        <p:spPr>
          <a:xfrm>
            <a:off x="1981200" y="1600200"/>
            <a:ext cx="8229600" cy="4343400"/>
          </a:xfrm>
        </p:spPr>
        <p:txBody>
          <a:bodyPr/>
          <a:lstStyle/>
          <a:p>
            <a:pPr eaLnBrk="1" hangingPunct="1"/>
            <a:r>
              <a:rPr lang="en-US" altLang="zh-TW"/>
              <a:t>When does the DIY Treasurer call his banker?</a:t>
            </a:r>
          </a:p>
          <a:p>
            <a:pPr lvl="1" eaLnBrk="1" hangingPunct="1"/>
            <a:r>
              <a:rPr lang="en-US" altLang="zh-TW"/>
              <a:t>The trade date</a:t>
            </a:r>
          </a:p>
          <a:p>
            <a:pPr eaLnBrk="1" hangingPunct="1"/>
            <a:r>
              <a:rPr lang="en-US" altLang="zh-TW"/>
              <a:t>When can the money be invested?</a:t>
            </a:r>
          </a:p>
          <a:p>
            <a:pPr lvl="1" eaLnBrk="1" hangingPunct="1"/>
            <a:r>
              <a:rPr lang="en-US" altLang="zh-TW"/>
              <a:t>The value/settlement date</a:t>
            </a:r>
          </a:p>
          <a:p>
            <a:pPr eaLnBrk="1" hangingPunct="1"/>
            <a:r>
              <a:rPr lang="en-US" altLang="zh-TW"/>
              <a:t>When can the money be returned? </a:t>
            </a:r>
          </a:p>
          <a:p>
            <a:pPr lvl="1" eaLnBrk="1" hangingPunct="1"/>
            <a:r>
              <a:rPr lang="en-US" altLang="zh-TW"/>
              <a:t>The maturity date</a:t>
            </a:r>
          </a:p>
        </p:txBody>
      </p:sp>
      <p:sp>
        <p:nvSpPr>
          <p:cNvPr id="168963" name="Slide Number Placeholder 5"/>
          <p:cNvSpPr>
            <a:spLocks noGrp="1"/>
          </p:cNvSpPr>
          <p:nvPr>
            <p:ph type="sldNum" sz="quarter" idx="10"/>
          </p:nvPr>
        </p:nvSpPr>
        <p:spPr bwMode="auto">
          <a:noFill/>
          <a:ln>
            <a:miter lim="800000"/>
            <a:headEnd/>
            <a:tailEnd/>
          </a:ln>
        </p:spPr>
        <p:txBody>
          <a:bodyPr/>
          <a:lstStyle/>
          <a:p>
            <a:fld id="{E3FD2723-9351-461C-8D0C-8B296C9E1D73}" type="slidenum">
              <a:rPr lang="zh-TW" altLang="en-US" sz="1400"/>
              <a:pPr/>
              <a:t>284</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8911352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en-US" altLang="zh-TW"/>
              <a:t>Trade, Value &amp; Maturity Dates</a:t>
            </a:r>
          </a:p>
        </p:txBody>
      </p:sp>
      <p:sp>
        <p:nvSpPr>
          <p:cNvPr id="169986" name="Slide Number Placeholder 4"/>
          <p:cNvSpPr>
            <a:spLocks noGrp="1"/>
          </p:cNvSpPr>
          <p:nvPr>
            <p:ph type="sldNum" sz="quarter" idx="10"/>
          </p:nvPr>
        </p:nvSpPr>
        <p:spPr bwMode="auto">
          <a:noFill/>
          <a:ln>
            <a:miter lim="800000"/>
            <a:headEnd/>
            <a:tailEnd/>
          </a:ln>
        </p:spPr>
        <p:txBody>
          <a:bodyPr/>
          <a:lstStyle/>
          <a:p>
            <a:fld id="{7D65B06B-1732-47EE-B0B0-8CC66A1E28AC}" type="slidenum">
              <a:rPr lang="zh-TW" altLang="en-US" sz="1400"/>
              <a:pPr/>
              <a:t>285</a:t>
            </a:fld>
            <a:endParaRPr lang="en-US" altLang="zh-TW" sz="1400"/>
          </a:p>
        </p:txBody>
      </p:sp>
      <p:sp>
        <p:nvSpPr>
          <p:cNvPr id="106502" name="Line 4"/>
          <p:cNvSpPr>
            <a:spLocks noChangeShapeType="1"/>
          </p:cNvSpPr>
          <p:nvPr/>
        </p:nvSpPr>
        <p:spPr bwMode="auto">
          <a:xfrm>
            <a:off x="2057400" y="4114800"/>
            <a:ext cx="7924800" cy="0"/>
          </a:xfrm>
          <a:prstGeom prst="line">
            <a:avLst/>
          </a:prstGeom>
          <a:ln>
            <a:headEnd/>
            <a:tailEnd type="stealth" w="med" len="med"/>
          </a:ln>
        </p:spPr>
        <p:style>
          <a:lnRef idx="3">
            <a:schemeClr val="dk1"/>
          </a:lnRef>
          <a:fillRef idx="0">
            <a:schemeClr val="dk1"/>
          </a:fillRef>
          <a:effectRef idx="2">
            <a:schemeClr val="dk1"/>
          </a:effectRef>
          <a:fontRef idx="minor">
            <a:schemeClr val="tx1"/>
          </a:fontRef>
        </p:style>
        <p:txBody>
          <a:bodyPr/>
          <a:lstStyle/>
          <a:p>
            <a:pPr>
              <a:defRPr/>
            </a:pPr>
            <a:endParaRPr lang="zh-TW" altLang="en-US"/>
          </a:p>
        </p:txBody>
      </p:sp>
      <p:sp>
        <p:nvSpPr>
          <p:cNvPr id="321544" name="AutoShape 8"/>
          <p:cNvSpPr>
            <a:spLocks noChangeArrowheads="1"/>
          </p:cNvSpPr>
          <p:nvPr/>
        </p:nvSpPr>
        <p:spPr bwMode="auto">
          <a:xfrm>
            <a:off x="3124200" y="1828800"/>
            <a:ext cx="1219200" cy="1371600"/>
          </a:xfrm>
          <a:prstGeom prst="wedgeRoundRectCallout">
            <a:avLst>
              <a:gd name="adj1" fmla="val -27736"/>
              <a:gd name="adj2" fmla="val 99190"/>
              <a:gd name="adj3" fmla="val 16667"/>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a:lstStyle/>
          <a:p>
            <a:pPr algn="ctr">
              <a:defRPr/>
            </a:pPr>
            <a:r>
              <a:rPr lang="en-US" altLang="zh-TW" b="1">
                <a:solidFill>
                  <a:schemeClr val="tx1"/>
                </a:solidFill>
              </a:rPr>
              <a:t>T</a:t>
            </a:r>
            <a:r>
              <a:rPr lang="en-US" altLang="zh-TW">
                <a:solidFill>
                  <a:schemeClr val="tx1"/>
                </a:solidFill>
              </a:rPr>
              <a:t>rade/</a:t>
            </a:r>
          </a:p>
          <a:p>
            <a:pPr algn="ctr">
              <a:defRPr/>
            </a:pPr>
            <a:r>
              <a:rPr lang="en-US" altLang="zh-TW">
                <a:solidFill>
                  <a:schemeClr val="tx1"/>
                </a:solidFill>
              </a:rPr>
              <a:t>Fixing</a:t>
            </a:r>
          </a:p>
          <a:p>
            <a:pPr algn="ctr">
              <a:defRPr/>
            </a:pPr>
            <a:r>
              <a:rPr lang="en-US" altLang="zh-TW">
                <a:solidFill>
                  <a:schemeClr val="tx1"/>
                </a:solidFill>
              </a:rPr>
              <a:t>Date</a:t>
            </a:r>
          </a:p>
        </p:txBody>
      </p:sp>
      <p:sp>
        <p:nvSpPr>
          <p:cNvPr id="321545" name="AutoShape 9"/>
          <p:cNvSpPr>
            <a:spLocks noChangeArrowheads="1"/>
          </p:cNvSpPr>
          <p:nvPr/>
        </p:nvSpPr>
        <p:spPr bwMode="auto">
          <a:xfrm>
            <a:off x="4953000" y="1752600"/>
            <a:ext cx="1981200" cy="1752600"/>
          </a:xfrm>
          <a:prstGeom prst="wedgeRoundRectCallout">
            <a:avLst>
              <a:gd name="adj1" fmla="val -36296"/>
              <a:gd name="adj2" fmla="val 70019"/>
              <a:gd name="adj3" fmla="val 16667"/>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a:lstStyle/>
          <a:p>
            <a:pPr algn="ctr">
              <a:defRPr/>
            </a:pPr>
            <a:r>
              <a:rPr lang="en-US" altLang="zh-TW" b="1" dirty="0">
                <a:solidFill>
                  <a:schemeClr val="tx1"/>
                </a:solidFill>
              </a:rPr>
              <a:t>V</a:t>
            </a:r>
            <a:r>
              <a:rPr lang="en-US" altLang="zh-TW" dirty="0">
                <a:solidFill>
                  <a:schemeClr val="tx1"/>
                </a:solidFill>
              </a:rPr>
              <a:t>alue/</a:t>
            </a:r>
          </a:p>
          <a:p>
            <a:pPr algn="ctr">
              <a:defRPr/>
            </a:pPr>
            <a:r>
              <a:rPr lang="en-US" altLang="zh-TW" dirty="0">
                <a:solidFill>
                  <a:schemeClr val="tx1"/>
                </a:solidFill>
              </a:rPr>
              <a:t>Settlement/</a:t>
            </a:r>
          </a:p>
          <a:p>
            <a:pPr algn="ctr">
              <a:defRPr/>
            </a:pPr>
            <a:r>
              <a:rPr lang="en-US" altLang="zh-TW" dirty="0">
                <a:solidFill>
                  <a:schemeClr val="tx1"/>
                </a:solidFill>
              </a:rPr>
              <a:t>Effective</a:t>
            </a:r>
          </a:p>
          <a:p>
            <a:pPr algn="ctr">
              <a:defRPr/>
            </a:pPr>
            <a:r>
              <a:rPr lang="en-US" altLang="zh-TW" dirty="0">
                <a:solidFill>
                  <a:schemeClr val="tx1"/>
                </a:solidFill>
              </a:rPr>
              <a:t>Date</a:t>
            </a:r>
          </a:p>
        </p:txBody>
      </p:sp>
      <p:sp>
        <p:nvSpPr>
          <p:cNvPr id="321546" name="AutoShape 10"/>
          <p:cNvSpPr>
            <a:spLocks noChangeArrowheads="1"/>
          </p:cNvSpPr>
          <p:nvPr/>
        </p:nvSpPr>
        <p:spPr bwMode="auto">
          <a:xfrm>
            <a:off x="7924800" y="1828800"/>
            <a:ext cx="1524000" cy="1371600"/>
          </a:xfrm>
          <a:prstGeom prst="wedgeRoundRectCallout">
            <a:avLst>
              <a:gd name="adj1" fmla="val -42185"/>
              <a:gd name="adj2" fmla="val 103356"/>
              <a:gd name="adj3" fmla="val 16667"/>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a:lstStyle/>
          <a:p>
            <a:pPr algn="ctr">
              <a:defRPr/>
            </a:pPr>
            <a:r>
              <a:rPr lang="en-US" altLang="zh-TW" b="1">
                <a:solidFill>
                  <a:schemeClr val="tx1"/>
                </a:solidFill>
              </a:rPr>
              <a:t>M</a:t>
            </a:r>
            <a:r>
              <a:rPr lang="en-US" altLang="zh-TW">
                <a:solidFill>
                  <a:schemeClr val="tx1"/>
                </a:solidFill>
              </a:rPr>
              <a:t>aturity/</a:t>
            </a:r>
          </a:p>
          <a:p>
            <a:pPr algn="ctr">
              <a:defRPr/>
            </a:pPr>
            <a:r>
              <a:rPr lang="en-US" altLang="zh-TW">
                <a:solidFill>
                  <a:schemeClr val="tx1"/>
                </a:solidFill>
              </a:rPr>
              <a:t>Term</a:t>
            </a:r>
          </a:p>
          <a:p>
            <a:pPr algn="ctr">
              <a:defRPr/>
            </a:pPr>
            <a:r>
              <a:rPr lang="en-US" altLang="zh-TW">
                <a:solidFill>
                  <a:schemeClr val="tx1"/>
                </a:solidFill>
              </a:rPr>
              <a:t>Date</a:t>
            </a:r>
          </a:p>
        </p:txBody>
      </p:sp>
      <p:sp>
        <p:nvSpPr>
          <p:cNvPr id="321547" name="Oval 11"/>
          <p:cNvSpPr>
            <a:spLocks noChangeArrowheads="1"/>
          </p:cNvSpPr>
          <p:nvPr/>
        </p:nvSpPr>
        <p:spPr bwMode="auto">
          <a:xfrm>
            <a:off x="2971800" y="4953000"/>
            <a:ext cx="838200" cy="762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altLang="zh-TW" sz="2800" b="1">
                <a:solidFill>
                  <a:schemeClr val="tx1"/>
                </a:solidFill>
                <a:cs typeface="Arial" charset="0"/>
              </a:rPr>
              <a:t>T</a:t>
            </a:r>
          </a:p>
        </p:txBody>
      </p:sp>
      <p:sp>
        <p:nvSpPr>
          <p:cNvPr id="321549" name="Oval 13"/>
          <p:cNvSpPr>
            <a:spLocks noChangeArrowheads="1"/>
          </p:cNvSpPr>
          <p:nvPr/>
        </p:nvSpPr>
        <p:spPr bwMode="auto">
          <a:xfrm>
            <a:off x="4267200" y="4953000"/>
            <a:ext cx="1905000" cy="762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800" b="1">
                <a:solidFill>
                  <a:schemeClr val="tx1"/>
                </a:solidFill>
              </a:rPr>
              <a:t>V = T + _</a:t>
            </a:r>
          </a:p>
        </p:txBody>
      </p:sp>
      <p:cxnSp>
        <p:nvCxnSpPr>
          <p:cNvPr id="321550" name="AutoShape 14"/>
          <p:cNvCxnSpPr>
            <a:cxnSpLocks noChangeShapeType="1"/>
            <a:stCxn id="321544" idx="4"/>
            <a:endCxn id="321547" idx="0"/>
          </p:cNvCxnSpPr>
          <p:nvPr/>
        </p:nvCxnSpPr>
        <p:spPr bwMode="auto">
          <a:xfrm flipH="1">
            <a:off x="3390901" y="3875088"/>
            <a:ext cx="4763" cy="1077912"/>
          </a:xfrm>
          <a:prstGeom prst="straightConnector1">
            <a:avLst/>
          </a:prstGeom>
          <a:ln>
            <a:headEnd/>
            <a:tailEnd/>
          </a:ln>
        </p:spPr>
        <p:style>
          <a:lnRef idx="2">
            <a:schemeClr val="dk1"/>
          </a:lnRef>
          <a:fillRef idx="0">
            <a:schemeClr val="dk1"/>
          </a:fillRef>
          <a:effectRef idx="1">
            <a:schemeClr val="dk1"/>
          </a:effectRef>
          <a:fontRef idx="minor">
            <a:schemeClr val="tx1"/>
          </a:fontRef>
        </p:style>
      </p:cxnSp>
      <p:cxnSp>
        <p:nvCxnSpPr>
          <p:cNvPr id="321551" name="AutoShape 15"/>
          <p:cNvCxnSpPr>
            <a:cxnSpLocks noChangeShapeType="1"/>
            <a:stCxn id="321545" idx="4"/>
            <a:endCxn id="321549" idx="0"/>
          </p:cNvCxnSpPr>
          <p:nvPr/>
        </p:nvCxnSpPr>
        <p:spPr bwMode="auto">
          <a:xfrm flipH="1">
            <a:off x="5219701" y="3856038"/>
            <a:ext cx="4763" cy="1096962"/>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321553" name="Oval 17"/>
          <p:cNvSpPr>
            <a:spLocks noChangeArrowheads="1"/>
          </p:cNvSpPr>
          <p:nvPr/>
        </p:nvSpPr>
        <p:spPr bwMode="auto">
          <a:xfrm>
            <a:off x="7010400" y="4953000"/>
            <a:ext cx="2057400" cy="762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800" b="1">
                <a:solidFill>
                  <a:schemeClr val="tx1"/>
                </a:solidFill>
              </a:rPr>
              <a:t>M = V + _</a:t>
            </a:r>
          </a:p>
        </p:txBody>
      </p:sp>
      <p:cxnSp>
        <p:nvCxnSpPr>
          <p:cNvPr id="321554" name="AutoShape 18"/>
          <p:cNvCxnSpPr>
            <a:cxnSpLocks noChangeShapeType="1"/>
            <a:stCxn id="321546" idx="4"/>
            <a:endCxn id="321553" idx="0"/>
          </p:cNvCxnSpPr>
          <p:nvPr/>
        </p:nvCxnSpPr>
        <p:spPr bwMode="auto">
          <a:xfrm flipH="1">
            <a:off x="8039101" y="3932238"/>
            <a:ext cx="4763" cy="1020762"/>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59516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1544"/>
                                        </p:tgtEl>
                                        <p:attrNameLst>
                                          <p:attrName>style.visibility</p:attrName>
                                        </p:attrNameLst>
                                      </p:cBhvr>
                                      <p:to>
                                        <p:strVal val="visible"/>
                                      </p:to>
                                    </p:set>
                                    <p:animEffect transition="in" filter="fade">
                                      <p:cBhvr>
                                        <p:cTn id="7" dur="500"/>
                                        <p:tgtEl>
                                          <p:spTgt spid="3215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1550"/>
                                        </p:tgtEl>
                                        <p:attrNameLst>
                                          <p:attrName>style.visibility</p:attrName>
                                        </p:attrNameLst>
                                      </p:cBhvr>
                                      <p:to>
                                        <p:strVal val="visible"/>
                                      </p:to>
                                    </p:set>
                                    <p:animEffect transition="in" filter="fade">
                                      <p:cBhvr>
                                        <p:cTn id="11" dur="500"/>
                                        <p:tgtEl>
                                          <p:spTgt spid="32155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1547"/>
                                        </p:tgtEl>
                                        <p:attrNameLst>
                                          <p:attrName>style.visibility</p:attrName>
                                        </p:attrNameLst>
                                      </p:cBhvr>
                                      <p:to>
                                        <p:strVal val="visible"/>
                                      </p:to>
                                    </p:set>
                                    <p:animEffect transition="in" filter="fade">
                                      <p:cBhvr>
                                        <p:cTn id="15" dur="500"/>
                                        <p:tgtEl>
                                          <p:spTgt spid="3215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1545"/>
                                        </p:tgtEl>
                                        <p:attrNameLst>
                                          <p:attrName>style.visibility</p:attrName>
                                        </p:attrNameLst>
                                      </p:cBhvr>
                                      <p:to>
                                        <p:strVal val="visible"/>
                                      </p:to>
                                    </p:set>
                                    <p:animEffect transition="in" filter="fade">
                                      <p:cBhvr>
                                        <p:cTn id="20" dur="500"/>
                                        <p:tgtEl>
                                          <p:spTgt spid="32154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21551"/>
                                        </p:tgtEl>
                                        <p:attrNameLst>
                                          <p:attrName>style.visibility</p:attrName>
                                        </p:attrNameLst>
                                      </p:cBhvr>
                                      <p:to>
                                        <p:strVal val="visible"/>
                                      </p:to>
                                    </p:set>
                                    <p:animEffect transition="in" filter="fade">
                                      <p:cBhvr>
                                        <p:cTn id="24" dur="500"/>
                                        <p:tgtEl>
                                          <p:spTgt spid="321551"/>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21549"/>
                                        </p:tgtEl>
                                        <p:attrNameLst>
                                          <p:attrName>style.visibility</p:attrName>
                                        </p:attrNameLst>
                                      </p:cBhvr>
                                      <p:to>
                                        <p:strVal val="visible"/>
                                      </p:to>
                                    </p:set>
                                    <p:animEffect transition="in" filter="fade">
                                      <p:cBhvr>
                                        <p:cTn id="28" dur="500"/>
                                        <p:tgtEl>
                                          <p:spTgt spid="3215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1546"/>
                                        </p:tgtEl>
                                        <p:attrNameLst>
                                          <p:attrName>style.visibility</p:attrName>
                                        </p:attrNameLst>
                                      </p:cBhvr>
                                      <p:to>
                                        <p:strVal val="visible"/>
                                      </p:to>
                                    </p:set>
                                    <p:animEffect transition="in" filter="fade">
                                      <p:cBhvr>
                                        <p:cTn id="33" dur="500"/>
                                        <p:tgtEl>
                                          <p:spTgt spid="32154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21554"/>
                                        </p:tgtEl>
                                        <p:attrNameLst>
                                          <p:attrName>style.visibility</p:attrName>
                                        </p:attrNameLst>
                                      </p:cBhvr>
                                      <p:to>
                                        <p:strVal val="visible"/>
                                      </p:to>
                                    </p:set>
                                    <p:animEffect transition="in" filter="fade">
                                      <p:cBhvr>
                                        <p:cTn id="37" dur="500"/>
                                        <p:tgtEl>
                                          <p:spTgt spid="321554"/>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21553"/>
                                        </p:tgtEl>
                                        <p:attrNameLst>
                                          <p:attrName>style.visibility</p:attrName>
                                        </p:attrNameLst>
                                      </p:cBhvr>
                                      <p:to>
                                        <p:strVal val="visible"/>
                                      </p:to>
                                    </p:set>
                                    <p:animEffect transition="in" filter="fade">
                                      <p:cBhvr>
                                        <p:cTn id="41" dur="500"/>
                                        <p:tgtEl>
                                          <p:spTgt spid="321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4" grpId="0" animBg="1" autoUpdateAnimBg="0"/>
      <p:bldP spid="321545" grpId="0" animBg="1" autoUpdateAnimBg="0"/>
      <p:bldP spid="321546" grpId="0" animBg="1" autoUpdateAnimBg="0"/>
      <p:bldP spid="321547" grpId="0" animBg="1" autoUpdateAnimBg="0"/>
      <p:bldP spid="321549" grpId="0" animBg="1" autoUpdateAnimBg="0"/>
      <p:bldP spid="321553" grpId="0" animBg="1" autoUpdateAnimBg="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9" name="AutoShape 7"/>
          <p:cNvSpPr>
            <a:spLocks/>
          </p:cNvSpPr>
          <p:nvPr/>
        </p:nvSpPr>
        <p:spPr bwMode="auto">
          <a:xfrm>
            <a:off x="8069264" y="2514600"/>
            <a:ext cx="1531937" cy="1219200"/>
          </a:xfrm>
          <a:prstGeom prst="borderCallout2">
            <a:avLst>
              <a:gd name="adj1" fmla="val 9375"/>
              <a:gd name="adj2" fmla="val -4972"/>
              <a:gd name="adj3" fmla="val 9375"/>
              <a:gd name="adj4" fmla="val -5181"/>
              <a:gd name="adj5" fmla="val 193750"/>
              <a:gd name="adj6" fmla="val -5491"/>
            </a:avLst>
          </a:prstGeom>
          <a:solidFill>
            <a:schemeClr val="accent1">
              <a:lumMod val="40000"/>
              <a:lumOff val="60000"/>
            </a:schemeClr>
          </a:solidFill>
          <a:ln>
            <a:solidFill>
              <a:schemeClr val="accent1">
                <a:lumMod val="40000"/>
                <a:lumOff val="60000"/>
              </a:schemeClr>
            </a:solidFill>
            <a:headEnd/>
            <a:tailEnd/>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2000" dirty="0">
                <a:solidFill>
                  <a:schemeClr val="tx1"/>
                </a:solidFill>
              </a:rPr>
              <a:t>Maturity Date:</a:t>
            </a:r>
          </a:p>
          <a:p>
            <a:pPr algn="ctr">
              <a:defRPr/>
            </a:pPr>
            <a:r>
              <a:rPr lang="en-US" altLang="zh-TW" sz="2000" dirty="0">
                <a:solidFill>
                  <a:schemeClr val="tx1"/>
                </a:solidFill>
              </a:rPr>
              <a:t>30/04</a:t>
            </a:r>
          </a:p>
        </p:txBody>
      </p:sp>
      <p:sp>
        <p:nvSpPr>
          <p:cNvPr id="376838" name="AutoShape 6"/>
          <p:cNvSpPr>
            <a:spLocks/>
          </p:cNvSpPr>
          <p:nvPr/>
        </p:nvSpPr>
        <p:spPr bwMode="auto">
          <a:xfrm>
            <a:off x="4259264" y="2514600"/>
            <a:ext cx="1150937" cy="1219200"/>
          </a:xfrm>
          <a:prstGeom prst="borderCallout2">
            <a:avLst>
              <a:gd name="adj1" fmla="val 9375"/>
              <a:gd name="adj2" fmla="val -6620"/>
              <a:gd name="adj3" fmla="val 9375"/>
              <a:gd name="adj4" fmla="val -6620"/>
              <a:gd name="adj5" fmla="val 193750"/>
              <a:gd name="adj6" fmla="val -6620"/>
            </a:avLst>
          </a:prstGeom>
          <a:solidFill>
            <a:schemeClr val="accent1">
              <a:lumMod val="40000"/>
              <a:lumOff val="60000"/>
            </a:schemeClr>
          </a:solidFill>
          <a:ln>
            <a:solidFill>
              <a:schemeClr val="accent1">
                <a:lumMod val="40000"/>
                <a:lumOff val="60000"/>
              </a:schemeClr>
            </a:solidFill>
            <a:headEnd/>
            <a:tailEnd/>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2000" dirty="0">
                <a:solidFill>
                  <a:schemeClr val="tx1"/>
                </a:solidFill>
              </a:rPr>
              <a:t>Value Date:</a:t>
            </a:r>
          </a:p>
          <a:p>
            <a:pPr algn="ctr">
              <a:defRPr/>
            </a:pPr>
            <a:r>
              <a:rPr lang="en-US" altLang="zh-TW" sz="2000" dirty="0">
                <a:solidFill>
                  <a:schemeClr val="tx1"/>
                </a:solidFill>
              </a:rPr>
              <a:t>30/03</a:t>
            </a:r>
          </a:p>
        </p:txBody>
      </p:sp>
      <p:sp>
        <p:nvSpPr>
          <p:cNvPr id="172035" name="Rectangle 2"/>
          <p:cNvSpPr>
            <a:spLocks noGrp="1" noChangeArrowheads="1"/>
          </p:cNvSpPr>
          <p:nvPr>
            <p:ph type="title"/>
          </p:nvPr>
        </p:nvSpPr>
        <p:spPr/>
        <p:txBody>
          <a:bodyPr/>
          <a:lstStyle/>
          <a:p>
            <a:pPr eaLnBrk="1" hangingPunct="1"/>
            <a:r>
              <a:rPr lang="en-US" altLang="zh-TW"/>
              <a:t>Illustration: 1 Month Deposit</a:t>
            </a:r>
          </a:p>
        </p:txBody>
      </p:sp>
      <p:sp>
        <p:nvSpPr>
          <p:cNvPr id="107526" name="AutoShape 3"/>
          <p:cNvSpPr>
            <a:spLocks noChangeArrowheads="1"/>
          </p:cNvSpPr>
          <p:nvPr/>
        </p:nvSpPr>
        <p:spPr bwMode="auto">
          <a:xfrm>
            <a:off x="2362200" y="4343400"/>
            <a:ext cx="7543800" cy="914400"/>
          </a:xfrm>
          <a:prstGeom prst="rightArrow">
            <a:avLst>
              <a:gd name="adj1" fmla="val 50000"/>
              <a:gd name="adj2" fmla="val 206250"/>
            </a:avLst>
          </a:prstGeom>
          <a:solidFill>
            <a:schemeClr val="accent1"/>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zh-TW" altLang="en-US" sz="2000">
              <a:solidFill>
                <a:srgbClr val="FFFFFF"/>
              </a:solidFill>
              <a:cs typeface="Arial" charset="0"/>
            </a:endParaRPr>
          </a:p>
        </p:txBody>
      </p:sp>
      <p:sp>
        <p:nvSpPr>
          <p:cNvPr id="376836" name="AutoShape 4"/>
          <p:cNvSpPr>
            <a:spLocks/>
          </p:cNvSpPr>
          <p:nvPr/>
        </p:nvSpPr>
        <p:spPr bwMode="auto">
          <a:xfrm>
            <a:off x="2438400" y="2514600"/>
            <a:ext cx="1150938" cy="1219200"/>
          </a:xfrm>
          <a:prstGeom prst="borderCallout2">
            <a:avLst>
              <a:gd name="adj1" fmla="val 9375"/>
              <a:gd name="adj2" fmla="val -6620"/>
              <a:gd name="adj3" fmla="val 9375"/>
              <a:gd name="adj4" fmla="val -6620"/>
              <a:gd name="adj5" fmla="val 193750"/>
              <a:gd name="adj6" fmla="val -6620"/>
            </a:avLst>
          </a:prstGeom>
          <a:solidFill>
            <a:schemeClr val="accent1">
              <a:lumMod val="40000"/>
              <a:lumOff val="60000"/>
            </a:schemeClr>
          </a:solidFill>
          <a:ln>
            <a:solidFill>
              <a:schemeClr val="accent1">
                <a:lumMod val="40000"/>
                <a:lumOff val="60000"/>
              </a:schemeClr>
            </a:solidFill>
            <a:headEnd/>
            <a:tailEnd/>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TW" sz="2000" dirty="0">
                <a:solidFill>
                  <a:schemeClr val="tx1"/>
                </a:solidFill>
              </a:rPr>
              <a:t>Trade Date:</a:t>
            </a:r>
          </a:p>
          <a:p>
            <a:pPr algn="ctr">
              <a:defRPr/>
            </a:pPr>
            <a:r>
              <a:rPr lang="en-US" altLang="zh-TW" sz="2000" dirty="0">
                <a:solidFill>
                  <a:schemeClr val="tx1"/>
                </a:solidFill>
              </a:rPr>
              <a:t>28/03</a:t>
            </a:r>
          </a:p>
        </p:txBody>
      </p:sp>
      <p:cxnSp>
        <p:nvCxnSpPr>
          <p:cNvPr id="376840" name="AutoShape 8"/>
          <p:cNvCxnSpPr>
            <a:cxnSpLocks noChangeShapeType="1"/>
            <a:stCxn id="376838" idx="0"/>
            <a:endCxn id="376839" idx="2"/>
          </p:cNvCxnSpPr>
          <p:nvPr/>
        </p:nvCxnSpPr>
        <p:spPr bwMode="auto">
          <a:xfrm>
            <a:off x="5410201" y="3124200"/>
            <a:ext cx="2659063" cy="0"/>
          </a:xfrm>
          <a:prstGeom prst="straightConnector1">
            <a:avLst/>
          </a:prstGeom>
          <a:noFill/>
          <a:ln w="57150">
            <a:solidFill>
              <a:schemeClr val="tx1"/>
            </a:solidFill>
            <a:miter lim="800000"/>
            <a:headEnd type="triangle" w="med" len="med"/>
            <a:tailEnd type="triangle" w="med" len="med"/>
          </a:ln>
        </p:spPr>
      </p:cxnSp>
      <p:sp>
        <p:nvSpPr>
          <p:cNvPr id="376841" name="Text Box 9"/>
          <p:cNvSpPr txBox="1">
            <a:spLocks noChangeArrowheads="1"/>
          </p:cNvSpPr>
          <p:nvPr/>
        </p:nvSpPr>
        <p:spPr bwMode="auto">
          <a:xfrm>
            <a:off x="6019800" y="2514600"/>
            <a:ext cx="1447800" cy="400050"/>
          </a:xfrm>
          <a:prstGeom prst="rect">
            <a:avLst/>
          </a:prstGeom>
          <a:noFill/>
          <a:ln w="9525">
            <a:noFill/>
            <a:miter lim="800000"/>
            <a:headEnd/>
            <a:tailEnd/>
          </a:ln>
        </p:spPr>
        <p:txBody>
          <a:bodyPr>
            <a:spAutoFit/>
          </a:bodyPr>
          <a:lstStyle/>
          <a:p>
            <a:pPr>
              <a:spcBef>
                <a:spcPct val="50000"/>
              </a:spcBef>
              <a:defRPr/>
            </a:pPr>
            <a:r>
              <a:rPr lang="en-US" altLang="zh-TW" sz="2000" dirty="0"/>
              <a:t>1 month</a:t>
            </a:r>
          </a:p>
        </p:txBody>
      </p:sp>
      <p:sp>
        <p:nvSpPr>
          <p:cNvPr id="376843" name="Oval 11"/>
          <p:cNvSpPr>
            <a:spLocks noChangeArrowheads="1"/>
          </p:cNvSpPr>
          <p:nvPr/>
        </p:nvSpPr>
        <p:spPr bwMode="auto">
          <a:xfrm>
            <a:off x="1981200" y="4572000"/>
            <a:ext cx="838200" cy="762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altLang="zh-TW" sz="2000" b="1">
                <a:solidFill>
                  <a:schemeClr val="tx1"/>
                </a:solidFill>
                <a:cs typeface="Arial" charset="0"/>
              </a:rPr>
              <a:t>T</a:t>
            </a:r>
          </a:p>
        </p:txBody>
      </p:sp>
      <p:sp>
        <p:nvSpPr>
          <p:cNvPr id="376844" name="Oval 12"/>
          <p:cNvSpPr>
            <a:spLocks noChangeArrowheads="1"/>
          </p:cNvSpPr>
          <p:nvPr/>
        </p:nvSpPr>
        <p:spPr bwMode="auto">
          <a:xfrm>
            <a:off x="3352800" y="4572000"/>
            <a:ext cx="1905000" cy="762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000" b="1">
                <a:solidFill>
                  <a:schemeClr val="tx1"/>
                </a:solidFill>
              </a:rPr>
              <a:t>V = T + 2</a:t>
            </a:r>
          </a:p>
        </p:txBody>
      </p:sp>
      <p:sp>
        <p:nvSpPr>
          <p:cNvPr id="376845" name="Oval 13"/>
          <p:cNvSpPr>
            <a:spLocks noChangeArrowheads="1"/>
          </p:cNvSpPr>
          <p:nvPr/>
        </p:nvSpPr>
        <p:spPr bwMode="auto">
          <a:xfrm>
            <a:off x="7010400" y="4572000"/>
            <a:ext cx="2362200" cy="762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000" b="1">
                <a:solidFill>
                  <a:schemeClr val="tx1"/>
                </a:solidFill>
              </a:rPr>
              <a:t>V + 1 month</a:t>
            </a:r>
          </a:p>
        </p:txBody>
      </p:sp>
      <p:sp>
        <p:nvSpPr>
          <p:cNvPr id="172043" name="Slide Number Placeholder 7"/>
          <p:cNvSpPr>
            <a:spLocks noGrp="1"/>
          </p:cNvSpPr>
          <p:nvPr>
            <p:ph type="sldNum" sz="quarter" idx="10"/>
          </p:nvPr>
        </p:nvSpPr>
        <p:spPr bwMode="auto">
          <a:noFill/>
          <a:ln>
            <a:miter lim="800000"/>
            <a:headEnd/>
            <a:tailEnd/>
          </a:ln>
        </p:spPr>
        <p:txBody>
          <a:bodyPr/>
          <a:lstStyle/>
          <a:p>
            <a:fld id="{7A785E49-56EB-43EA-B09B-1887FC8F9CBA}" type="slidenum">
              <a:rPr lang="zh-TW" altLang="en-US" sz="1400"/>
              <a:pPr/>
              <a:t>286</a:t>
            </a:fld>
            <a:endParaRPr lang="en-US" altLang="zh-TW" sz="1400"/>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63844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6836"/>
                                        </p:tgtEl>
                                        <p:attrNameLst>
                                          <p:attrName>style.visibility</p:attrName>
                                        </p:attrNameLst>
                                      </p:cBhvr>
                                      <p:to>
                                        <p:strVal val="visible"/>
                                      </p:to>
                                    </p:set>
                                    <p:animEffect transition="in" filter="fade">
                                      <p:cBhvr>
                                        <p:cTn id="7" dur="500"/>
                                        <p:tgtEl>
                                          <p:spTgt spid="3768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6843"/>
                                        </p:tgtEl>
                                        <p:attrNameLst>
                                          <p:attrName>style.visibility</p:attrName>
                                        </p:attrNameLst>
                                      </p:cBhvr>
                                      <p:to>
                                        <p:strVal val="visible"/>
                                      </p:to>
                                    </p:set>
                                    <p:animEffect transition="in" filter="fade">
                                      <p:cBhvr>
                                        <p:cTn id="11" dur="500"/>
                                        <p:tgtEl>
                                          <p:spTgt spid="3768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6838"/>
                                        </p:tgtEl>
                                        <p:attrNameLst>
                                          <p:attrName>style.visibility</p:attrName>
                                        </p:attrNameLst>
                                      </p:cBhvr>
                                      <p:to>
                                        <p:strVal val="visible"/>
                                      </p:to>
                                    </p:set>
                                    <p:animEffect transition="in" filter="fade">
                                      <p:cBhvr>
                                        <p:cTn id="16" dur="500"/>
                                        <p:tgtEl>
                                          <p:spTgt spid="37683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76844"/>
                                        </p:tgtEl>
                                        <p:attrNameLst>
                                          <p:attrName>style.visibility</p:attrName>
                                        </p:attrNameLst>
                                      </p:cBhvr>
                                      <p:to>
                                        <p:strVal val="visible"/>
                                      </p:to>
                                    </p:set>
                                    <p:animEffect transition="in" filter="fade">
                                      <p:cBhvr>
                                        <p:cTn id="20" dur="500"/>
                                        <p:tgtEl>
                                          <p:spTgt spid="3768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6840"/>
                                        </p:tgtEl>
                                        <p:attrNameLst>
                                          <p:attrName>style.visibility</p:attrName>
                                        </p:attrNameLst>
                                      </p:cBhvr>
                                      <p:to>
                                        <p:strVal val="visible"/>
                                      </p:to>
                                    </p:set>
                                    <p:animEffect transition="in" filter="fade">
                                      <p:cBhvr>
                                        <p:cTn id="25" dur="500"/>
                                        <p:tgtEl>
                                          <p:spTgt spid="3768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6841"/>
                                        </p:tgtEl>
                                        <p:attrNameLst>
                                          <p:attrName>style.visibility</p:attrName>
                                        </p:attrNameLst>
                                      </p:cBhvr>
                                      <p:to>
                                        <p:strVal val="visible"/>
                                      </p:to>
                                    </p:set>
                                    <p:animEffect transition="in" filter="fade">
                                      <p:cBhvr>
                                        <p:cTn id="28" dur="500"/>
                                        <p:tgtEl>
                                          <p:spTgt spid="37684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76839"/>
                                        </p:tgtEl>
                                        <p:attrNameLst>
                                          <p:attrName>style.visibility</p:attrName>
                                        </p:attrNameLst>
                                      </p:cBhvr>
                                      <p:to>
                                        <p:strVal val="visible"/>
                                      </p:to>
                                    </p:set>
                                    <p:animEffect transition="in" filter="fade">
                                      <p:cBhvr>
                                        <p:cTn id="32" dur="500"/>
                                        <p:tgtEl>
                                          <p:spTgt spid="37683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76845"/>
                                        </p:tgtEl>
                                        <p:attrNameLst>
                                          <p:attrName>style.visibility</p:attrName>
                                        </p:attrNameLst>
                                      </p:cBhvr>
                                      <p:to>
                                        <p:strVal val="visible"/>
                                      </p:to>
                                    </p:set>
                                    <p:animEffect transition="in" filter="fade">
                                      <p:cBhvr>
                                        <p:cTn id="36" dur="500"/>
                                        <p:tgtEl>
                                          <p:spTgt spid="376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9" grpId="0" animBg="1" autoUpdateAnimBg="0"/>
      <p:bldP spid="376838" grpId="0" animBg="1" autoUpdateAnimBg="0"/>
      <p:bldP spid="376836" grpId="0" animBg="1" autoUpdateAnimBg="0"/>
      <p:bldP spid="376841" grpId="0"/>
      <p:bldP spid="376843" grpId="0" animBg="1" autoUpdateAnimBg="0"/>
      <p:bldP spid="376844" grpId="0" animBg="1" autoUpdateAnimBg="0"/>
      <p:bldP spid="376845" grpId="0" animBg="1" autoUpdateAnimBg="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r>
              <a:rPr lang="en-US" altLang="zh-TW"/>
              <a:t>The DIY Dilemma (Continued)</a:t>
            </a:r>
            <a:br>
              <a:rPr lang="en-US" altLang="zh-TW"/>
            </a:br>
            <a:r>
              <a:rPr lang="en-US" altLang="zh-TW" sz="2800"/>
              <a:t>Trade and Value Dates</a:t>
            </a:r>
            <a:endParaRPr lang="en-US" altLang="zh-TW"/>
          </a:p>
        </p:txBody>
      </p:sp>
      <p:sp>
        <p:nvSpPr>
          <p:cNvPr id="173058" name="Rectangle 6"/>
          <p:cNvSpPr>
            <a:spLocks noGrp="1" noChangeArrowheads="1"/>
          </p:cNvSpPr>
          <p:nvPr>
            <p:ph type="body" idx="1"/>
          </p:nvPr>
        </p:nvSpPr>
        <p:spPr/>
        <p:txBody>
          <a:bodyPr/>
          <a:lstStyle/>
          <a:p>
            <a:r>
              <a:rPr lang="en-US" altLang="zh-TW"/>
              <a:t>Sunny Bank </a:t>
            </a:r>
          </a:p>
        </p:txBody>
      </p:sp>
      <p:sp>
        <p:nvSpPr>
          <p:cNvPr id="510980" name="Rectangle 4"/>
          <p:cNvSpPr>
            <a:spLocks noGrp="1" noChangeArrowheads="1"/>
          </p:cNvSpPr>
          <p:nvPr>
            <p:ph sz="half" idx="2"/>
          </p:nvPr>
        </p:nvSpPr>
        <p:spPr/>
        <p:txBody>
          <a:bodyPr/>
          <a:lstStyle/>
          <a:p>
            <a:r>
              <a:rPr lang="en-US" altLang="zh-TW" dirty="0"/>
              <a:t>Trade date : ?</a:t>
            </a:r>
          </a:p>
          <a:p>
            <a:r>
              <a:rPr lang="en-US" altLang="zh-TW" dirty="0"/>
              <a:t>Value date: (spot) T+ 2 business days</a:t>
            </a:r>
          </a:p>
          <a:p>
            <a:r>
              <a:rPr lang="en-US" altLang="zh-TW" dirty="0"/>
              <a:t>Maturity date : V+ 2 months</a:t>
            </a:r>
          </a:p>
        </p:txBody>
      </p:sp>
      <p:sp>
        <p:nvSpPr>
          <p:cNvPr id="173060" name="Text Placeholder 8"/>
          <p:cNvSpPr>
            <a:spLocks noGrp="1"/>
          </p:cNvSpPr>
          <p:nvPr>
            <p:ph type="body" sz="quarter" idx="3"/>
          </p:nvPr>
        </p:nvSpPr>
        <p:spPr/>
        <p:txBody>
          <a:bodyPr/>
          <a:lstStyle/>
          <a:p>
            <a:r>
              <a:rPr lang="en-US" altLang="zh-TW"/>
              <a:t>Lucky Gold</a:t>
            </a:r>
          </a:p>
        </p:txBody>
      </p:sp>
      <p:sp>
        <p:nvSpPr>
          <p:cNvPr id="510981" name="Rectangle 5"/>
          <p:cNvSpPr>
            <a:spLocks noGrp="1" noChangeArrowheads="1"/>
          </p:cNvSpPr>
          <p:nvPr>
            <p:ph sz="quarter" idx="4"/>
          </p:nvPr>
        </p:nvSpPr>
        <p:spPr/>
        <p:txBody>
          <a:bodyPr/>
          <a:lstStyle/>
          <a:p>
            <a:r>
              <a:rPr lang="en-US" altLang="zh-TW" dirty="0"/>
              <a:t>Trade date : ?</a:t>
            </a:r>
          </a:p>
          <a:p>
            <a:r>
              <a:rPr lang="en-US" altLang="zh-TW" dirty="0"/>
              <a:t>Value date: (spot) T+ 2 business days</a:t>
            </a:r>
          </a:p>
          <a:p>
            <a:r>
              <a:rPr lang="en-US" altLang="zh-TW" dirty="0"/>
              <a:t>Maturity date : V+ 2 months</a:t>
            </a:r>
          </a:p>
        </p:txBody>
      </p:sp>
      <p:sp>
        <p:nvSpPr>
          <p:cNvPr id="173062" name="Slide Number Placeholder 7"/>
          <p:cNvSpPr>
            <a:spLocks noGrp="1"/>
          </p:cNvSpPr>
          <p:nvPr>
            <p:ph type="sldNum" sz="quarter" idx="10"/>
          </p:nvPr>
        </p:nvSpPr>
        <p:spPr bwMode="auto">
          <a:noFill/>
          <a:ln>
            <a:miter lim="800000"/>
            <a:headEnd/>
            <a:tailEnd/>
          </a:ln>
        </p:spPr>
        <p:txBody>
          <a:bodyPr/>
          <a:lstStyle/>
          <a:p>
            <a:fld id="{CF5ACCB7-02C6-4DB4-9398-7E740AE6B5BC}" type="slidenum">
              <a:rPr lang="zh-TW" altLang="en-US" sz="1400"/>
              <a:pPr/>
              <a:t>287</a:t>
            </a:fld>
            <a:endParaRPr lang="en-US" altLang="zh-TW" sz="1400"/>
          </a:p>
        </p:txBody>
      </p:sp>
      <p:sp>
        <p:nvSpPr>
          <p:cNvPr id="10" name="TextBox 9"/>
          <p:cNvSpPr txBox="1"/>
          <p:nvPr/>
        </p:nvSpPr>
        <p:spPr>
          <a:xfrm>
            <a:off x="2057400" y="4953000"/>
            <a:ext cx="8229600" cy="838200"/>
          </a:xfrm>
          <a:prstGeom prst="rect">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t>But, wait a minute… 1</a:t>
            </a:r>
            <a:r>
              <a:rPr lang="en-US" altLang="zh-TW" b="1" baseline="30000" dirty="0"/>
              <a:t>st</a:t>
            </a:r>
            <a:r>
              <a:rPr lang="en-US" altLang="zh-TW" b="1" dirty="0"/>
              <a:t> January is a public holiday!</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00432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980"/>
                                        </p:tgtEl>
                                        <p:attrNameLst>
                                          <p:attrName>style.visibility</p:attrName>
                                        </p:attrNameLst>
                                      </p:cBhvr>
                                      <p:to>
                                        <p:strVal val="visible"/>
                                      </p:to>
                                    </p:set>
                                    <p:animEffect transition="in" filter="fade">
                                      <p:cBhvr>
                                        <p:cTn id="7" dur="500"/>
                                        <p:tgtEl>
                                          <p:spTgt spid="510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0981"/>
                                        </p:tgtEl>
                                        <p:attrNameLst>
                                          <p:attrName>style.visibility</p:attrName>
                                        </p:attrNameLst>
                                      </p:cBhvr>
                                      <p:to>
                                        <p:strVal val="visible"/>
                                      </p:to>
                                    </p:set>
                                    <p:animEffect transition="in" filter="fade">
                                      <p:cBhvr>
                                        <p:cTn id="12" dur="500"/>
                                        <p:tgtEl>
                                          <p:spTgt spid="5109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0" grpId="0"/>
      <p:bldP spid="510981" grpId="0"/>
      <p:bldP spid="10"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r>
              <a:rPr lang="en-US" altLang="zh-TW"/>
              <a:t>The DIY Dilemma (Continued)</a:t>
            </a:r>
            <a:br>
              <a:rPr lang="en-US" altLang="zh-TW"/>
            </a:br>
            <a:r>
              <a:rPr lang="en-US" altLang="zh-TW" sz="2400"/>
              <a:t>Business Day Definitions</a:t>
            </a:r>
          </a:p>
        </p:txBody>
      </p:sp>
      <p:sp>
        <p:nvSpPr>
          <p:cNvPr id="513027" name="Rectangle 3"/>
          <p:cNvSpPr>
            <a:spLocks noGrp="1" noChangeArrowheads="1"/>
          </p:cNvSpPr>
          <p:nvPr>
            <p:ph idx="1"/>
          </p:nvPr>
        </p:nvSpPr>
        <p:spPr>
          <a:xfrm>
            <a:off x="1981200" y="1600200"/>
            <a:ext cx="8229600" cy="4343400"/>
          </a:xfrm>
        </p:spPr>
        <p:txBody>
          <a:bodyPr>
            <a:normAutofit fontScale="92500" lnSpcReduction="10000"/>
          </a:bodyPr>
          <a:lstStyle/>
          <a:p>
            <a:pPr>
              <a:defRPr/>
            </a:pPr>
            <a:r>
              <a:rPr lang="en-US" altLang="zh-TW" dirty="0">
                <a:ea typeface="新細明體" charset="-120"/>
              </a:rPr>
              <a:t>1st January 2010 (Friday) is a public holiday in HK =&gt; DIY’s treasurer cannot reach his banker and has to wait for the next </a:t>
            </a:r>
            <a:r>
              <a:rPr lang="en-US" altLang="zh-TW" b="1" dirty="0">
                <a:ea typeface="新細明體" charset="-120"/>
              </a:rPr>
              <a:t>banking day </a:t>
            </a:r>
            <a:r>
              <a:rPr lang="en-US" altLang="zh-TW" dirty="0">
                <a:ea typeface="新細明體" charset="-120"/>
              </a:rPr>
              <a:t>to agree a trade</a:t>
            </a:r>
          </a:p>
          <a:p>
            <a:pPr lvl="1">
              <a:defRPr/>
            </a:pPr>
            <a:r>
              <a:rPr lang="en-US" altLang="zh-TW" dirty="0">
                <a:ea typeface="新細明體" charset="-120"/>
              </a:rPr>
              <a:t>The next day when banks are open is Monday 4th January, which is the Trade Date</a:t>
            </a:r>
          </a:p>
          <a:p>
            <a:pPr>
              <a:defRPr/>
            </a:pPr>
            <a:r>
              <a:rPr lang="en-US" altLang="zh-TW" dirty="0">
                <a:ea typeface="新細明體" charset="-120"/>
              </a:rPr>
              <a:t>Let’s assume market convention is </a:t>
            </a:r>
            <a:r>
              <a:rPr lang="en-US" altLang="zh-TW" b="1" dirty="0">
                <a:ea typeface="新細明體" charset="-120"/>
              </a:rPr>
              <a:t>spot</a:t>
            </a:r>
            <a:r>
              <a:rPr lang="en-US" altLang="zh-TW" dirty="0">
                <a:ea typeface="新細明體" charset="-120"/>
              </a:rPr>
              <a:t> (T+2) for deposits and bond purchases</a:t>
            </a:r>
          </a:p>
          <a:p>
            <a:pPr lvl="1">
              <a:defRPr/>
            </a:pPr>
            <a:r>
              <a:rPr lang="en-US" altLang="zh-TW" dirty="0">
                <a:ea typeface="新細明體" charset="-120"/>
              </a:rPr>
              <a:t>The Value Date will be T + 2 : Wednesday 6th January</a:t>
            </a:r>
          </a:p>
          <a:p>
            <a:pPr>
              <a:defRPr/>
            </a:pPr>
            <a:r>
              <a:rPr lang="en-US" altLang="zh-TW" dirty="0">
                <a:ea typeface="新細明體" charset="-120"/>
              </a:rPr>
              <a:t>To determine the Maturity Date we need to compute 2 (calendar) months from the Value Date </a:t>
            </a:r>
          </a:p>
          <a:p>
            <a:pPr lvl="1">
              <a:defRPr/>
            </a:pPr>
            <a:r>
              <a:rPr lang="en-US" altLang="zh-TW" dirty="0">
                <a:ea typeface="新細明體" charset="-120"/>
              </a:rPr>
              <a:t>that is to say Saturday 6th March</a:t>
            </a:r>
          </a:p>
          <a:p>
            <a:pPr>
              <a:defRPr/>
            </a:pPr>
            <a:r>
              <a:rPr lang="en-US" altLang="zh-TW" dirty="0">
                <a:ea typeface="新細明體" charset="-120"/>
              </a:rPr>
              <a:t>But Saturday is not a banking day, what do we do?</a:t>
            </a:r>
          </a:p>
        </p:txBody>
      </p:sp>
      <p:sp>
        <p:nvSpPr>
          <p:cNvPr id="175107" name="Slide Number Placeholder 5"/>
          <p:cNvSpPr>
            <a:spLocks noGrp="1"/>
          </p:cNvSpPr>
          <p:nvPr>
            <p:ph type="sldNum" sz="quarter" idx="10"/>
          </p:nvPr>
        </p:nvSpPr>
        <p:spPr bwMode="auto">
          <a:noFill/>
          <a:ln>
            <a:miter lim="800000"/>
            <a:headEnd/>
            <a:tailEnd/>
          </a:ln>
        </p:spPr>
        <p:txBody>
          <a:bodyPr/>
          <a:lstStyle/>
          <a:p>
            <a:fld id="{A5ECA778-20A3-47AB-B0B9-64427380E8EA}" type="slidenum">
              <a:rPr lang="zh-TW" altLang="en-US" sz="1400"/>
              <a:pPr/>
              <a:t>288</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3984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3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3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3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3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30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30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build="p"/>
    </p:bldLst>
  </p:timing>
</p:sld>
</file>

<file path=ppt/slides/slide2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29" name="Rectangle 2"/>
          <p:cNvSpPr>
            <a:spLocks noGrp="1" noChangeArrowheads="1"/>
          </p:cNvSpPr>
          <p:nvPr>
            <p:ph type="title"/>
          </p:nvPr>
        </p:nvSpPr>
        <p:spPr/>
        <p:txBody>
          <a:bodyPr/>
          <a:lstStyle/>
          <a:p>
            <a:r>
              <a:rPr lang="en-US" altLang="zh-TW"/>
              <a:t>Business Day Conventions</a:t>
            </a:r>
          </a:p>
        </p:txBody>
      </p:sp>
      <p:sp>
        <p:nvSpPr>
          <p:cNvPr id="325635" name="Rectangle 3"/>
          <p:cNvSpPr>
            <a:spLocks noGrp="1" noChangeArrowheads="1"/>
          </p:cNvSpPr>
          <p:nvPr>
            <p:ph idx="1"/>
          </p:nvPr>
        </p:nvSpPr>
        <p:spPr/>
        <p:txBody>
          <a:bodyPr/>
          <a:lstStyle/>
          <a:p>
            <a:r>
              <a:rPr lang="en-US" altLang="zh-TW"/>
              <a:t>Market convention for adjusting payment dates in response to days that are </a:t>
            </a:r>
            <a:r>
              <a:rPr lang="en-US" altLang="zh-TW" b="1">
                <a:solidFill>
                  <a:srgbClr val="953735"/>
                </a:solidFill>
              </a:rPr>
              <a:t>not business days</a:t>
            </a:r>
          </a:p>
          <a:p>
            <a:r>
              <a:rPr lang="en-US" altLang="zh-TW"/>
              <a:t>Definition of “business day”</a:t>
            </a:r>
          </a:p>
          <a:p>
            <a:r>
              <a:rPr lang="en-US" altLang="zh-TW"/>
              <a:t>Most common business day conventions:</a:t>
            </a:r>
          </a:p>
          <a:p>
            <a:pPr lvl="1"/>
            <a:r>
              <a:rPr lang="en-US" altLang="zh-TW"/>
              <a:t>Following</a:t>
            </a:r>
          </a:p>
          <a:p>
            <a:pPr lvl="1"/>
            <a:r>
              <a:rPr lang="en-US" altLang="zh-TW"/>
              <a:t>Preceding</a:t>
            </a:r>
          </a:p>
          <a:p>
            <a:pPr lvl="1"/>
            <a:r>
              <a:rPr lang="en-US" altLang="zh-TW"/>
              <a:t>Modified following</a:t>
            </a:r>
          </a:p>
        </p:txBody>
      </p:sp>
      <p:sp>
        <p:nvSpPr>
          <p:cNvPr id="176131" name="Slide Number Placeholder 7"/>
          <p:cNvSpPr>
            <a:spLocks noGrp="1"/>
          </p:cNvSpPr>
          <p:nvPr>
            <p:ph type="sldNum" sz="quarter" idx="10"/>
          </p:nvPr>
        </p:nvSpPr>
        <p:spPr bwMode="auto">
          <a:noFill/>
          <a:ln>
            <a:miter lim="800000"/>
            <a:headEnd/>
            <a:tailEnd/>
          </a:ln>
        </p:spPr>
        <p:txBody>
          <a:bodyPr/>
          <a:lstStyle/>
          <a:p>
            <a:fld id="{5731D8D5-7DB0-45AC-8D85-121E142DEDAD}" type="slidenum">
              <a:rPr lang="zh-TW" altLang="en-US" sz="1400"/>
              <a:pPr/>
              <a:t>289</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5254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6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563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563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5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lstStyle/>
          <a:p>
            <a:r>
              <a:rPr lang="en-US" dirty="0"/>
              <a:t>Why do firms have to publish financial reports?</a:t>
            </a:r>
          </a:p>
          <a:p>
            <a:r>
              <a:rPr lang="en-US" dirty="0"/>
              <a:t>Why does it matter that there are different accounting standards?</a:t>
            </a:r>
          </a:p>
          <a:p>
            <a:r>
              <a:rPr lang="en-US" dirty="0"/>
              <a:t>What is the role of auditors?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29</a:t>
            </a:fld>
            <a:endParaRPr lang="en-US" altLang="en-US"/>
          </a:p>
        </p:txBody>
      </p:sp>
      <p:sp>
        <p:nvSpPr>
          <p:cNvPr id="5" name="Footer Placeholder 4"/>
          <p:cNvSpPr>
            <a:spLocks noGrp="1"/>
          </p:cNvSpPr>
          <p:nvPr>
            <p:ph type="ftr" sz="quarter" idx="11"/>
          </p:nvPr>
        </p:nvSpPr>
        <p:spPr/>
        <p:txBody>
          <a:bodyPr/>
          <a:lstStyle/>
          <a:p>
            <a:pPr>
              <a:defRPr/>
            </a:pPr>
            <a:r>
              <a:rPr lang="en-US" altLang="en-US" dirty="0"/>
              <a:t>Pop Quiz</a:t>
            </a:r>
          </a:p>
        </p:txBody>
      </p:sp>
    </p:spTree>
    <p:extLst>
      <p:ext uri="{BB962C8B-B14F-4D97-AF65-F5344CB8AC3E}">
        <p14:creationId xmlns:p14="http://schemas.microsoft.com/office/powerpoint/2010/main" val="21322278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p:nvPr>
        </p:nvSpPr>
        <p:spPr/>
        <p:txBody>
          <a:bodyPr/>
          <a:lstStyle/>
          <a:p>
            <a:r>
              <a:rPr lang="en-US" altLang="zh-TW"/>
              <a:t>Business Day Conventions</a:t>
            </a:r>
          </a:p>
        </p:txBody>
      </p:sp>
      <p:sp>
        <p:nvSpPr>
          <p:cNvPr id="115718" name="Line 3"/>
          <p:cNvSpPr>
            <a:spLocks noChangeShapeType="1"/>
          </p:cNvSpPr>
          <p:nvPr/>
        </p:nvSpPr>
        <p:spPr bwMode="auto">
          <a:xfrm>
            <a:off x="2057400" y="3962400"/>
            <a:ext cx="7924800" cy="0"/>
          </a:xfrm>
          <a:prstGeom prst="line">
            <a:avLst/>
          </a:prstGeom>
          <a:ln>
            <a:headEnd/>
            <a:tailEnd type="stealth" w="med" len="med"/>
          </a:ln>
        </p:spPr>
        <p:style>
          <a:lnRef idx="3">
            <a:schemeClr val="dk1"/>
          </a:lnRef>
          <a:fillRef idx="0">
            <a:schemeClr val="dk1"/>
          </a:fillRef>
          <a:effectRef idx="2">
            <a:schemeClr val="dk1"/>
          </a:effectRef>
          <a:fontRef idx="minor">
            <a:schemeClr val="tx1"/>
          </a:fontRef>
        </p:style>
        <p:txBody>
          <a:bodyPr/>
          <a:lstStyle/>
          <a:p>
            <a:pPr>
              <a:defRPr/>
            </a:pPr>
            <a:endParaRPr lang="zh-TW" altLang="en-US" sz="2000"/>
          </a:p>
        </p:txBody>
      </p:sp>
      <p:sp>
        <p:nvSpPr>
          <p:cNvPr id="327686" name="Oval 6"/>
          <p:cNvSpPr>
            <a:spLocks noChangeArrowheads="1"/>
          </p:cNvSpPr>
          <p:nvPr/>
        </p:nvSpPr>
        <p:spPr bwMode="auto">
          <a:xfrm>
            <a:off x="7086600" y="4114800"/>
            <a:ext cx="1371600" cy="685800"/>
          </a:xfrm>
          <a:prstGeom prst="ellipse">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000" b="1">
                <a:solidFill>
                  <a:schemeClr val="tx1"/>
                </a:solidFill>
              </a:rPr>
              <a:t>V + _</a:t>
            </a:r>
          </a:p>
        </p:txBody>
      </p:sp>
      <p:sp>
        <p:nvSpPr>
          <p:cNvPr id="327687" name="AutoShape 7"/>
          <p:cNvSpPr>
            <a:spLocks noChangeArrowheads="1"/>
          </p:cNvSpPr>
          <p:nvPr/>
        </p:nvSpPr>
        <p:spPr bwMode="auto">
          <a:xfrm>
            <a:off x="1676400" y="1905000"/>
            <a:ext cx="1219200" cy="1371600"/>
          </a:xfrm>
          <a:prstGeom prst="wedgeRoundRectCallout">
            <a:avLst>
              <a:gd name="adj1" fmla="val -8986"/>
              <a:gd name="adj2" fmla="val 95023"/>
              <a:gd name="adj3" fmla="val 16667"/>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lstStyle/>
          <a:p>
            <a:pPr algn="ctr">
              <a:defRPr/>
            </a:pPr>
            <a:r>
              <a:rPr lang="en-US" altLang="zh-TW" sz="2000">
                <a:solidFill>
                  <a:schemeClr val="tx1"/>
                </a:solidFill>
              </a:rPr>
              <a:t>Trade/</a:t>
            </a:r>
          </a:p>
          <a:p>
            <a:pPr algn="ctr">
              <a:defRPr/>
            </a:pPr>
            <a:r>
              <a:rPr lang="en-US" altLang="zh-TW" sz="2000">
                <a:solidFill>
                  <a:schemeClr val="tx1"/>
                </a:solidFill>
              </a:rPr>
              <a:t>Fixing</a:t>
            </a:r>
          </a:p>
          <a:p>
            <a:pPr algn="ctr">
              <a:defRPr/>
            </a:pPr>
            <a:r>
              <a:rPr lang="en-US" altLang="zh-TW" sz="2000">
                <a:solidFill>
                  <a:schemeClr val="tx1"/>
                </a:solidFill>
              </a:rPr>
              <a:t>Date</a:t>
            </a:r>
          </a:p>
        </p:txBody>
      </p:sp>
      <p:cxnSp>
        <p:nvCxnSpPr>
          <p:cNvPr id="327688" name="AutoShape 8"/>
          <p:cNvCxnSpPr>
            <a:cxnSpLocks noChangeShapeType="1"/>
          </p:cNvCxnSpPr>
          <p:nvPr/>
        </p:nvCxnSpPr>
        <p:spPr bwMode="auto">
          <a:xfrm flipH="1">
            <a:off x="2171701" y="3970338"/>
            <a:ext cx="4763" cy="373062"/>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327689" name="AutoShape 9"/>
          <p:cNvSpPr>
            <a:spLocks noChangeArrowheads="1"/>
          </p:cNvSpPr>
          <p:nvPr/>
        </p:nvSpPr>
        <p:spPr bwMode="auto">
          <a:xfrm>
            <a:off x="3048000" y="1905000"/>
            <a:ext cx="1981200" cy="1371600"/>
          </a:xfrm>
          <a:prstGeom prst="wedgeRoundRectCallout">
            <a:avLst>
              <a:gd name="adj1" fmla="val -1681"/>
              <a:gd name="adj2" fmla="val 96412"/>
              <a:gd name="adj3" fmla="val 16667"/>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lstStyle/>
          <a:p>
            <a:pPr algn="ctr">
              <a:defRPr/>
            </a:pPr>
            <a:r>
              <a:rPr lang="en-US" altLang="zh-TW" sz="2000" b="1">
                <a:solidFill>
                  <a:schemeClr val="tx1"/>
                </a:solidFill>
              </a:rPr>
              <a:t>V</a:t>
            </a:r>
            <a:r>
              <a:rPr lang="en-US" altLang="zh-TW" sz="2000">
                <a:solidFill>
                  <a:schemeClr val="tx1"/>
                </a:solidFill>
              </a:rPr>
              <a:t>alue/</a:t>
            </a:r>
          </a:p>
          <a:p>
            <a:pPr algn="ctr">
              <a:defRPr/>
            </a:pPr>
            <a:r>
              <a:rPr lang="en-US" altLang="zh-TW" sz="2000">
                <a:solidFill>
                  <a:schemeClr val="tx1"/>
                </a:solidFill>
              </a:rPr>
              <a:t>Settlement</a:t>
            </a:r>
          </a:p>
          <a:p>
            <a:pPr algn="ctr">
              <a:defRPr/>
            </a:pPr>
            <a:r>
              <a:rPr lang="en-US" altLang="zh-TW" sz="2000">
                <a:solidFill>
                  <a:schemeClr val="tx1"/>
                </a:solidFill>
              </a:rPr>
              <a:t>Date</a:t>
            </a:r>
          </a:p>
        </p:txBody>
      </p:sp>
      <p:cxnSp>
        <p:nvCxnSpPr>
          <p:cNvPr id="327690" name="AutoShape 10"/>
          <p:cNvCxnSpPr>
            <a:cxnSpLocks noChangeShapeType="1"/>
          </p:cNvCxnSpPr>
          <p:nvPr/>
        </p:nvCxnSpPr>
        <p:spPr bwMode="auto">
          <a:xfrm flipH="1">
            <a:off x="4000501" y="3960813"/>
            <a:ext cx="4763" cy="354012"/>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327691" name="AutoShape 11"/>
          <p:cNvSpPr>
            <a:spLocks noChangeArrowheads="1"/>
          </p:cNvSpPr>
          <p:nvPr/>
        </p:nvSpPr>
        <p:spPr bwMode="auto">
          <a:xfrm>
            <a:off x="7162800" y="1828800"/>
            <a:ext cx="1447800" cy="1524000"/>
          </a:xfrm>
          <a:prstGeom prst="wedgeRoundRectCallout">
            <a:avLst>
              <a:gd name="adj1" fmla="val -2301"/>
              <a:gd name="adj2" fmla="val 86773"/>
              <a:gd name="adj3" fmla="val 16667"/>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lstStyle/>
          <a:p>
            <a:pPr algn="ctr">
              <a:defRPr/>
            </a:pPr>
            <a:r>
              <a:rPr lang="en-US" altLang="zh-TW" sz="2000">
                <a:solidFill>
                  <a:schemeClr val="tx1"/>
                </a:solidFill>
              </a:rPr>
              <a:t>Maturity/</a:t>
            </a:r>
          </a:p>
          <a:p>
            <a:pPr algn="ctr">
              <a:defRPr/>
            </a:pPr>
            <a:r>
              <a:rPr lang="en-US" altLang="zh-TW" sz="2000">
                <a:solidFill>
                  <a:schemeClr val="tx1"/>
                </a:solidFill>
              </a:rPr>
              <a:t>Term</a:t>
            </a:r>
          </a:p>
          <a:p>
            <a:pPr algn="ctr">
              <a:defRPr/>
            </a:pPr>
            <a:r>
              <a:rPr lang="en-US" altLang="zh-TW" sz="2000">
                <a:solidFill>
                  <a:schemeClr val="tx1"/>
                </a:solidFill>
              </a:rPr>
              <a:t>Date</a:t>
            </a:r>
          </a:p>
        </p:txBody>
      </p:sp>
      <p:cxnSp>
        <p:nvCxnSpPr>
          <p:cNvPr id="327692" name="AutoShape 12"/>
          <p:cNvCxnSpPr>
            <a:cxnSpLocks noChangeShapeType="1"/>
            <a:endCxn id="327686" idx="0"/>
          </p:cNvCxnSpPr>
          <p:nvPr/>
        </p:nvCxnSpPr>
        <p:spPr bwMode="auto">
          <a:xfrm rot="5400000">
            <a:off x="7736682" y="3998119"/>
            <a:ext cx="152400" cy="80963"/>
          </a:xfrm>
          <a:prstGeom prst="straightConnector1">
            <a:avLst/>
          </a:prstGeom>
          <a:ln>
            <a:headEnd/>
            <a:tailEnd/>
          </a:ln>
        </p:spPr>
        <p:style>
          <a:lnRef idx="2">
            <a:schemeClr val="dk1"/>
          </a:lnRef>
          <a:fillRef idx="0">
            <a:schemeClr val="dk1"/>
          </a:fillRef>
          <a:effectRef idx="1">
            <a:schemeClr val="dk1"/>
          </a:effectRef>
          <a:fontRef idx="minor">
            <a:schemeClr val="tx1"/>
          </a:fontRef>
        </p:style>
      </p:cxnSp>
      <p:sp>
        <p:nvSpPr>
          <p:cNvPr id="327695" name="AutoShape 15"/>
          <p:cNvSpPr>
            <a:spLocks noChangeArrowheads="1"/>
          </p:cNvSpPr>
          <p:nvPr/>
        </p:nvSpPr>
        <p:spPr bwMode="auto">
          <a:xfrm>
            <a:off x="5105400" y="1981200"/>
            <a:ext cx="1981200" cy="1371600"/>
          </a:xfrm>
          <a:prstGeom prst="wedgeEllipseCallout">
            <a:avLst>
              <a:gd name="adj1" fmla="val 33653"/>
              <a:gd name="adj2" fmla="val 94213"/>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nchorCtr="1"/>
          <a:lstStyle/>
          <a:p>
            <a:pPr algn="ctr">
              <a:defRPr/>
            </a:pPr>
            <a:r>
              <a:rPr lang="en-US" altLang="zh-TW" sz="2000">
                <a:solidFill>
                  <a:schemeClr val="tx1"/>
                </a:solidFill>
              </a:rPr>
              <a:t>Business</a:t>
            </a:r>
          </a:p>
          <a:p>
            <a:pPr algn="ctr">
              <a:defRPr/>
            </a:pPr>
            <a:r>
              <a:rPr lang="en-US" altLang="zh-TW" sz="2000">
                <a:solidFill>
                  <a:schemeClr val="tx1"/>
                </a:solidFill>
              </a:rPr>
              <a:t>Day</a:t>
            </a:r>
          </a:p>
        </p:txBody>
      </p:sp>
      <p:sp>
        <p:nvSpPr>
          <p:cNvPr id="327696" name="AutoShape 16"/>
          <p:cNvSpPr>
            <a:spLocks noChangeArrowheads="1"/>
          </p:cNvSpPr>
          <p:nvPr/>
        </p:nvSpPr>
        <p:spPr bwMode="auto">
          <a:xfrm>
            <a:off x="8686800" y="1905000"/>
            <a:ext cx="1905000" cy="1371600"/>
          </a:xfrm>
          <a:prstGeom prst="wedgeEllipseCallout">
            <a:avLst>
              <a:gd name="adj1" fmla="val -5534"/>
              <a:gd name="adj2" fmla="val 98711"/>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nchorCtr="1"/>
          <a:lstStyle/>
          <a:p>
            <a:pPr algn="ctr">
              <a:defRPr/>
            </a:pPr>
            <a:r>
              <a:rPr lang="en-US" altLang="zh-TW" sz="2000">
                <a:solidFill>
                  <a:schemeClr val="tx1"/>
                </a:solidFill>
              </a:rPr>
              <a:t>Business</a:t>
            </a:r>
          </a:p>
          <a:p>
            <a:pPr algn="ctr">
              <a:defRPr/>
            </a:pPr>
            <a:r>
              <a:rPr lang="en-US" altLang="zh-TW" sz="2000">
                <a:solidFill>
                  <a:schemeClr val="tx1"/>
                </a:solidFill>
              </a:rPr>
              <a:t>Day</a:t>
            </a:r>
          </a:p>
        </p:txBody>
      </p:sp>
      <p:sp>
        <p:nvSpPr>
          <p:cNvPr id="327700" name="AutoShape 20"/>
          <p:cNvSpPr>
            <a:spLocks noChangeArrowheads="1"/>
          </p:cNvSpPr>
          <p:nvPr/>
        </p:nvSpPr>
        <p:spPr bwMode="auto">
          <a:xfrm rot="10800000">
            <a:off x="4953000" y="4572000"/>
            <a:ext cx="1676400" cy="685800"/>
          </a:xfrm>
          <a:prstGeom prst="wedgeRectCallout">
            <a:avLst>
              <a:gd name="adj1" fmla="val -55306"/>
              <a:gd name="adj2" fmla="val 137037"/>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rot="10800000" anchor="ctr" anchorCtr="1"/>
          <a:lstStyle/>
          <a:p>
            <a:pPr algn="ctr">
              <a:defRPr/>
            </a:pPr>
            <a:r>
              <a:rPr lang="en-US" altLang="zh-TW" sz="2000" b="1">
                <a:solidFill>
                  <a:schemeClr val="tx1"/>
                </a:solidFill>
              </a:rPr>
              <a:t>Preceding</a:t>
            </a:r>
          </a:p>
        </p:txBody>
      </p:sp>
      <p:sp>
        <p:nvSpPr>
          <p:cNvPr id="327702" name="AutoShape 22"/>
          <p:cNvSpPr>
            <a:spLocks noChangeArrowheads="1"/>
          </p:cNvSpPr>
          <p:nvPr/>
        </p:nvSpPr>
        <p:spPr bwMode="auto">
          <a:xfrm rot="10800000">
            <a:off x="8686800" y="4572000"/>
            <a:ext cx="1676400" cy="685800"/>
          </a:xfrm>
          <a:prstGeom prst="wedgeRectCallout">
            <a:avLst>
              <a:gd name="adj1" fmla="val -667"/>
              <a:gd name="adj2" fmla="val 145829"/>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rot="10800000" anchor="ctr" anchorCtr="1"/>
          <a:lstStyle/>
          <a:p>
            <a:pPr algn="ctr">
              <a:defRPr/>
            </a:pPr>
            <a:r>
              <a:rPr lang="en-US" altLang="zh-TW" sz="2000" b="1">
                <a:solidFill>
                  <a:schemeClr val="tx1"/>
                </a:solidFill>
              </a:rPr>
              <a:t>Following</a:t>
            </a:r>
          </a:p>
        </p:txBody>
      </p:sp>
      <p:sp>
        <p:nvSpPr>
          <p:cNvPr id="327703" name="Rectangle 23"/>
          <p:cNvSpPr>
            <a:spLocks noChangeArrowheads="1"/>
          </p:cNvSpPr>
          <p:nvPr/>
        </p:nvSpPr>
        <p:spPr bwMode="auto">
          <a:xfrm>
            <a:off x="5867400" y="5334000"/>
            <a:ext cx="3124200" cy="533400"/>
          </a:xfrm>
          <a:prstGeom prst="rect">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000" b="1">
                <a:solidFill>
                  <a:schemeClr val="tx1"/>
                </a:solidFill>
              </a:rPr>
              <a:t>Modified Following</a:t>
            </a:r>
          </a:p>
        </p:txBody>
      </p:sp>
      <p:cxnSp>
        <p:nvCxnSpPr>
          <p:cNvPr id="327706" name="AutoShape 26"/>
          <p:cNvCxnSpPr>
            <a:cxnSpLocks noChangeShapeType="1"/>
            <a:stCxn id="327703" idx="0"/>
            <a:endCxn id="327700" idx="4"/>
          </p:cNvCxnSpPr>
          <p:nvPr/>
        </p:nvCxnSpPr>
        <p:spPr bwMode="auto">
          <a:xfrm flipH="1" flipV="1">
            <a:off x="6718300" y="3973514"/>
            <a:ext cx="711200" cy="136048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27707" name="AutoShape 27"/>
          <p:cNvCxnSpPr>
            <a:cxnSpLocks noChangeShapeType="1"/>
            <a:stCxn id="327703" idx="0"/>
            <a:endCxn id="327702" idx="4"/>
          </p:cNvCxnSpPr>
          <p:nvPr/>
        </p:nvCxnSpPr>
        <p:spPr bwMode="auto">
          <a:xfrm flipV="1">
            <a:off x="7429501" y="3914776"/>
            <a:ext cx="2106613" cy="141922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327684" name="Oval 4"/>
          <p:cNvSpPr>
            <a:spLocks noChangeArrowheads="1"/>
          </p:cNvSpPr>
          <p:nvPr/>
        </p:nvSpPr>
        <p:spPr bwMode="auto">
          <a:xfrm>
            <a:off x="1752600" y="4267200"/>
            <a:ext cx="838200" cy="762000"/>
          </a:xfrm>
          <a:prstGeom prst="ellipse">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altLang="zh-TW" sz="2000" b="1">
                <a:solidFill>
                  <a:schemeClr val="tx1"/>
                </a:solidFill>
                <a:cs typeface="Arial" charset="0"/>
              </a:rPr>
              <a:t>T</a:t>
            </a:r>
          </a:p>
        </p:txBody>
      </p:sp>
      <p:sp>
        <p:nvSpPr>
          <p:cNvPr id="327685" name="Oval 5"/>
          <p:cNvSpPr>
            <a:spLocks noChangeArrowheads="1"/>
          </p:cNvSpPr>
          <p:nvPr/>
        </p:nvSpPr>
        <p:spPr bwMode="auto">
          <a:xfrm>
            <a:off x="3276600" y="4267200"/>
            <a:ext cx="1447800" cy="762000"/>
          </a:xfrm>
          <a:prstGeom prst="ellipse">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sz="2000" b="1" dirty="0">
                <a:solidFill>
                  <a:schemeClr val="tx1"/>
                </a:solidFill>
              </a:rPr>
              <a:t>T + _</a:t>
            </a:r>
          </a:p>
        </p:txBody>
      </p:sp>
      <p:sp>
        <p:nvSpPr>
          <p:cNvPr id="178195" name="Slide Number Placeholder 7"/>
          <p:cNvSpPr>
            <a:spLocks noGrp="1"/>
          </p:cNvSpPr>
          <p:nvPr>
            <p:ph type="sldNum" sz="quarter" idx="10"/>
          </p:nvPr>
        </p:nvSpPr>
        <p:spPr bwMode="auto">
          <a:noFill/>
          <a:ln>
            <a:miter lim="800000"/>
            <a:headEnd/>
            <a:tailEnd/>
          </a:ln>
        </p:spPr>
        <p:txBody>
          <a:bodyPr/>
          <a:lstStyle/>
          <a:p>
            <a:fld id="{C4174CEF-A9F9-4120-81F9-2F7E430238DA}" type="slidenum">
              <a:rPr lang="zh-TW" altLang="en-US" sz="1400"/>
              <a:pPr/>
              <a:t>290</a:t>
            </a:fld>
            <a:endParaRPr lang="en-US" altLang="zh-TW" sz="1400"/>
          </a:p>
        </p:txBody>
      </p:sp>
      <p:sp>
        <p:nvSpPr>
          <p:cNvPr id="2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324983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687"/>
                                        </p:tgtEl>
                                        <p:attrNameLst>
                                          <p:attrName>style.visibility</p:attrName>
                                        </p:attrNameLst>
                                      </p:cBhvr>
                                      <p:to>
                                        <p:strVal val="visible"/>
                                      </p:to>
                                    </p:set>
                                    <p:animEffect transition="in" filter="fade">
                                      <p:cBhvr>
                                        <p:cTn id="7" dur="500"/>
                                        <p:tgtEl>
                                          <p:spTgt spid="32768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688"/>
                                        </p:tgtEl>
                                        <p:attrNameLst>
                                          <p:attrName>style.visibility</p:attrName>
                                        </p:attrNameLst>
                                      </p:cBhvr>
                                      <p:to>
                                        <p:strVal val="visible"/>
                                      </p:to>
                                    </p:set>
                                    <p:animEffect transition="in" filter="fade">
                                      <p:cBhvr>
                                        <p:cTn id="11" dur="500"/>
                                        <p:tgtEl>
                                          <p:spTgt spid="32768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7684"/>
                                        </p:tgtEl>
                                        <p:attrNameLst>
                                          <p:attrName>style.visibility</p:attrName>
                                        </p:attrNameLst>
                                      </p:cBhvr>
                                      <p:to>
                                        <p:strVal val="visible"/>
                                      </p:to>
                                    </p:set>
                                    <p:animEffect transition="in" filter="fade">
                                      <p:cBhvr>
                                        <p:cTn id="15" dur="500"/>
                                        <p:tgtEl>
                                          <p:spTgt spid="3276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7689"/>
                                        </p:tgtEl>
                                        <p:attrNameLst>
                                          <p:attrName>style.visibility</p:attrName>
                                        </p:attrNameLst>
                                      </p:cBhvr>
                                      <p:to>
                                        <p:strVal val="visible"/>
                                      </p:to>
                                    </p:set>
                                    <p:animEffect transition="in" filter="fade">
                                      <p:cBhvr>
                                        <p:cTn id="20" dur="500"/>
                                        <p:tgtEl>
                                          <p:spTgt spid="32768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27690"/>
                                        </p:tgtEl>
                                        <p:attrNameLst>
                                          <p:attrName>style.visibility</p:attrName>
                                        </p:attrNameLst>
                                      </p:cBhvr>
                                      <p:to>
                                        <p:strVal val="visible"/>
                                      </p:to>
                                    </p:set>
                                    <p:animEffect transition="in" filter="fade">
                                      <p:cBhvr>
                                        <p:cTn id="24" dur="500"/>
                                        <p:tgtEl>
                                          <p:spTgt spid="32769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27685"/>
                                        </p:tgtEl>
                                        <p:attrNameLst>
                                          <p:attrName>style.visibility</p:attrName>
                                        </p:attrNameLst>
                                      </p:cBhvr>
                                      <p:to>
                                        <p:strVal val="visible"/>
                                      </p:to>
                                    </p:set>
                                    <p:animEffect transition="in" filter="fade">
                                      <p:cBhvr>
                                        <p:cTn id="28" dur="500"/>
                                        <p:tgtEl>
                                          <p:spTgt spid="3276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7691"/>
                                        </p:tgtEl>
                                        <p:attrNameLst>
                                          <p:attrName>style.visibility</p:attrName>
                                        </p:attrNameLst>
                                      </p:cBhvr>
                                      <p:to>
                                        <p:strVal val="visible"/>
                                      </p:to>
                                    </p:set>
                                    <p:animEffect transition="in" filter="fade">
                                      <p:cBhvr>
                                        <p:cTn id="33" dur="500"/>
                                        <p:tgtEl>
                                          <p:spTgt spid="32769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27692"/>
                                        </p:tgtEl>
                                        <p:attrNameLst>
                                          <p:attrName>style.visibility</p:attrName>
                                        </p:attrNameLst>
                                      </p:cBhvr>
                                      <p:to>
                                        <p:strVal val="visible"/>
                                      </p:to>
                                    </p:set>
                                    <p:animEffect transition="in" filter="fade">
                                      <p:cBhvr>
                                        <p:cTn id="37" dur="500"/>
                                        <p:tgtEl>
                                          <p:spTgt spid="32769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27686"/>
                                        </p:tgtEl>
                                        <p:attrNameLst>
                                          <p:attrName>style.visibility</p:attrName>
                                        </p:attrNameLst>
                                      </p:cBhvr>
                                      <p:to>
                                        <p:strVal val="visible"/>
                                      </p:to>
                                    </p:set>
                                    <p:animEffect transition="in" filter="fade">
                                      <p:cBhvr>
                                        <p:cTn id="41" dur="500"/>
                                        <p:tgtEl>
                                          <p:spTgt spid="32768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7695"/>
                                        </p:tgtEl>
                                        <p:attrNameLst>
                                          <p:attrName>style.visibility</p:attrName>
                                        </p:attrNameLst>
                                      </p:cBhvr>
                                      <p:to>
                                        <p:strVal val="visible"/>
                                      </p:to>
                                    </p:set>
                                    <p:animEffect transition="in" filter="fade">
                                      <p:cBhvr>
                                        <p:cTn id="46" dur="500"/>
                                        <p:tgtEl>
                                          <p:spTgt spid="32769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327696"/>
                                        </p:tgtEl>
                                        <p:attrNameLst>
                                          <p:attrName>style.visibility</p:attrName>
                                        </p:attrNameLst>
                                      </p:cBhvr>
                                      <p:to>
                                        <p:strVal val="visible"/>
                                      </p:to>
                                    </p:set>
                                    <p:animEffect transition="in" filter="fade">
                                      <p:cBhvr>
                                        <p:cTn id="50" dur="500"/>
                                        <p:tgtEl>
                                          <p:spTgt spid="32769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7700"/>
                                        </p:tgtEl>
                                        <p:attrNameLst>
                                          <p:attrName>style.visibility</p:attrName>
                                        </p:attrNameLst>
                                      </p:cBhvr>
                                      <p:to>
                                        <p:strVal val="visible"/>
                                      </p:to>
                                    </p:set>
                                    <p:animEffect transition="in" filter="fade">
                                      <p:cBhvr>
                                        <p:cTn id="55" dur="500"/>
                                        <p:tgtEl>
                                          <p:spTgt spid="32770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7702"/>
                                        </p:tgtEl>
                                        <p:attrNameLst>
                                          <p:attrName>style.visibility</p:attrName>
                                        </p:attrNameLst>
                                      </p:cBhvr>
                                      <p:to>
                                        <p:strVal val="visible"/>
                                      </p:to>
                                    </p:set>
                                    <p:animEffect transition="in" filter="fade">
                                      <p:cBhvr>
                                        <p:cTn id="60" dur="500"/>
                                        <p:tgtEl>
                                          <p:spTgt spid="32770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27703"/>
                                        </p:tgtEl>
                                        <p:attrNameLst>
                                          <p:attrName>style.visibility</p:attrName>
                                        </p:attrNameLst>
                                      </p:cBhvr>
                                      <p:to>
                                        <p:strVal val="visible"/>
                                      </p:to>
                                    </p:set>
                                    <p:animEffect transition="in" filter="fade">
                                      <p:cBhvr>
                                        <p:cTn id="65" dur="500"/>
                                        <p:tgtEl>
                                          <p:spTgt spid="327703"/>
                                        </p:tgtEl>
                                      </p:cBhvr>
                                    </p:animEffect>
                                  </p:childTnLst>
                                </p:cTn>
                              </p:par>
                              <p:par>
                                <p:cTn id="66" presetID="10" presetClass="entr" presetSubtype="0" fill="hold" nodeType="withEffect">
                                  <p:stCondLst>
                                    <p:cond delay="0"/>
                                  </p:stCondLst>
                                  <p:childTnLst>
                                    <p:set>
                                      <p:cBhvr>
                                        <p:cTn id="67" dur="1" fill="hold">
                                          <p:stCondLst>
                                            <p:cond delay="0"/>
                                          </p:stCondLst>
                                        </p:cTn>
                                        <p:tgtEl>
                                          <p:spTgt spid="327706"/>
                                        </p:tgtEl>
                                        <p:attrNameLst>
                                          <p:attrName>style.visibility</p:attrName>
                                        </p:attrNameLst>
                                      </p:cBhvr>
                                      <p:to>
                                        <p:strVal val="visible"/>
                                      </p:to>
                                    </p:set>
                                    <p:animEffect transition="in" filter="fade">
                                      <p:cBhvr>
                                        <p:cTn id="68" dur="500"/>
                                        <p:tgtEl>
                                          <p:spTgt spid="327706"/>
                                        </p:tgtEl>
                                      </p:cBhvr>
                                    </p:animEffect>
                                  </p:childTnLst>
                                </p:cTn>
                              </p:par>
                              <p:par>
                                <p:cTn id="69" presetID="10" presetClass="entr" presetSubtype="0" fill="hold" nodeType="withEffect">
                                  <p:stCondLst>
                                    <p:cond delay="0"/>
                                  </p:stCondLst>
                                  <p:childTnLst>
                                    <p:set>
                                      <p:cBhvr>
                                        <p:cTn id="70" dur="1" fill="hold">
                                          <p:stCondLst>
                                            <p:cond delay="0"/>
                                          </p:stCondLst>
                                        </p:cTn>
                                        <p:tgtEl>
                                          <p:spTgt spid="327707"/>
                                        </p:tgtEl>
                                        <p:attrNameLst>
                                          <p:attrName>style.visibility</p:attrName>
                                        </p:attrNameLst>
                                      </p:cBhvr>
                                      <p:to>
                                        <p:strVal val="visible"/>
                                      </p:to>
                                    </p:set>
                                    <p:animEffect transition="in" filter="fade">
                                      <p:cBhvr>
                                        <p:cTn id="71" dur="500"/>
                                        <p:tgtEl>
                                          <p:spTgt spid="327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6" grpId="0" animBg="1" autoUpdateAnimBg="0"/>
      <p:bldP spid="327687" grpId="0" animBg="1" autoUpdateAnimBg="0"/>
      <p:bldP spid="327689" grpId="0" animBg="1" autoUpdateAnimBg="0"/>
      <p:bldP spid="327691" grpId="0" animBg="1" autoUpdateAnimBg="0"/>
      <p:bldP spid="327695" grpId="0" animBg="1" autoUpdateAnimBg="0"/>
      <p:bldP spid="327696" grpId="0" animBg="1" autoUpdateAnimBg="0"/>
      <p:bldP spid="327700" grpId="0" animBg="1" autoUpdateAnimBg="0"/>
      <p:bldP spid="327702" grpId="0" animBg="1" autoUpdateAnimBg="0"/>
      <p:bldP spid="327703" grpId="0" animBg="1" autoUpdateAnimBg="0"/>
      <p:bldP spid="327684" grpId="0" animBg="1" autoUpdateAnimBg="0"/>
      <p:bldP spid="327685" grpId="0" animBg="1" autoUpdateAnimBg="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r>
              <a:rPr lang="en-US" altLang="zh-TW" dirty="0"/>
              <a:t>The DIY Dilemma (Continued)</a:t>
            </a:r>
            <a:br>
              <a:rPr lang="en-US" altLang="zh-TW" dirty="0"/>
            </a:br>
            <a:r>
              <a:rPr lang="en-US" altLang="zh-TW" sz="2800" dirty="0"/>
              <a:t>Trade and Value Dates</a:t>
            </a:r>
            <a:endParaRPr lang="en-US" altLang="zh-TW" dirty="0"/>
          </a:p>
        </p:txBody>
      </p:sp>
      <p:sp>
        <p:nvSpPr>
          <p:cNvPr id="173058" name="Rectangle 6"/>
          <p:cNvSpPr>
            <a:spLocks noGrp="1" noChangeArrowheads="1"/>
          </p:cNvSpPr>
          <p:nvPr>
            <p:ph type="body" idx="1"/>
          </p:nvPr>
        </p:nvSpPr>
        <p:spPr/>
        <p:txBody>
          <a:bodyPr/>
          <a:lstStyle/>
          <a:p>
            <a:r>
              <a:rPr lang="en-US" altLang="zh-TW" dirty="0"/>
              <a:t>Sunny Bank </a:t>
            </a:r>
          </a:p>
        </p:txBody>
      </p:sp>
      <p:sp>
        <p:nvSpPr>
          <p:cNvPr id="510980" name="Rectangle 4"/>
          <p:cNvSpPr>
            <a:spLocks noGrp="1" noChangeArrowheads="1"/>
          </p:cNvSpPr>
          <p:nvPr>
            <p:ph sz="half" idx="2"/>
          </p:nvPr>
        </p:nvSpPr>
        <p:spPr/>
        <p:txBody>
          <a:bodyPr/>
          <a:lstStyle/>
          <a:p>
            <a:r>
              <a:rPr lang="en-US" altLang="zh-TW" dirty="0"/>
              <a:t>Trade date : </a:t>
            </a:r>
            <a:r>
              <a:rPr lang="en-US" altLang="zh-TW" dirty="0">
                <a:ea typeface="新細明體" charset="-120"/>
              </a:rPr>
              <a:t>Monday 4th January</a:t>
            </a:r>
            <a:endParaRPr lang="en-US" altLang="zh-TW" dirty="0"/>
          </a:p>
          <a:p>
            <a:r>
              <a:rPr lang="en-US" altLang="zh-TW" dirty="0"/>
              <a:t>Value date: </a:t>
            </a:r>
            <a:r>
              <a:rPr lang="en-US" altLang="zh-TW" dirty="0">
                <a:ea typeface="新細明體" charset="-120"/>
              </a:rPr>
              <a:t>Wednesday 6th January</a:t>
            </a:r>
            <a:endParaRPr lang="en-US" altLang="zh-TW" dirty="0"/>
          </a:p>
          <a:p>
            <a:r>
              <a:rPr lang="en-US" altLang="zh-TW" dirty="0"/>
              <a:t>Maturity date : (applying modified business day): Monday 8</a:t>
            </a:r>
            <a:r>
              <a:rPr lang="en-US" altLang="zh-TW" baseline="30000" dirty="0"/>
              <a:t>th</a:t>
            </a:r>
            <a:r>
              <a:rPr lang="en-US" altLang="zh-TW" dirty="0"/>
              <a:t> March</a:t>
            </a:r>
          </a:p>
        </p:txBody>
      </p:sp>
      <p:sp>
        <p:nvSpPr>
          <p:cNvPr id="173060" name="Text Placeholder 8"/>
          <p:cNvSpPr>
            <a:spLocks noGrp="1"/>
          </p:cNvSpPr>
          <p:nvPr>
            <p:ph type="body" sz="quarter" idx="3"/>
          </p:nvPr>
        </p:nvSpPr>
        <p:spPr/>
        <p:txBody>
          <a:bodyPr/>
          <a:lstStyle/>
          <a:p>
            <a:r>
              <a:rPr lang="en-US" altLang="zh-TW" dirty="0"/>
              <a:t>Lucky Gold</a:t>
            </a:r>
          </a:p>
        </p:txBody>
      </p:sp>
      <p:sp>
        <p:nvSpPr>
          <p:cNvPr id="510981" name="Rectangle 5"/>
          <p:cNvSpPr>
            <a:spLocks noGrp="1" noChangeArrowheads="1"/>
          </p:cNvSpPr>
          <p:nvPr>
            <p:ph sz="quarter" idx="4"/>
          </p:nvPr>
        </p:nvSpPr>
        <p:spPr/>
        <p:txBody>
          <a:bodyPr/>
          <a:lstStyle/>
          <a:p>
            <a:r>
              <a:rPr lang="en-US" altLang="zh-TW" dirty="0"/>
              <a:t>Trade date : </a:t>
            </a:r>
            <a:r>
              <a:rPr lang="en-US" altLang="zh-TW" dirty="0">
                <a:ea typeface="新細明體" charset="-120"/>
              </a:rPr>
              <a:t>Monday 4th January</a:t>
            </a:r>
            <a:endParaRPr lang="en-US" altLang="zh-TW" dirty="0"/>
          </a:p>
          <a:p>
            <a:r>
              <a:rPr lang="en-US" altLang="zh-TW" dirty="0"/>
              <a:t>Value date: </a:t>
            </a:r>
            <a:r>
              <a:rPr lang="en-US" altLang="zh-TW" dirty="0">
                <a:ea typeface="新細明體" charset="-120"/>
              </a:rPr>
              <a:t>Wednesday 6th January</a:t>
            </a:r>
            <a:endParaRPr lang="en-US" altLang="zh-TW" dirty="0"/>
          </a:p>
          <a:p>
            <a:r>
              <a:rPr lang="en-US" altLang="zh-TW" dirty="0"/>
              <a:t>Maturity date : (applying modified business day): Monday 8</a:t>
            </a:r>
            <a:r>
              <a:rPr lang="en-US" altLang="zh-TW" baseline="30000" dirty="0"/>
              <a:t>th</a:t>
            </a:r>
            <a:r>
              <a:rPr lang="en-US" altLang="zh-TW" dirty="0"/>
              <a:t> March</a:t>
            </a:r>
          </a:p>
        </p:txBody>
      </p:sp>
      <p:sp>
        <p:nvSpPr>
          <p:cNvPr id="173062" name="Slide Number Placeholder 7"/>
          <p:cNvSpPr>
            <a:spLocks noGrp="1"/>
          </p:cNvSpPr>
          <p:nvPr>
            <p:ph type="sldNum" sz="quarter" idx="10"/>
          </p:nvPr>
        </p:nvSpPr>
        <p:spPr bwMode="auto">
          <a:noFill/>
          <a:ln>
            <a:miter lim="800000"/>
            <a:headEnd/>
            <a:tailEnd/>
          </a:ln>
        </p:spPr>
        <p:txBody>
          <a:bodyPr/>
          <a:lstStyle/>
          <a:p>
            <a:fld id="{CF5ACCB7-02C6-4DB4-9398-7E740AE6B5BC}" type="slidenum">
              <a:rPr lang="zh-TW" altLang="en-US" sz="1400"/>
              <a:pPr/>
              <a:t>291</a:t>
            </a:fld>
            <a:endParaRPr lang="en-US" altLang="zh-TW" sz="1400"/>
          </a:p>
        </p:txBody>
      </p:sp>
      <p:sp>
        <p:nvSpPr>
          <p:cNvPr id="10" name="TextBox 9"/>
          <p:cNvSpPr txBox="1"/>
          <p:nvPr/>
        </p:nvSpPr>
        <p:spPr>
          <a:xfrm>
            <a:off x="2057400" y="5257800"/>
            <a:ext cx="8229600" cy="533400"/>
          </a:xfrm>
          <a:prstGeom prst="rect">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t>Now we can calculate DTM using the relevant convention</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22774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980"/>
                                        </p:tgtEl>
                                        <p:attrNameLst>
                                          <p:attrName>style.visibility</p:attrName>
                                        </p:attrNameLst>
                                      </p:cBhvr>
                                      <p:to>
                                        <p:strVal val="visible"/>
                                      </p:to>
                                    </p:set>
                                    <p:animEffect transition="in" filter="fade">
                                      <p:cBhvr>
                                        <p:cTn id="7" dur="500"/>
                                        <p:tgtEl>
                                          <p:spTgt spid="510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0981"/>
                                        </p:tgtEl>
                                        <p:attrNameLst>
                                          <p:attrName>style.visibility</p:attrName>
                                        </p:attrNameLst>
                                      </p:cBhvr>
                                      <p:to>
                                        <p:strVal val="visible"/>
                                      </p:to>
                                    </p:set>
                                    <p:animEffect transition="in" filter="fade">
                                      <p:cBhvr>
                                        <p:cTn id="12" dur="500"/>
                                        <p:tgtEl>
                                          <p:spTgt spid="5109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0" grpId="0"/>
      <p:bldP spid="510981" grpId="0"/>
      <p:bldP spid="10"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The DIY Dilemma (Continued)</a:t>
            </a:r>
            <a:br>
              <a:rPr lang="en-US" altLang="zh-TW" dirty="0"/>
            </a:br>
            <a:r>
              <a:rPr lang="en-US" altLang="zh-TW" sz="2800" dirty="0"/>
              <a:t>DTM applying day count convention</a:t>
            </a:r>
            <a:endParaRPr lang="zh-TW" altLang="en-US" dirty="0"/>
          </a:p>
        </p:txBody>
      </p:sp>
      <p:sp>
        <p:nvSpPr>
          <p:cNvPr id="3" name="Text Placeholder 2"/>
          <p:cNvSpPr>
            <a:spLocks noGrp="1"/>
          </p:cNvSpPr>
          <p:nvPr>
            <p:ph type="body" idx="1"/>
          </p:nvPr>
        </p:nvSpPr>
        <p:spPr/>
        <p:txBody>
          <a:bodyPr/>
          <a:lstStyle/>
          <a:p>
            <a:r>
              <a:rPr lang="en-US" altLang="zh-TW" dirty="0"/>
              <a:t>Sunny Bank </a:t>
            </a:r>
          </a:p>
        </p:txBody>
      </p:sp>
      <p:sp>
        <p:nvSpPr>
          <p:cNvPr id="4" name="Content Placeholder 3"/>
          <p:cNvSpPr>
            <a:spLocks noGrp="1"/>
          </p:cNvSpPr>
          <p:nvPr>
            <p:ph sz="half" idx="2"/>
          </p:nvPr>
        </p:nvSpPr>
        <p:spPr/>
        <p:txBody>
          <a:bodyPr/>
          <a:lstStyle/>
          <a:p>
            <a:r>
              <a:rPr lang="en-US" altLang="zh-TW" dirty="0"/>
              <a:t>Day count convention: actual/365</a:t>
            </a:r>
          </a:p>
          <a:p>
            <a:r>
              <a:rPr lang="en-US" altLang="zh-TW" dirty="0"/>
              <a:t>Means we count the actual number of days in the relevant months and 365 days in a year</a:t>
            </a:r>
          </a:p>
          <a:p>
            <a:r>
              <a:rPr lang="en-US" altLang="zh-TW" dirty="0"/>
              <a:t>January = 25 days (31-6) + February 28 days + March 8 days</a:t>
            </a:r>
          </a:p>
          <a:p>
            <a:r>
              <a:rPr lang="en-US" altLang="zh-TW" dirty="0"/>
              <a:t>DTM = 61 days</a:t>
            </a:r>
            <a:endParaRPr lang="zh-TW" altLang="en-US" dirty="0"/>
          </a:p>
        </p:txBody>
      </p:sp>
      <p:sp>
        <p:nvSpPr>
          <p:cNvPr id="5" name="Text Placeholder 4"/>
          <p:cNvSpPr>
            <a:spLocks noGrp="1"/>
          </p:cNvSpPr>
          <p:nvPr>
            <p:ph type="body" sz="quarter" idx="3"/>
          </p:nvPr>
        </p:nvSpPr>
        <p:spPr/>
        <p:txBody>
          <a:bodyPr/>
          <a:lstStyle/>
          <a:p>
            <a:r>
              <a:rPr lang="en-US" altLang="zh-TW" dirty="0"/>
              <a:t>Lucky Gold</a:t>
            </a:r>
          </a:p>
        </p:txBody>
      </p:sp>
      <p:sp>
        <p:nvSpPr>
          <p:cNvPr id="6" name="Content Placeholder 5"/>
          <p:cNvSpPr>
            <a:spLocks noGrp="1"/>
          </p:cNvSpPr>
          <p:nvPr>
            <p:ph sz="quarter" idx="4"/>
          </p:nvPr>
        </p:nvSpPr>
        <p:spPr/>
        <p:txBody>
          <a:bodyPr/>
          <a:lstStyle/>
          <a:p>
            <a:r>
              <a:rPr lang="en-US" altLang="zh-TW" dirty="0"/>
              <a:t>Day count convention: 30/360 </a:t>
            </a:r>
          </a:p>
          <a:p>
            <a:r>
              <a:rPr lang="en-US" altLang="zh-TW" dirty="0"/>
              <a:t>Means each month is assumed to have 30 days and the year 360 days</a:t>
            </a:r>
          </a:p>
          <a:p>
            <a:r>
              <a:rPr lang="en-US" altLang="zh-TW" dirty="0"/>
              <a:t>January = 24 days (30-6)+ February 30 days+ March 8 days</a:t>
            </a:r>
          </a:p>
          <a:p>
            <a:r>
              <a:rPr lang="en-US" altLang="zh-TW" dirty="0"/>
              <a:t>DTM = 62 days</a:t>
            </a:r>
            <a:endParaRPr lang="zh-TW" altLang="en-US" dirty="0"/>
          </a:p>
        </p:txBody>
      </p:sp>
      <p:sp>
        <p:nvSpPr>
          <p:cNvPr id="7" name="Slide Number Placeholder 6"/>
          <p:cNvSpPr>
            <a:spLocks noGrp="1"/>
          </p:cNvSpPr>
          <p:nvPr>
            <p:ph type="sldNum" sz="quarter" idx="10"/>
          </p:nvPr>
        </p:nvSpPr>
        <p:spPr/>
        <p:txBody>
          <a:bodyPr/>
          <a:lstStyle/>
          <a:p>
            <a:fld id="{A2A392A0-7833-4D5B-9BE1-A1A348BA2E61}" type="slidenum">
              <a:rPr lang="zh-TW" altLang="en-US" smtClean="0"/>
              <a:pPr/>
              <a:t>292</a:t>
            </a:fld>
            <a:endParaRPr lang="en-US" altLang="zh-TW"/>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5984027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a:spLocks noGrp="1" noChangeArrowheads="1"/>
          </p:cNvSpPr>
          <p:nvPr>
            <p:ph type="title"/>
          </p:nvPr>
        </p:nvSpPr>
        <p:spPr/>
        <p:txBody>
          <a:bodyPr/>
          <a:lstStyle/>
          <a:p>
            <a:r>
              <a:rPr lang="en-US" altLang="zh-TW"/>
              <a:t>The DIY Dilemma Solution</a:t>
            </a:r>
          </a:p>
        </p:txBody>
      </p:sp>
      <p:sp>
        <p:nvSpPr>
          <p:cNvPr id="179202" name="Text Placeholder 10"/>
          <p:cNvSpPr>
            <a:spLocks noGrp="1"/>
          </p:cNvSpPr>
          <p:nvPr>
            <p:ph type="body" idx="1"/>
          </p:nvPr>
        </p:nvSpPr>
        <p:spPr>
          <a:xfrm>
            <a:off x="1981200" y="1143000"/>
            <a:ext cx="4040188" cy="639762"/>
          </a:xfrm>
        </p:spPr>
        <p:txBody>
          <a:bodyPr/>
          <a:lstStyle/>
          <a:p>
            <a:r>
              <a:rPr lang="en-US" altLang="zh-TW" dirty="0"/>
              <a:t>Sunny Bank </a:t>
            </a:r>
          </a:p>
        </p:txBody>
      </p:sp>
      <p:sp>
        <p:nvSpPr>
          <p:cNvPr id="179203" name="Rectangle 4"/>
          <p:cNvSpPr>
            <a:spLocks noGrp="1" noChangeArrowheads="1"/>
          </p:cNvSpPr>
          <p:nvPr>
            <p:ph sz="half" idx="2"/>
          </p:nvPr>
        </p:nvSpPr>
        <p:spPr>
          <a:xfrm>
            <a:off x="1981200" y="1782763"/>
            <a:ext cx="4040188" cy="3768725"/>
          </a:xfrm>
        </p:spPr>
        <p:txBody>
          <a:bodyPr/>
          <a:lstStyle/>
          <a:p>
            <a:r>
              <a:rPr lang="en-US" altLang="zh-TW" dirty="0"/>
              <a:t>Trade date : 4 January 2010</a:t>
            </a:r>
          </a:p>
          <a:p>
            <a:r>
              <a:rPr lang="en-US" altLang="zh-TW" dirty="0"/>
              <a:t>Value date: 6 January</a:t>
            </a:r>
          </a:p>
          <a:p>
            <a:r>
              <a:rPr lang="en-US" altLang="zh-TW" dirty="0"/>
              <a:t>Maturity date : 8 March</a:t>
            </a:r>
          </a:p>
          <a:p>
            <a:r>
              <a:rPr lang="en-US" altLang="zh-TW" dirty="0"/>
              <a:t>DTM = 61</a:t>
            </a:r>
          </a:p>
          <a:p>
            <a:r>
              <a:rPr lang="en-US" altLang="zh-TW" dirty="0"/>
              <a:t>Interest:= 10,000,000*3%*61/365 = 50,136.99</a:t>
            </a:r>
          </a:p>
        </p:txBody>
      </p:sp>
      <p:sp>
        <p:nvSpPr>
          <p:cNvPr id="179204" name="Text Placeholder 11"/>
          <p:cNvSpPr>
            <a:spLocks noGrp="1"/>
          </p:cNvSpPr>
          <p:nvPr>
            <p:ph type="body" sz="quarter" idx="3"/>
          </p:nvPr>
        </p:nvSpPr>
        <p:spPr>
          <a:xfrm>
            <a:off x="6169026" y="1143000"/>
            <a:ext cx="4041775" cy="639762"/>
          </a:xfrm>
        </p:spPr>
        <p:txBody>
          <a:bodyPr/>
          <a:lstStyle/>
          <a:p>
            <a:r>
              <a:rPr lang="en-US" altLang="zh-TW" dirty="0"/>
              <a:t>Lucky Gold</a:t>
            </a:r>
          </a:p>
        </p:txBody>
      </p:sp>
      <p:sp>
        <p:nvSpPr>
          <p:cNvPr id="179205" name="Rectangle 5"/>
          <p:cNvSpPr>
            <a:spLocks noGrp="1" noChangeArrowheads="1"/>
          </p:cNvSpPr>
          <p:nvPr>
            <p:ph sz="quarter" idx="4"/>
          </p:nvPr>
        </p:nvSpPr>
        <p:spPr>
          <a:xfrm>
            <a:off x="6169026" y="1782763"/>
            <a:ext cx="4041775" cy="3768725"/>
          </a:xfrm>
        </p:spPr>
        <p:txBody>
          <a:bodyPr/>
          <a:lstStyle/>
          <a:p>
            <a:r>
              <a:rPr lang="en-US" altLang="zh-TW" dirty="0"/>
              <a:t>Trade date : 4 January 2010</a:t>
            </a:r>
          </a:p>
          <a:p>
            <a:r>
              <a:rPr lang="en-US" altLang="zh-TW" dirty="0"/>
              <a:t>Value date: 6 January</a:t>
            </a:r>
          </a:p>
          <a:p>
            <a:r>
              <a:rPr lang="en-US" altLang="zh-TW" dirty="0"/>
              <a:t>Maturity date : 8 March</a:t>
            </a:r>
          </a:p>
          <a:p>
            <a:r>
              <a:rPr lang="en-US" altLang="zh-TW" dirty="0"/>
              <a:t>DTM = 62</a:t>
            </a:r>
          </a:p>
          <a:p>
            <a:r>
              <a:rPr lang="en-US" altLang="zh-TW" dirty="0"/>
              <a:t>Interest = 10,000,000*3%*62/360 = 51,666.67</a:t>
            </a:r>
          </a:p>
        </p:txBody>
      </p:sp>
      <p:sp>
        <p:nvSpPr>
          <p:cNvPr id="116744" name="Rectangle 7"/>
          <p:cNvSpPr>
            <a:spLocks noChangeArrowheads="1"/>
          </p:cNvSpPr>
          <p:nvPr/>
        </p:nvSpPr>
        <p:spPr bwMode="auto">
          <a:xfrm>
            <a:off x="2286000" y="4419600"/>
            <a:ext cx="1600200" cy="457200"/>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zh-TW" altLang="en-US">
              <a:solidFill>
                <a:srgbClr val="000000"/>
              </a:solidFill>
              <a:cs typeface="Arial" charset="0"/>
            </a:endParaRPr>
          </a:p>
        </p:txBody>
      </p:sp>
      <p:sp>
        <p:nvSpPr>
          <p:cNvPr id="116745" name="Rectangle 8"/>
          <p:cNvSpPr>
            <a:spLocks noChangeArrowheads="1"/>
          </p:cNvSpPr>
          <p:nvPr/>
        </p:nvSpPr>
        <p:spPr bwMode="auto">
          <a:xfrm>
            <a:off x="6477000" y="4495800"/>
            <a:ext cx="1524000" cy="457200"/>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zh-TW" altLang="en-US">
              <a:solidFill>
                <a:srgbClr val="000000"/>
              </a:solidFill>
              <a:cs typeface="Arial" charset="0"/>
            </a:endParaRPr>
          </a:p>
        </p:txBody>
      </p:sp>
      <p:cxnSp>
        <p:nvCxnSpPr>
          <p:cNvPr id="116746" name="AutoShape 9"/>
          <p:cNvCxnSpPr>
            <a:cxnSpLocks noChangeShapeType="1"/>
            <a:stCxn id="116744" idx="2"/>
            <a:endCxn id="116745" idx="2"/>
          </p:cNvCxnSpPr>
          <p:nvPr/>
        </p:nvCxnSpPr>
        <p:spPr bwMode="auto">
          <a:xfrm rot="16200000" flipH="1">
            <a:off x="5124450" y="2838450"/>
            <a:ext cx="76200" cy="4152900"/>
          </a:xfrm>
          <a:prstGeom prst="curvedConnector3">
            <a:avLst>
              <a:gd name="adj1" fmla="val 400000"/>
            </a:avLst>
          </a:prstGeom>
          <a:ln>
            <a:headEnd type="triangle" w="med" len="med"/>
            <a:tailEnd type="triangle" w="med" len="med"/>
          </a:ln>
        </p:spPr>
        <p:style>
          <a:lnRef idx="2">
            <a:schemeClr val="accent2"/>
          </a:lnRef>
          <a:fillRef idx="1">
            <a:schemeClr val="lt1"/>
          </a:fillRef>
          <a:effectRef idx="0">
            <a:schemeClr val="accent2"/>
          </a:effectRef>
          <a:fontRef idx="minor">
            <a:schemeClr val="dk1"/>
          </a:fontRef>
        </p:style>
      </p:cxnSp>
      <p:sp>
        <p:nvSpPr>
          <p:cNvPr id="179209" name="Slide Number Placeholder 7"/>
          <p:cNvSpPr>
            <a:spLocks noGrp="1"/>
          </p:cNvSpPr>
          <p:nvPr>
            <p:ph type="sldNum" sz="quarter" idx="10"/>
          </p:nvPr>
        </p:nvSpPr>
        <p:spPr bwMode="auto">
          <a:noFill/>
          <a:ln>
            <a:miter lim="800000"/>
            <a:headEnd/>
            <a:tailEnd/>
          </a:ln>
        </p:spPr>
        <p:txBody>
          <a:bodyPr/>
          <a:lstStyle/>
          <a:p>
            <a:fld id="{9187582B-F1DB-4FA8-9751-536D79193FD5}" type="slidenum">
              <a:rPr lang="zh-TW" altLang="en-US" sz="1400"/>
              <a:pPr/>
              <a:t>293</a:t>
            </a:fld>
            <a:endParaRPr lang="en-US" altLang="zh-TW" sz="1400"/>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
        <p:nvSpPr>
          <p:cNvPr id="17" name="TextBox 16"/>
          <p:cNvSpPr txBox="1"/>
          <p:nvPr/>
        </p:nvSpPr>
        <p:spPr>
          <a:xfrm>
            <a:off x="2057400" y="5257800"/>
            <a:ext cx="8229600" cy="533400"/>
          </a:xfrm>
          <a:prstGeom prst="rect">
            <a:avLst/>
          </a:prstGeom>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t>Ceteris paribus, DIY should invest in Lucky Gold bond</a:t>
            </a:r>
          </a:p>
        </p:txBody>
      </p:sp>
    </p:spTree>
    <p:extLst>
      <p:ext uri="{BB962C8B-B14F-4D97-AF65-F5344CB8AC3E}">
        <p14:creationId xmlns:p14="http://schemas.microsoft.com/office/powerpoint/2010/main" val="689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7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7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4" grpId="0" animBg="1"/>
      <p:bldP spid="116745" grpId="0" animBg="1"/>
      <p:bldP spid="17" grpId="0" animBg="1"/>
    </p:bldLst>
  </p:timing>
</p:sld>
</file>

<file path=ppt/slides/slide2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p:txBody>
          <a:bodyPr/>
          <a:lstStyle/>
          <a:p>
            <a:r>
              <a:rPr lang="en-US" altLang="zh-TW" dirty="0"/>
              <a:t>Your turn!  Supreme Bank</a:t>
            </a:r>
          </a:p>
        </p:txBody>
      </p:sp>
      <p:sp>
        <p:nvSpPr>
          <p:cNvPr id="525315" name="Rectangle 3"/>
          <p:cNvSpPr>
            <a:spLocks noGrp="1" noChangeArrowheads="1"/>
          </p:cNvSpPr>
          <p:nvPr>
            <p:ph idx="1"/>
          </p:nvPr>
        </p:nvSpPr>
        <p:spPr>
          <a:xfrm>
            <a:off x="1981200" y="1600200"/>
            <a:ext cx="8229600" cy="4343400"/>
          </a:xfrm>
        </p:spPr>
        <p:txBody>
          <a:bodyPr/>
          <a:lstStyle/>
          <a:p>
            <a:r>
              <a:rPr lang="en-US" altLang="zh-TW"/>
              <a:t>Trade date: Friday 29 January 2010</a:t>
            </a:r>
          </a:p>
          <a:p>
            <a:r>
              <a:rPr lang="en-US" altLang="zh-TW"/>
              <a:t>Supreme Bank (HK) Ltd borrows HK$ 50 million for 1 month from KS Lee Bankers (HK) Co at 5 % p.a.</a:t>
            </a:r>
          </a:p>
          <a:p>
            <a:r>
              <a:rPr lang="en-US" altLang="zh-TW"/>
              <a:t>What amount of interest will Supreme Bank pay?</a:t>
            </a:r>
          </a:p>
        </p:txBody>
      </p:sp>
      <p:sp>
        <p:nvSpPr>
          <p:cNvPr id="181251" name="Slide Number Placeholder 7"/>
          <p:cNvSpPr>
            <a:spLocks noGrp="1"/>
          </p:cNvSpPr>
          <p:nvPr>
            <p:ph type="sldNum" sz="quarter" idx="10"/>
          </p:nvPr>
        </p:nvSpPr>
        <p:spPr bwMode="auto">
          <a:noFill/>
          <a:ln>
            <a:miter lim="800000"/>
            <a:headEnd/>
            <a:tailEnd/>
          </a:ln>
        </p:spPr>
        <p:txBody>
          <a:bodyPr/>
          <a:lstStyle/>
          <a:p>
            <a:fld id="{F3491833-2263-408E-931F-B0B31B42C00A}" type="slidenum">
              <a:rPr lang="zh-TW" altLang="en-US" sz="1400" b="1"/>
              <a:pPr/>
              <a:t>294</a:t>
            </a:fld>
            <a:endParaRPr lang="en-US" altLang="zh-TW" sz="1400" b="1"/>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0567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5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autoUpdateAnimBg="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r>
              <a:rPr lang="en-US" altLang="zh-TW"/>
              <a:t>Supreme Bank: What Do We Need to Know?</a:t>
            </a:r>
          </a:p>
        </p:txBody>
      </p:sp>
      <p:sp>
        <p:nvSpPr>
          <p:cNvPr id="526339" name="Rectangle 3"/>
          <p:cNvSpPr>
            <a:spLocks noGrp="1" noChangeArrowheads="1"/>
          </p:cNvSpPr>
          <p:nvPr>
            <p:ph idx="1"/>
          </p:nvPr>
        </p:nvSpPr>
        <p:spPr>
          <a:xfrm>
            <a:off x="1981200" y="1600200"/>
            <a:ext cx="8229600" cy="4343400"/>
          </a:xfrm>
        </p:spPr>
        <p:txBody>
          <a:bodyPr/>
          <a:lstStyle/>
          <a:p>
            <a:r>
              <a:rPr lang="en-US" altLang="zh-TW"/>
              <a:t>What is the market convention for value date?</a:t>
            </a:r>
          </a:p>
          <a:p>
            <a:pPr lvl="1"/>
            <a:r>
              <a:rPr lang="en-US" altLang="zh-TW"/>
              <a:t>Deposits: spot (T + 2)</a:t>
            </a:r>
          </a:p>
          <a:p>
            <a:r>
              <a:rPr lang="en-US" altLang="zh-TW"/>
              <a:t>What is the day count convention?</a:t>
            </a:r>
          </a:p>
          <a:p>
            <a:pPr lvl="1"/>
            <a:r>
              <a:rPr lang="en-US" altLang="zh-TW"/>
              <a:t>Actual/365</a:t>
            </a:r>
          </a:p>
          <a:p>
            <a:r>
              <a:rPr lang="en-US" altLang="zh-TW"/>
              <a:t>What is the business day definition?</a:t>
            </a:r>
          </a:p>
          <a:p>
            <a:pPr lvl="1"/>
            <a:r>
              <a:rPr lang="en-US" altLang="zh-TW"/>
              <a:t>Banking days in HK</a:t>
            </a:r>
          </a:p>
          <a:p>
            <a:pPr lvl="1"/>
            <a:r>
              <a:rPr lang="en-US" altLang="zh-TW"/>
              <a:t>Modified Following applies to maturity date</a:t>
            </a:r>
          </a:p>
        </p:txBody>
      </p:sp>
      <p:sp>
        <p:nvSpPr>
          <p:cNvPr id="182275" name="Slide Number Placeholder 7"/>
          <p:cNvSpPr>
            <a:spLocks noGrp="1"/>
          </p:cNvSpPr>
          <p:nvPr>
            <p:ph type="sldNum" sz="quarter" idx="10"/>
          </p:nvPr>
        </p:nvSpPr>
        <p:spPr bwMode="auto">
          <a:noFill/>
          <a:ln>
            <a:miter lim="800000"/>
            <a:headEnd/>
            <a:tailEnd/>
          </a:ln>
        </p:spPr>
        <p:txBody>
          <a:bodyPr/>
          <a:lstStyle/>
          <a:p>
            <a:fld id="{48B3DDC3-CB32-4862-85A8-3790F56B9905}" type="slidenum">
              <a:rPr lang="zh-TW" altLang="en-US" sz="1400" b="1"/>
              <a:pPr/>
              <a:t>295</a:t>
            </a:fld>
            <a:endParaRPr lang="en-US" altLang="zh-TW" sz="1400" b="1"/>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409632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6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63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6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r>
              <a:rPr lang="en-US" altLang="zh-TW"/>
              <a:t>Supreme Bank Solution Steps</a:t>
            </a:r>
          </a:p>
        </p:txBody>
      </p:sp>
      <p:sp>
        <p:nvSpPr>
          <p:cNvPr id="527363" name="Rectangle 3"/>
          <p:cNvSpPr>
            <a:spLocks noGrp="1" noChangeArrowheads="1"/>
          </p:cNvSpPr>
          <p:nvPr>
            <p:ph idx="1"/>
          </p:nvPr>
        </p:nvSpPr>
        <p:spPr>
          <a:xfrm>
            <a:off x="1981200" y="1600200"/>
            <a:ext cx="8229600" cy="4343400"/>
          </a:xfrm>
        </p:spPr>
        <p:txBody>
          <a:bodyPr>
            <a:normAutofit fontScale="92500" lnSpcReduction="10000"/>
          </a:bodyPr>
          <a:lstStyle/>
          <a:p>
            <a:pPr>
              <a:defRPr/>
            </a:pPr>
            <a:r>
              <a:rPr lang="en-US" altLang="zh-TW" dirty="0">
                <a:ea typeface="新細明體" charset="-120"/>
              </a:rPr>
              <a:t>First calculate the Value Date</a:t>
            </a:r>
          </a:p>
          <a:p>
            <a:pPr lvl="1">
              <a:defRPr/>
            </a:pPr>
            <a:r>
              <a:rPr lang="en-US" altLang="zh-TW" dirty="0">
                <a:ea typeface="新細明體" charset="-120"/>
              </a:rPr>
              <a:t>V = T + 2</a:t>
            </a:r>
          </a:p>
          <a:p>
            <a:pPr lvl="1">
              <a:defRPr/>
            </a:pPr>
            <a:r>
              <a:rPr lang="en-US" altLang="zh-TW" dirty="0">
                <a:ea typeface="新細明體" charset="-120"/>
              </a:rPr>
              <a:t>V = </a:t>
            </a:r>
          </a:p>
          <a:p>
            <a:pPr>
              <a:defRPr/>
            </a:pPr>
            <a:r>
              <a:rPr lang="en-US" altLang="zh-TW" dirty="0">
                <a:ea typeface="新細明體" charset="-120"/>
              </a:rPr>
              <a:t>Then determine the Maturity Date</a:t>
            </a:r>
          </a:p>
          <a:p>
            <a:pPr lvl="1">
              <a:defRPr/>
            </a:pPr>
            <a:r>
              <a:rPr lang="en-US" altLang="zh-TW" dirty="0">
                <a:ea typeface="新細明體" charset="-120"/>
              </a:rPr>
              <a:t>M = V </a:t>
            </a:r>
            <a:r>
              <a:rPr lang="en-US" altLang="zh-TW">
                <a:ea typeface="新細明體" charset="-120"/>
              </a:rPr>
              <a:t>+  </a:t>
            </a:r>
            <a:r>
              <a:rPr lang="en-US" altLang="zh-TW" dirty="0">
                <a:ea typeface="新細明體" charset="-120"/>
              </a:rPr>
              <a:t>(calendar) month adjusted by the business day convention</a:t>
            </a:r>
          </a:p>
          <a:p>
            <a:pPr lvl="1">
              <a:defRPr/>
            </a:pPr>
            <a:r>
              <a:rPr lang="en-US" altLang="zh-TW" dirty="0">
                <a:ea typeface="新細明體" charset="-120"/>
              </a:rPr>
              <a:t>M =</a:t>
            </a:r>
          </a:p>
          <a:p>
            <a:pPr>
              <a:defRPr/>
            </a:pPr>
            <a:r>
              <a:rPr lang="en-US" altLang="zh-TW" dirty="0">
                <a:ea typeface="新細明體" charset="-120"/>
              </a:rPr>
              <a:t>Calculate DTM</a:t>
            </a:r>
          </a:p>
          <a:p>
            <a:pPr lvl="1">
              <a:defRPr/>
            </a:pPr>
            <a:r>
              <a:rPr lang="en-US" altLang="zh-TW" dirty="0">
                <a:ea typeface="新細明體" charset="-120"/>
              </a:rPr>
              <a:t>DTM =</a:t>
            </a:r>
          </a:p>
          <a:p>
            <a:pPr>
              <a:defRPr/>
            </a:pPr>
            <a:r>
              <a:rPr lang="en-US" altLang="zh-TW" dirty="0">
                <a:ea typeface="新細明體" charset="-120"/>
              </a:rPr>
              <a:t>Calculate interest applying day count convention</a:t>
            </a:r>
          </a:p>
          <a:p>
            <a:pPr lvl="1">
              <a:defRPr/>
            </a:pPr>
            <a:r>
              <a:rPr lang="en-US" altLang="zh-TW" dirty="0">
                <a:ea typeface="新細明體" charset="-120"/>
              </a:rPr>
              <a:t>Interest =</a:t>
            </a:r>
          </a:p>
        </p:txBody>
      </p:sp>
      <p:sp>
        <p:nvSpPr>
          <p:cNvPr id="183299" name="Slide Number Placeholder 7"/>
          <p:cNvSpPr>
            <a:spLocks noGrp="1"/>
          </p:cNvSpPr>
          <p:nvPr>
            <p:ph type="sldNum" sz="quarter" idx="10"/>
          </p:nvPr>
        </p:nvSpPr>
        <p:spPr bwMode="auto">
          <a:noFill/>
          <a:ln>
            <a:miter lim="800000"/>
            <a:headEnd/>
            <a:tailEnd/>
          </a:ln>
        </p:spPr>
        <p:txBody>
          <a:bodyPr/>
          <a:lstStyle/>
          <a:p>
            <a:fld id="{FB577793-36A1-40FA-9AEB-4A71B3713848}" type="slidenum">
              <a:rPr lang="zh-TW" altLang="en-US" sz="1400" b="1"/>
              <a:pPr/>
              <a:t>296</a:t>
            </a:fld>
            <a:endParaRPr lang="en-US" altLang="zh-TW" sz="1400" b="1"/>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1933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7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7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7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73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73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73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73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736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Supreme Bank solution</a:t>
            </a:r>
            <a:endParaRPr lang="zh-TW" altLang="en-US" dirty="0"/>
          </a:p>
        </p:txBody>
      </p:sp>
      <p:sp>
        <p:nvSpPr>
          <p:cNvPr id="3" name="Content Placeholder 2"/>
          <p:cNvSpPr>
            <a:spLocks noGrp="1"/>
          </p:cNvSpPr>
          <p:nvPr>
            <p:ph idx="1"/>
          </p:nvPr>
        </p:nvSpPr>
        <p:spPr/>
        <p:txBody>
          <a:bodyPr/>
          <a:lstStyle/>
          <a:p>
            <a:r>
              <a:rPr lang="en-US" altLang="zh-TW" dirty="0"/>
              <a:t>Trade date: 29 January (Friday)</a:t>
            </a:r>
          </a:p>
          <a:p>
            <a:r>
              <a:rPr lang="en-US" altLang="zh-TW" dirty="0"/>
              <a:t>Value date: 2 February (Tuesday)</a:t>
            </a:r>
          </a:p>
          <a:p>
            <a:r>
              <a:rPr lang="en-US" altLang="zh-TW" dirty="0"/>
              <a:t>Maturity date: 2 March (Tuesday)</a:t>
            </a:r>
          </a:p>
          <a:p>
            <a:r>
              <a:rPr lang="en-US" altLang="zh-TW" dirty="0"/>
              <a:t>DTM: 28</a:t>
            </a:r>
          </a:p>
          <a:p>
            <a:r>
              <a:rPr lang="en-US" altLang="zh-TW" dirty="0"/>
              <a:t>Convention: actual/365</a:t>
            </a:r>
          </a:p>
          <a:p>
            <a:r>
              <a:rPr lang="en-US" altLang="zh-TW" dirty="0"/>
              <a:t>Interest: 191,780.82</a:t>
            </a:r>
            <a:r>
              <a:rPr lang="zh-TW" altLang="en-US" dirty="0"/>
              <a:t> </a:t>
            </a:r>
          </a:p>
        </p:txBody>
      </p:sp>
      <p:sp>
        <p:nvSpPr>
          <p:cNvPr id="4" name="Slide Number Placeholder 3"/>
          <p:cNvSpPr>
            <a:spLocks noGrp="1"/>
          </p:cNvSpPr>
          <p:nvPr>
            <p:ph type="sldNum" sz="quarter" idx="10"/>
          </p:nvPr>
        </p:nvSpPr>
        <p:spPr/>
        <p:txBody>
          <a:bodyPr/>
          <a:lstStyle/>
          <a:p>
            <a:fld id="{F6DADB37-B486-47D3-B14E-9E6554E51B0E}" type="slidenum">
              <a:rPr lang="zh-TW" altLang="en-US" smtClean="0"/>
              <a:pPr/>
              <a:t>297</a:t>
            </a:fld>
            <a:endParaRPr lang="en-US" altLang="zh-TW"/>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Market conventions</a:t>
            </a:r>
          </a:p>
        </p:txBody>
      </p:sp>
    </p:spTree>
    <p:extLst>
      <p:ext uri="{BB962C8B-B14F-4D97-AF65-F5344CB8AC3E}">
        <p14:creationId xmlns:p14="http://schemas.microsoft.com/office/powerpoint/2010/main" val="23841895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sz="3200" dirty="0">
                <a:ea typeface="PMingLiU" pitchFamily="18" charset="-120"/>
              </a:rPr>
              <a:t>FINA 1303</a:t>
            </a:r>
            <a:br>
              <a:rPr lang="en-US" altLang="zh-TW" dirty="0">
                <a:ea typeface="PMingLiU" pitchFamily="18" charset="-120"/>
              </a:rPr>
            </a:br>
            <a:r>
              <a:rPr lang="en-US" altLang="zh-TW" dirty="0">
                <a:ea typeface="PMingLiU" pitchFamily="18" charset="-120"/>
              </a:rPr>
              <a:t>FOUNDATIONS OF FINANCIAL INSTITUTIONS</a:t>
            </a:r>
          </a:p>
        </p:txBody>
      </p:sp>
      <p:sp>
        <p:nvSpPr>
          <p:cNvPr id="3078"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
        <p:nvSpPr>
          <p:cNvPr id="3075" name="Rectangle 6"/>
          <p:cNvSpPr>
            <a:spLocks noGrp="1" noChangeArrowheads="1"/>
          </p:cNvSpPr>
          <p:nvPr>
            <p:ph type="ftr" sz="quarter" idx="15"/>
          </p:nvPr>
        </p:nvSpPr>
        <p:spPr>
          <a:noFill/>
        </p:spPr>
        <p:txBody>
          <a:bodyPr/>
          <a:lstStyle/>
          <a:p>
            <a:endParaRPr lang="en-US" altLang="en-US" dirty="0"/>
          </a:p>
        </p:txBody>
      </p:sp>
      <p:sp>
        <p:nvSpPr>
          <p:cNvPr id="3076" name="Rectangle 7"/>
          <p:cNvSpPr>
            <a:spLocks noGrp="1" noChangeArrowheads="1"/>
          </p:cNvSpPr>
          <p:nvPr>
            <p:ph type="sldNum" sz="quarter" idx="16"/>
          </p:nvPr>
        </p:nvSpPr>
        <p:spPr>
          <a:noFill/>
        </p:spPr>
        <p:txBody>
          <a:bodyPr/>
          <a:lstStyle/>
          <a:p>
            <a:fld id="{AE51C5A7-1C09-4258-89C2-CA5C7AC7BAE8}" type="slidenum">
              <a:rPr lang="en-US" altLang="en-US"/>
              <a:pPr/>
              <a:t>298</a:t>
            </a:fld>
            <a:endParaRPr lang="en-US" altLang="en-US"/>
          </a:p>
        </p:txBody>
      </p:sp>
    </p:spTree>
    <p:extLst>
      <p:ext uri="{BB962C8B-B14F-4D97-AF65-F5344CB8AC3E}">
        <p14:creationId xmlns:p14="http://schemas.microsoft.com/office/powerpoint/2010/main" val="42177666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299</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299</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dirty="0">
                <a:ea typeface="SimSun" pitchFamily="2" charset="-122"/>
              </a:rPr>
              <a:t>Asset </a:t>
            </a:r>
          </a:p>
          <a:p>
            <a:pPr algn="ctr"/>
            <a:r>
              <a:rPr lang="en-US" altLang="zh-CN" dirty="0">
                <a:ea typeface="SimSun" pitchFamily="2" charset="-122"/>
              </a:rPr>
              <a:t>Pricing </a:t>
            </a:r>
          </a:p>
          <a:p>
            <a:pPr algn="ctr"/>
            <a:r>
              <a:rPr lang="en-US" altLang="zh-CN" dirty="0">
                <a:ea typeface="SimSun" pitchFamily="2" charset="-122"/>
              </a:rPr>
              <a:t>Models</a:t>
            </a:r>
          </a:p>
        </p:txBody>
      </p:sp>
    </p:spTree>
    <p:extLst>
      <p:ext uri="{BB962C8B-B14F-4D97-AF65-F5344CB8AC3E}">
        <p14:creationId xmlns:p14="http://schemas.microsoft.com/office/powerpoint/2010/main" val="139947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Zoom Protocol for Students</a:t>
            </a:r>
          </a:p>
        </p:txBody>
      </p:sp>
      <p:sp>
        <p:nvSpPr>
          <p:cNvPr id="5" name="Content Placeholder 4"/>
          <p:cNvSpPr>
            <a:spLocks noGrp="1"/>
          </p:cNvSpPr>
          <p:nvPr>
            <p:ph idx="1"/>
          </p:nvPr>
        </p:nvSpPr>
        <p:spPr/>
        <p:txBody>
          <a:bodyPr>
            <a:normAutofit/>
          </a:bodyPr>
          <a:lstStyle/>
          <a:p>
            <a:r>
              <a:rPr lang="en-US" sz="2200" dirty="0"/>
              <a:t>Create a clear, friendly profile photo of yourself; make sure it appears when you are present but your video is muted.</a:t>
            </a:r>
          </a:p>
          <a:p>
            <a:r>
              <a:rPr lang="en-US" sz="2200" dirty="0"/>
              <a:t>Switch on your video for the entire Zoom session; this is key to creating a more inviting and normal classroom environment.</a:t>
            </a:r>
          </a:p>
          <a:p>
            <a:r>
              <a:rPr lang="en-US" sz="2200" dirty="0"/>
              <a:t>Unmute your audio on entering the Zoom session; greet the instructor and your class mates then mute audio until called.</a:t>
            </a:r>
          </a:p>
          <a:p>
            <a:r>
              <a:rPr lang="en-US" sz="2200" dirty="0"/>
              <a:t>Each instructor will have protocols on handling questions, etc.  but they will be expecting you to follow these best practices.</a:t>
            </a:r>
          </a:p>
          <a:p>
            <a:r>
              <a:rPr lang="en-US" sz="2200" dirty="0"/>
              <a:t>Your collective effort on this will maximize your enjoyment and what you get out of the program</a:t>
            </a:r>
          </a:p>
        </p:txBody>
      </p:sp>
      <p:sp>
        <p:nvSpPr>
          <p:cNvPr id="3" name="Slide Number Placeholder 2"/>
          <p:cNvSpPr>
            <a:spLocks noGrp="1"/>
          </p:cNvSpPr>
          <p:nvPr>
            <p:ph type="sldNum" sz="quarter" idx="4294967295"/>
          </p:nvPr>
        </p:nvSpPr>
        <p:spPr/>
        <p:txBody>
          <a:bodyPr/>
          <a:lstStyle/>
          <a:p>
            <a:fld id="{EAE15FBB-C212-4CCE-963E-E89263F0DE18}" type="slidenum">
              <a:rPr lang="en-US" smtClean="0"/>
              <a:pPr/>
              <a:t>3</a:t>
            </a:fld>
            <a:endParaRPr lang="en-US"/>
          </a:p>
        </p:txBody>
      </p:sp>
      <p:sp>
        <p:nvSpPr>
          <p:cNvPr id="7"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Tree>
    <p:extLst>
      <p:ext uri="{BB962C8B-B14F-4D97-AF65-F5344CB8AC3E}">
        <p14:creationId xmlns:p14="http://schemas.microsoft.com/office/powerpoint/2010/main" val="2297680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ea typeface="ヒラギノ角ゴ Pro W3" pitchFamily="-65" charset="-128"/>
              </a:rPr>
              <a:t>Types of Financial Statements</a:t>
            </a:r>
            <a:endParaRPr lang="zh-TW" altLang="en-US" dirty="0"/>
          </a:p>
        </p:txBody>
      </p:sp>
      <p:sp>
        <p:nvSpPr>
          <p:cNvPr id="3" name="Content Placeholder 2"/>
          <p:cNvSpPr>
            <a:spLocks noGrp="1"/>
          </p:cNvSpPr>
          <p:nvPr>
            <p:ph idx="1"/>
          </p:nvPr>
        </p:nvSpPr>
        <p:spPr/>
        <p:txBody>
          <a:bodyPr/>
          <a:lstStyle/>
          <a:p>
            <a:r>
              <a:rPr lang="en-US" altLang="zh-TW" dirty="0"/>
              <a:t>The main types of financial statements are:</a:t>
            </a:r>
          </a:p>
          <a:p>
            <a:pPr lvl="1"/>
            <a:r>
              <a:rPr lang="en-US" altLang="zh-TW" dirty="0"/>
              <a:t>Balance sheet (statement of financial position)</a:t>
            </a:r>
          </a:p>
          <a:p>
            <a:pPr lvl="1"/>
            <a:r>
              <a:rPr lang="en-US" altLang="zh-TW" dirty="0"/>
              <a:t>Income statement (profits and loss account)</a:t>
            </a:r>
          </a:p>
          <a:p>
            <a:pPr lvl="1"/>
            <a:r>
              <a:rPr lang="en-US" altLang="zh-TW" dirty="0"/>
              <a:t>Cash flow statement</a:t>
            </a:r>
          </a:p>
          <a:p>
            <a:pPr lvl="1"/>
            <a:r>
              <a:rPr lang="en-US" altLang="zh-TW" dirty="0"/>
              <a:t>Statement of changes in shareholders equity</a:t>
            </a:r>
            <a:endParaRPr lang="zh-TW" altLang="en-US" dirty="0"/>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30</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318363669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981200" y="122238"/>
            <a:ext cx="2362200" cy="1295400"/>
          </a:xfrm>
        </p:spPr>
        <p:txBody>
          <a:bodyPr>
            <a:normAutofit fontScale="90000"/>
          </a:bodyPr>
          <a:lstStyle/>
          <a:p>
            <a:pPr eaLnBrk="1" hangingPunct="1"/>
            <a:r>
              <a:rPr lang="en-US" altLang="zh-TW">
                <a:ea typeface="新細明體" charset="-120"/>
              </a:rPr>
              <a:t>Course Map</a:t>
            </a:r>
          </a:p>
        </p:txBody>
      </p:sp>
      <p:sp>
        <p:nvSpPr>
          <p:cNvPr id="112656"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TW">
                <a:ea typeface="新細明體" charset="-120"/>
              </a:rPr>
              <a:t>Financial Institutions</a:t>
            </a:r>
          </a:p>
        </p:txBody>
      </p:sp>
      <p:sp>
        <p:nvSpPr>
          <p:cNvPr id="11266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TW">
                <a:ea typeface="新細明體" charset="-120"/>
              </a:rPr>
              <a:t>Overview</a:t>
            </a:r>
          </a:p>
        </p:txBody>
      </p:sp>
      <p:sp>
        <p:nvSpPr>
          <p:cNvPr id="8"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9" name="Content Placeholder 4"/>
          <p:cNvSpPr txBox="1">
            <a:spLocks/>
          </p:cNvSpPr>
          <p:nvPr/>
        </p:nvSpPr>
        <p:spPr>
          <a:xfrm>
            <a:off x="1828800" y="3276601"/>
            <a:ext cx="8382000" cy="2849563"/>
          </a:xfrm>
          <a:prstGeom prst="rect">
            <a:avLst/>
          </a:prstGeom>
          <a:solidFill>
            <a:schemeClr val="accent2">
              <a:lumMod val="20000"/>
              <a:lumOff val="80000"/>
            </a:schemeClr>
          </a:solidFill>
        </p:spPr>
        <p:txBody>
          <a:bodyPr/>
          <a:lstStyle/>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b="1" dirty="0">
                <a:solidFill>
                  <a:srgbClr val="C00000"/>
                </a:solidFill>
                <a:ea typeface="新細明體" charset="-120"/>
              </a:rPr>
              <a:t>Role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Types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Financial Intermediation</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Conflicts of Interest</a:t>
            </a:r>
            <a:endParaRPr lang="zh-TW" altLang="en-US" sz="2000" dirty="0">
              <a:ea typeface="新細明體" charset="-120"/>
            </a:endParaRPr>
          </a:p>
        </p:txBody>
      </p:sp>
      <p:sp>
        <p:nvSpPr>
          <p:cNvPr id="10"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300</a:t>
            </a:fld>
            <a:endParaRPr lang="en-US" altLang="en-US" dirty="0"/>
          </a:p>
        </p:txBody>
      </p:sp>
    </p:spTree>
    <p:extLst>
      <p:ext uri="{BB962C8B-B14F-4D97-AF65-F5344CB8AC3E}">
        <p14:creationId xmlns:p14="http://schemas.microsoft.com/office/powerpoint/2010/main" val="117800397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r>
              <a:rPr lang="en-US" altLang="zh-TW"/>
              <a:t>Role of financial institutions</a:t>
            </a:r>
          </a:p>
        </p:txBody>
      </p:sp>
      <p:sp>
        <p:nvSpPr>
          <p:cNvPr id="50179" name="Rectangle 3"/>
          <p:cNvSpPr>
            <a:spLocks noGrp="1" noChangeArrowheads="1"/>
          </p:cNvSpPr>
          <p:nvPr>
            <p:ph sz="half" idx="2"/>
          </p:nvPr>
        </p:nvSpPr>
        <p:spPr>
          <a:xfrm>
            <a:off x="6172200" y="1295401"/>
            <a:ext cx="4038600" cy="4525963"/>
          </a:xfrm>
        </p:spPr>
        <p:txBody>
          <a:bodyPr/>
          <a:lstStyle/>
          <a:p>
            <a:pPr marL="0" indent="0">
              <a:buNone/>
            </a:pPr>
            <a:endParaRPr lang="en-US" altLang="zh-TW" dirty="0">
              <a:ea typeface="PMingLiU" pitchFamily="18" charset="-120"/>
            </a:endParaRPr>
          </a:p>
          <a:p>
            <a:pPr marL="0" indent="0">
              <a:buNone/>
            </a:pPr>
            <a:endParaRPr lang="en-US" altLang="zh-TW" dirty="0">
              <a:ea typeface="PMingLiU" pitchFamily="18" charset="-120"/>
            </a:endParaRPr>
          </a:p>
          <a:p>
            <a:pPr marL="0" indent="0">
              <a:buNone/>
            </a:pPr>
            <a:endParaRPr lang="en-US" altLang="zh-TW" dirty="0">
              <a:ea typeface="PMingLiU" pitchFamily="18" charset="-120"/>
            </a:endParaRPr>
          </a:p>
          <a:p>
            <a:pPr marL="0" indent="0">
              <a:buNone/>
            </a:pPr>
            <a:endParaRPr lang="en-US" altLang="zh-TW" dirty="0">
              <a:ea typeface="PMingLiU" pitchFamily="18" charset="-120"/>
            </a:endParaRPr>
          </a:p>
          <a:p>
            <a:pPr marL="0" indent="0">
              <a:buNone/>
            </a:pPr>
            <a:endParaRPr lang="en-US" altLang="zh-TW" dirty="0">
              <a:ea typeface="PMingLiU" pitchFamily="18" charset="-120"/>
            </a:endParaRPr>
          </a:p>
          <a:p>
            <a:pPr marL="0" indent="0">
              <a:lnSpc>
                <a:spcPct val="100000"/>
              </a:lnSpc>
              <a:buNone/>
            </a:pPr>
            <a:endParaRPr lang="en-US" altLang="zh-TW" sz="1800" dirty="0">
              <a:ea typeface="PMingLiU" pitchFamily="18" charset="-120"/>
            </a:endParaRPr>
          </a:p>
          <a:p>
            <a:pPr marL="0" indent="0">
              <a:lnSpc>
                <a:spcPct val="100000"/>
              </a:lnSpc>
              <a:buNone/>
            </a:pPr>
            <a:r>
              <a:rPr lang="en-US" altLang="zh-TW" sz="1800" dirty="0">
                <a:ea typeface="PMingLiU" pitchFamily="18" charset="-120"/>
              </a:rPr>
              <a:t>Major contributor to economy in UK, US, HK….</a:t>
            </a:r>
          </a:p>
          <a:p>
            <a:endParaRPr lang="en-US" altLang="zh-TW" dirty="0"/>
          </a:p>
        </p:txBody>
      </p:sp>
      <p:sp>
        <p:nvSpPr>
          <p:cNvPr id="25604" name="Slide Number Placeholder 6"/>
          <p:cNvSpPr>
            <a:spLocks noGrp="1"/>
          </p:cNvSpPr>
          <p:nvPr>
            <p:ph type="sldNum" sz="quarter" idx="10"/>
          </p:nvPr>
        </p:nvSpPr>
        <p:spPr/>
        <p:txBody>
          <a:bodyPr/>
          <a:lstStyle/>
          <a:p>
            <a:fld id="{6C75BA4E-6EA2-48ED-8A60-43F7AA97E603}" type="slidenum">
              <a:rPr lang="en-US" altLang="en-US" smtClean="0"/>
              <a:pPr/>
              <a:t>301</a:t>
            </a:fld>
            <a:endParaRPr lang="en-US" altLang="en-US"/>
          </a:p>
        </p:txBody>
      </p:sp>
      <p:sp>
        <p:nvSpPr>
          <p:cNvPr id="50182" name="Text Box 6"/>
          <p:cNvSpPr txBox="1">
            <a:spLocks noChangeArrowheads="1"/>
          </p:cNvSpPr>
          <p:nvPr/>
        </p:nvSpPr>
        <p:spPr bwMode="auto">
          <a:xfrm>
            <a:off x="6248400" y="5312658"/>
            <a:ext cx="3657600" cy="630942"/>
          </a:xfrm>
          <a:prstGeom prst="rect">
            <a:avLst/>
          </a:prstGeom>
          <a:noFill/>
          <a:ln w="9525">
            <a:noFill/>
            <a:miter lim="800000"/>
            <a:headEnd/>
            <a:tailEnd/>
          </a:ln>
        </p:spPr>
        <p:txBody>
          <a:bodyPr wrap="square">
            <a:spAutoFit/>
          </a:bodyPr>
          <a:lstStyle/>
          <a:p>
            <a:pPr eaLnBrk="0" hangingPunct="0">
              <a:spcBef>
                <a:spcPct val="50000"/>
              </a:spcBef>
            </a:pPr>
            <a:r>
              <a:rPr lang="en-US" altLang="zh-TW" sz="1400" dirty="0">
                <a:ea typeface="PMingLiU" pitchFamily="18" charset="-120"/>
              </a:rPr>
              <a:t>City of London, the Square Mile </a:t>
            </a:r>
          </a:p>
          <a:p>
            <a:pPr eaLnBrk="0" hangingPunct="0">
              <a:spcBef>
                <a:spcPct val="50000"/>
              </a:spcBef>
            </a:pPr>
            <a:r>
              <a:rPr lang="en-US" altLang="zh-TW" sz="1400" i="1" dirty="0">
                <a:ea typeface="PMingLiU" pitchFamily="18" charset="-120"/>
              </a:rPr>
              <a:t>Source: www.freefoto.com</a:t>
            </a:r>
          </a:p>
        </p:txBody>
      </p:sp>
      <p:pic>
        <p:nvPicPr>
          <p:cNvPr id="50183" name="Picture 7" descr="Image:Photos NewYork1 032.jpg">
            <a:hlinkClick r:id="rId3"/>
          </p:cNvPr>
          <p:cNvPicPr>
            <a:picLocks noChangeAspect="1" noChangeArrowheads="1"/>
          </p:cNvPicPr>
          <p:nvPr/>
        </p:nvPicPr>
        <p:blipFill>
          <a:blip r:embed="rId4" cstate="print"/>
          <a:srcRect/>
          <a:stretch>
            <a:fillRect/>
          </a:stretch>
        </p:blipFill>
        <p:spPr bwMode="auto">
          <a:xfrm>
            <a:off x="1993900" y="2286000"/>
            <a:ext cx="4038600" cy="2800350"/>
          </a:xfrm>
          <a:prstGeom prst="rect">
            <a:avLst/>
          </a:prstGeom>
          <a:noFill/>
          <a:ln w="9525">
            <a:noFill/>
            <a:miter lim="800000"/>
            <a:headEnd/>
            <a:tailEnd/>
          </a:ln>
        </p:spPr>
      </p:pic>
      <p:sp>
        <p:nvSpPr>
          <p:cNvPr id="50184" name="Text Box 8"/>
          <p:cNvSpPr txBox="1">
            <a:spLocks noChangeArrowheads="1"/>
          </p:cNvSpPr>
          <p:nvPr/>
        </p:nvSpPr>
        <p:spPr bwMode="auto">
          <a:xfrm>
            <a:off x="1905000" y="5312658"/>
            <a:ext cx="3733800" cy="630942"/>
          </a:xfrm>
          <a:prstGeom prst="rect">
            <a:avLst/>
          </a:prstGeom>
          <a:noFill/>
          <a:ln w="9525">
            <a:noFill/>
            <a:miter lim="800000"/>
            <a:headEnd/>
            <a:tailEnd/>
          </a:ln>
        </p:spPr>
        <p:txBody>
          <a:bodyPr>
            <a:spAutoFit/>
          </a:bodyPr>
          <a:lstStyle/>
          <a:p>
            <a:pPr eaLnBrk="0" hangingPunct="0">
              <a:spcBef>
                <a:spcPct val="50000"/>
              </a:spcBef>
            </a:pPr>
            <a:r>
              <a:rPr lang="en-US" altLang="zh-TW" sz="1400" dirty="0">
                <a:ea typeface="PMingLiU" pitchFamily="18" charset="-120"/>
              </a:rPr>
              <a:t>NYSE and Wall Street </a:t>
            </a:r>
          </a:p>
          <a:p>
            <a:pPr eaLnBrk="0" hangingPunct="0">
              <a:spcBef>
                <a:spcPct val="50000"/>
              </a:spcBef>
            </a:pPr>
            <a:r>
              <a:rPr lang="en-US" altLang="zh-TW" sz="1400" i="1" dirty="0">
                <a:ea typeface="PMingLiU" pitchFamily="18" charset="-120"/>
              </a:rPr>
              <a:t>Source: Wikipedia</a:t>
            </a:r>
          </a:p>
        </p:txBody>
      </p:sp>
      <p:sp>
        <p:nvSpPr>
          <p:cNvPr id="7" name="Content Placeholder 6"/>
          <p:cNvSpPr>
            <a:spLocks noGrp="1"/>
          </p:cNvSpPr>
          <p:nvPr>
            <p:ph sz="half" idx="1"/>
          </p:nvPr>
        </p:nvSpPr>
        <p:spPr>
          <a:xfrm>
            <a:off x="1905000" y="1297680"/>
            <a:ext cx="4038600" cy="4525963"/>
          </a:xfrm>
        </p:spPr>
        <p:txBody>
          <a:bodyPr/>
          <a:lstStyle/>
          <a:p>
            <a:pPr marL="0" indent="0">
              <a:lnSpc>
                <a:spcPct val="100000"/>
              </a:lnSpc>
              <a:buNone/>
            </a:pPr>
            <a:r>
              <a:rPr lang="en-US" altLang="zh-TW" sz="1800" dirty="0"/>
              <a:t>Financial services industry links organizations needing capital with those able to provide it</a:t>
            </a:r>
          </a:p>
          <a:p>
            <a:endParaRPr lang="de-DE" dirty="0"/>
          </a:p>
        </p:txBody>
      </p:sp>
      <p:pic>
        <p:nvPicPr>
          <p:cNvPr id="18" name="Picture 5" descr="The City of London - The Square Mile"/>
          <p:cNvPicPr>
            <a:picLocks noChangeAspect="1" noChangeArrowheads="1"/>
          </p:cNvPicPr>
          <p:nvPr/>
        </p:nvPicPr>
        <p:blipFill>
          <a:blip r:embed="rId5" cstate="print"/>
          <a:srcRect/>
          <a:stretch>
            <a:fillRect/>
          </a:stretch>
        </p:blipFill>
        <p:spPr bwMode="auto">
          <a:xfrm>
            <a:off x="6248400" y="1371600"/>
            <a:ext cx="4038600" cy="2692400"/>
          </a:xfrm>
          <a:prstGeom prst="rect">
            <a:avLst/>
          </a:prstGeom>
          <a:noFill/>
          <a:ln w="9525">
            <a:noFill/>
            <a:miter lim="800000"/>
            <a:headEnd/>
            <a:tailEnd/>
          </a:ln>
        </p:spPr>
      </p:pic>
      <p:sp>
        <p:nvSpPr>
          <p:cNvPr id="19"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392794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83"/>
                                        </p:tgtEl>
                                        <p:attrNameLst>
                                          <p:attrName>style.visibility</p:attrName>
                                        </p:attrNameLst>
                                      </p:cBhvr>
                                      <p:to>
                                        <p:strVal val="visible"/>
                                      </p:to>
                                    </p:set>
                                    <p:animEffect transition="in" filter="fade">
                                      <p:cBhvr>
                                        <p:cTn id="7" dur="500"/>
                                        <p:tgtEl>
                                          <p:spTgt spid="501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184"/>
                                        </p:tgtEl>
                                        <p:attrNameLst>
                                          <p:attrName>style.visibility</p:attrName>
                                        </p:attrNameLst>
                                      </p:cBhvr>
                                      <p:to>
                                        <p:strVal val="visible"/>
                                      </p:to>
                                    </p:set>
                                    <p:animEffect transition="in" filter="fade">
                                      <p:cBhvr>
                                        <p:cTn id="10" dur="500"/>
                                        <p:tgtEl>
                                          <p:spTgt spid="50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0179">
                                            <p:txEl>
                                              <p:pRg st="6" end="6"/>
                                            </p:txEl>
                                          </p:spTgt>
                                        </p:tgtEl>
                                        <p:attrNameLst>
                                          <p:attrName>style.visibility</p:attrName>
                                        </p:attrNameLst>
                                      </p:cBhvr>
                                      <p:to>
                                        <p:strVal val="visible"/>
                                      </p:to>
                                    </p:set>
                                    <p:animEffect transition="in" filter="fade">
                                      <p:cBhvr>
                                        <p:cTn id="18" dur="500"/>
                                        <p:tgtEl>
                                          <p:spTgt spid="50179">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182"/>
                                        </p:tgtEl>
                                        <p:attrNameLst>
                                          <p:attrName>style.visibility</p:attrName>
                                        </p:attrNameLst>
                                      </p:cBhvr>
                                      <p:to>
                                        <p:strVal val="visible"/>
                                      </p:to>
                                    </p:set>
                                    <p:animEffect transition="in" filter="fade">
                                      <p:cBhvr>
                                        <p:cTn id="21" dur="500"/>
                                        <p:tgtEl>
                                          <p:spTgt spid="50182"/>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50182" grpId="0"/>
      <p:bldP spid="50184" grpId="0"/>
      <p:bldP spid="7"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981200" y="122238"/>
            <a:ext cx="2362200" cy="1295400"/>
          </a:xfrm>
        </p:spPr>
        <p:txBody>
          <a:bodyPr>
            <a:normAutofit fontScale="90000"/>
          </a:bodyPr>
          <a:lstStyle/>
          <a:p>
            <a:pPr eaLnBrk="1" hangingPunct="1"/>
            <a:r>
              <a:rPr lang="en-US" altLang="zh-TW">
                <a:ea typeface="新細明體" charset="-120"/>
              </a:rPr>
              <a:t>Course Map</a:t>
            </a:r>
          </a:p>
        </p:txBody>
      </p:sp>
      <p:sp>
        <p:nvSpPr>
          <p:cNvPr id="112656"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TW">
                <a:ea typeface="新細明體" charset="-120"/>
              </a:rPr>
              <a:t>Financial Institutions</a:t>
            </a:r>
          </a:p>
        </p:txBody>
      </p:sp>
      <p:sp>
        <p:nvSpPr>
          <p:cNvPr id="11266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TW">
                <a:ea typeface="新細明體" charset="-120"/>
              </a:rPr>
              <a:t>Overview</a:t>
            </a:r>
          </a:p>
        </p:txBody>
      </p:sp>
      <p:sp>
        <p:nvSpPr>
          <p:cNvPr id="8"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9" name="Content Placeholder 4"/>
          <p:cNvSpPr txBox="1">
            <a:spLocks/>
          </p:cNvSpPr>
          <p:nvPr/>
        </p:nvSpPr>
        <p:spPr>
          <a:xfrm>
            <a:off x="1828800" y="3276601"/>
            <a:ext cx="8382000" cy="2849563"/>
          </a:xfrm>
          <a:prstGeom prst="rect">
            <a:avLst/>
          </a:prstGeom>
          <a:solidFill>
            <a:schemeClr val="accent2">
              <a:lumMod val="20000"/>
              <a:lumOff val="80000"/>
            </a:schemeClr>
          </a:solidFill>
        </p:spPr>
        <p:txBody>
          <a:bodyPr/>
          <a:lstStyle/>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Role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b="1" dirty="0">
                <a:solidFill>
                  <a:srgbClr val="C00000"/>
                </a:solidFill>
                <a:ea typeface="新細明體" charset="-120"/>
              </a:rPr>
              <a:t>Types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Financial Intermediation</a:t>
            </a:r>
          </a:p>
          <a:p>
            <a:pPr marL="342900" indent="-342900">
              <a:lnSpc>
                <a:spcPct val="150000"/>
              </a:lnSpc>
              <a:spcBef>
                <a:spcPct val="20000"/>
              </a:spcBef>
              <a:buClr>
                <a:srgbClr val="953735"/>
              </a:buClr>
              <a:buSzPct val="100000"/>
              <a:buFont typeface="Wingdings 2" pitchFamily="18" charset="2"/>
              <a:buChar char="¡"/>
              <a:defRPr/>
            </a:pPr>
            <a:r>
              <a:rPr lang="en-US" altLang="zh-TW" sz="2000" dirty="0">
                <a:ea typeface="新細明體" charset="-120"/>
              </a:rPr>
              <a:t>Conflicts of Interest</a:t>
            </a:r>
            <a:endParaRPr lang="zh-TW" altLang="en-US" sz="2000" dirty="0">
              <a:ea typeface="新細明體" charset="-120"/>
            </a:endParaRPr>
          </a:p>
          <a:p>
            <a:pPr marL="342900" indent="-342900" fontAlgn="base">
              <a:lnSpc>
                <a:spcPct val="150000"/>
              </a:lnSpc>
              <a:spcBef>
                <a:spcPct val="20000"/>
              </a:spcBef>
              <a:spcAft>
                <a:spcPct val="0"/>
              </a:spcAft>
              <a:buClr>
                <a:srgbClr val="953735"/>
              </a:buClr>
              <a:buSzPct val="100000"/>
              <a:buFont typeface="Wingdings 2" pitchFamily="18" charset="2"/>
              <a:buChar char="¡"/>
              <a:defRPr/>
            </a:pPr>
            <a:endParaRPr lang="zh-TW" altLang="en-US" sz="2000" dirty="0">
              <a:ea typeface="新細明體" charset="-120"/>
            </a:endParaRPr>
          </a:p>
        </p:txBody>
      </p:sp>
      <p:sp>
        <p:nvSpPr>
          <p:cNvPr id="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302</a:t>
            </a:fld>
            <a:endParaRPr lang="en-US" altLang="en-US" dirty="0"/>
          </a:p>
        </p:txBody>
      </p:sp>
    </p:spTree>
    <p:extLst>
      <p:ext uri="{BB962C8B-B14F-4D97-AF65-F5344CB8AC3E}">
        <p14:creationId xmlns:p14="http://schemas.microsoft.com/office/powerpoint/2010/main" val="9836693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pPr eaLnBrk="1" hangingPunct="1"/>
            <a:r>
              <a:rPr lang="en-US" altLang="zh-TW">
                <a:ea typeface="PMingLiU" pitchFamily="18" charset="-120"/>
              </a:rPr>
              <a:t>Types of Financial Institutions</a:t>
            </a:r>
          </a:p>
        </p:txBody>
      </p:sp>
      <p:sp>
        <p:nvSpPr>
          <p:cNvPr id="26628" name="Slide Number Placeholder 4"/>
          <p:cNvSpPr>
            <a:spLocks noGrp="1"/>
          </p:cNvSpPr>
          <p:nvPr>
            <p:ph type="sldNum" sz="quarter" idx="10"/>
          </p:nvPr>
        </p:nvSpPr>
        <p:spPr>
          <a:noFill/>
        </p:spPr>
        <p:txBody>
          <a:bodyPr/>
          <a:lstStyle/>
          <a:p>
            <a:fld id="{B3C3067D-FC89-4210-A025-C30B846D551A}" type="slidenum">
              <a:rPr lang="en-US" altLang="en-US"/>
              <a:pPr/>
              <a:t>303</a:t>
            </a:fld>
            <a:endParaRPr lang="en-US" altLang="en-US"/>
          </a:p>
        </p:txBody>
      </p:sp>
      <p:sp>
        <p:nvSpPr>
          <p:cNvPr id="51203" name="Rectangle 3"/>
          <p:cNvSpPr>
            <a:spLocks noChangeArrowheads="1"/>
          </p:cNvSpPr>
          <p:nvPr/>
        </p:nvSpPr>
        <p:spPr bwMode="auto">
          <a:xfrm>
            <a:off x="1828800" y="1524000"/>
            <a:ext cx="5486400" cy="3124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t"/>
          <a:lstStyle/>
          <a:p>
            <a:pPr algn="ctr"/>
            <a:r>
              <a:rPr lang="en-US" altLang="zh-TW" sz="2000" b="1" dirty="0">
                <a:ea typeface="PMingLiU" pitchFamily="18" charset="-120"/>
                <a:cs typeface="Arial" charset="0"/>
              </a:rPr>
              <a:t>Financial Intermediaries</a:t>
            </a:r>
          </a:p>
        </p:txBody>
      </p:sp>
      <p:sp>
        <p:nvSpPr>
          <p:cNvPr id="51204" name="Rectangle 4"/>
          <p:cNvSpPr>
            <a:spLocks noChangeArrowheads="1"/>
          </p:cNvSpPr>
          <p:nvPr/>
        </p:nvSpPr>
        <p:spPr bwMode="auto">
          <a:xfrm>
            <a:off x="7467600" y="1524000"/>
            <a:ext cx="3048000" cy="3124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t"/>
          <a:lstStyle/>
          <a:p>
            <a:pPr algn="ctr"/>
            <a:r>
              <a:rPr lang="en-US" altLang="zh-TW" sz="2000" b="1" dirty="0">
                <a:ea typeface="PMingLiU" pitchFamily="18" charset="-120"/>
                <a:cs typeface="Arial" charset="0"/>
              </a:rPr>
              <a:t>Other Financial Institutions</a:t>
            </a:r>
          </a:p>
        </p:txBody>
      </p:sp>
      <p:sp>
        <p:nvSpPr>
          <p:cNvPr id="51205" name="Rectangle 5"/>
          <p:cNvSpPr>
            <a:spLocks noChangeArrowheads="1"/>
          </p:cNvSpPr>
          <p:nvPr/>
        </p:nvSpPr>
        <p:spPr bwMode="auto">
          <a:xfrm>
            <a:off x="1905000" y="2171700"/>
            <a:ext cx="2667000" cy="2209800"/>
          </a:xfrm>
          <a:prstGeom prst="rect">
            <a:avLst/>
          </a:prstGeom>
          <a:solidFill>
            <a:schemeClr val="accent1">
              <a:lumMod val="40000"/>
              <a:lumOff val="60000"/>
            </a:schemeClr>
          </a:solidFill>
          <a:ln w="9525">
            <a:noFill/>
            <a:miter lim="800000"/>
            <a:headEnd/>
            <a:tailEnd/>
          </a:ln>
        </p:spPr>
        <p:txBody>
          <a:bodyPr wrap="none" anchor="t"/>
          <a:lstStyle/>
          <a:p>
            <a:pPr algn="ctr"/>
            <a:r>
              <a:rPr lang="en-US" altLang="zh-TW" b="1" dirty="0">
                <a:ea typeface="PMingLiU" pitchFamily="18" charset="-120"/>
                <a:cs typeface="Arial" charset="0"/>
              </a:rPr>
              <a:t>Depository </a:t>
            </a:r>
          </a:p>
          <a:p>
            <a:pPr algn="ctr"/>
            <a:r>
              <a:rPr lang="en-US" altLang="zh-TW" b="1" dirty="0">
                <a:ea typeface="PMingLiU" pitchFamily="18" charset="-120"/>
                <a:cs typeface="Arial" charset="0"/>
              </a:rPr>
              <a:t>Institutions</a:t>
            </a:r>
          </a:p>
          <a:p>
            <a:pPr marL="285750" indent="-285750">
              <a:buFont typeface="Arial" pitchFamily="34" charset="0"/>
              <a:buChar char="•"/>
            </a:pPr>
            <a:r>
              <a:rPr lang="en-US" altLang="zh-TW" dirty="0">
                <a:ea typeface="PMingLiU" pitchFamily="18" charset="-120"/>
                <a:cs typeface="Arial" charset="0"/>
              </a:rPr>
              <a:t>Commercial Banks</a:t>
            </a:r>
          </a:p>
          <a:p>
            <a:pPr marL="285750" indent="-285750">
              <a:buFont typeface="Arial" pitchFamily="34" charset="0"/>
              <a:buChar char="•"/>
            </a:pPr>
            <a:r>
              <a:rPr lang="en-US" altLang="zh-TW" dirty="0">
                <a:ea typeface="PMingLiU" pitchFamily="18" charset="-120"/>
                <a:cs typeface="Arial" charset="0"/>
              </a:rPr>
              <a:t>Credit Unions</a:t>
            </a:r>
          </a:p>
          <a:p>
            <a:pPr marL="285750" indent="-285750">
              <a:buFont typeface="Arial" pitchFamily="34" charset="0"/>
              <a:buChar char="•"/>
            </a:pPr>
            <a:r>
              <a:rPr lang="en-US" altLang="zh-TW" dirty="0">
                <a:ea typeface="PMingLiU" pitchFamily="18" charset="-120"/>
                <a:cs typeface="Arial" charset="0"/>
              </a:rPr>
              <a:t>Mutual/Savings Banks</a:t>
            </a:r>
          </a:p>
          <a:p>
            <a:pPr marL="285750" indent="-285750">
              <a:buFont typeface="Arial" pitchFamily="34" charset="0"/>
              <a:buChar char="•"/>
            </a:pPr>
            <a:r>
              <a:rPr lang="en-US" altLang="zh-TW" dirty="0">
                <a:ea typeface="PMingLiU" pitchFamily="18" charset="-120"/>
                <a:cs typeface="Arial" charset="0"/>
              </a:rPr>
              <a:t>Building Societies</a:t>
            </a:r>
          </a:p>
        </p:txBody>
      </p:sp>
      <p:sp>
        <p:nvSpPr>
          <p:cNvPr id="51206" name="Rectangle 6"/>
          <p:cNvSpPr>
            <a:spLocks noChangeArrowheads="1"/>
          </p:cNvSpPr>
          <p:nvPr/>
        </p:nvSpPr>
        <p:spPr bwMode="auto">
          <a:xfrm>
            <a:off x="4724400" y="2171700"/>
            <a:ext cx="2438400" cy="2209800"/>
          </a:xfrm>
          <a:prstGeom prst="rect">
            <a:avLst/>
          </a:prstGeom>
          <a:solidFill>
            <a:schemeClr val="accent1">
              <a:lumMod val="40000"/>
              <a:lumOff val="60000"/>
            </a:schemeClr>
          </a:solidFill>
          <a:ln w="9525">
            <a:noFill/>
            <a:miter lim="800000"/>
            <a:headEnd/>
            <a:tailEnd/>
          </a:ln>
        </p:spPr>
        <p:txBody>
          <a:bodyPr wrap="none" anchor="t"/>
          <a:lstStyle/>
          <a:p>
            <a:pPr algn="ctr"/>
            <a:r>
              <a:rPr lang="en-US" altLang="zh-TW" b="1" dirty="0">
                <a:ea typeface="PMingLiU" pitchFamily="18" charset="-120"/>
                <a:cs typeface="Arial" charset="0"/>
              </a:rPr>
              <a:t>Other Financial </a:t>
            </a:r>
          </a:p>
          <a:p>
            <a:pPr algn="ctr"/>
            <a:r>
              <a:rPr lang="en-US" altLang="zh-TW" b="1" dirty="0">
                <a:ea typeface="PMingLiU" pitchFamily="18" charset="-120"/>
                <a:cs typeface="Arial" charset="0"/>
              </a:rPr>
              <a:t>Intermediaries</a:t>
            </a:r>
          </a:p>
          <a:p>
            <a:pPr marL="285750" indent="-285750">
              <a:buFont typeface="Arial" pitchFamily="34" charset="0"/>
              <a:buChar char="•"/>
            </a:pPr>
            <a:r>
              <a:rPr lang="en-US" altLang="zh-TW" dirty="0">
                <a:ea typeface="PMingLiU" pitchFamily="18" charset="-120"/>
                <a:cs typeface="Arial" charset="0"/>
              </a:rPr>
              <a:t>Insurance Companies</a:t>
            </a:r>
          </a:p>
          <a:p>
            <a:pPr marL="285750" indent="-285750">
              <a:buFont typeface="Arial" pitchFamily="34" charset="0"/>
              <a:buChar char="•"/>
            </a:pPr>
            <a:r>
              <a:rPr lang="en-US" altLang="zh-TW" dirty="0">
                <a:ea typeface="PMingLiU" pitchFamily="18" charset="-120"/>
                <a:cs typeface="Arial" charset="0"/>
              </a:rPr>
              <a:t>Pension Funds</a:t>
            </a:r>
          </a:p>
          <a:p>
            <a:pPr marL="285750" indent="-285750">
              <a:buFont typeface="Arial" pitchFamily="34" charset="0"/>
              <a:buChar char="•"/>
            </a:pPr>
            <a:r>
              <a:rPr lang="en-US" altLang="zh-TW" dirty="0">
                <a:ea typeface="PMingLiU" pitchFamily="18" charset="-120"/>
                <a:cs typeface="Arial" charset="0"/>
              </a:rPr>
              <a:t>Mutual Funds</a:t>
            </a:r>
          </a:p>
          <a:p>
            <a:pPr marL="285750" indent="-285750">
              <a:buFont typeface="Arial" pitchFamily="34" charset="0"/>
              <a:buChar char="•"/>
            </a:pPr>
            <a:r>
              <a:rPr lang="en-US" altLang="zh-TW" dirty="0">
                <a:ea typeface="PMingLiU" pitchFamily="18" charset="-120"/>
                <a:cs typeface="Arial" charset="0"/>
              </a:rPr>
              <a:t>Money Market Funds</a:t>
            </a:r>
          </a:p>
          <a:p>
            <a:pPr marL="285750" indent="-285750">
              <a:buFont typeface="Arial" pitchFamily="34" charset="0"/>
              <a:buChar char="•"/>
            </a:pPr>
            <a:r>
              <a:rPr lang="en-US" altLang="zh-TW" dirty="0">
                <a:ea typeface="PMingLiU" pitchFamily="18" charset="-120"/>
                <a:cs typeface="Arial" charset="0"/>
              </a:rPr>
              <a:t>Finance Companies</a:t>
            </a:r>
          </a:p>
        </p:txBody>
      </p:sp>
      <p:sp>
        <p:nvSpPr>
          <p:cNvPr id="51207" name="Rectangle 7"/>
          <p:cNvSpPr>
            <a:spLocks noChangeArrowheads="1"/>
          </p:cNvSpPr>
          <p:nvPr/>
        </p:nvSpPr>
        <p:spPr bwMode="auto">
          <a:xfrm>
            <a:off x="7696200" y="2171700"/>
            <a:ext cx="2590800" cy="2209800"/>
          </a:xfrm>
          <a:prstGeom prst="rect">
            <a:avLst/>
          </a:prstGeom>
          <a:solidFill>
            <a:schemeClr val="accent1">
              <a:lumMod val="40000"/>
              <a:lumOff val="60000"/>
            </a:schemeClr>
          </a:solidFill>
          <a:ln w="9525">
            <a:noFill/>
            <a:miter lim="800000"/>
            <a:headEnd/>
            <a:tailEnd/>
          </a:ln>
        </p:spPr>
        <p:txBody>
          <a:bodyPr wrap="none" anchor="t"/>
          <a:lstStyle/>
          <a:p>
            <a:pPr marL="285750" indent="-285750">
              <a:buFont typeface="Arial" pitchFamily="34" charset="0"/>
              <a:buChar char="•"/>
            </a:pPr>
            <a:r>
              <a:rPr lang="en-US" altLang="zh-TW" dirty="0">
                <a:ea typeface="PMingLiU" pitchFamily="18" charset="-120"/>
                <a:cs typeface="Arial" charset="0"/>
              </a:rPr>
              <a:t>Securities Firms</a:t>
            </a:r>
          </a:p>
          <a:p>
            <a:pPr marL="285750" indent="-285750">
              <a:buFont typeface="Arial" pitchFamily="34" charset="0"/>
              <a:buChar char="•"/>
            </a:pPr>
            <a:r>
              <a:rPr lang="en-US" altLang="zh-TW" dirty="0">
                <a:ea typeface="PMingLiU" pitchFamily="18" charset="-120"/>
                <a:cs typeface="Arial" charset="0"/>
              </a:rPr>
              <a:t>Brokers</a:t>
            </a:r>
          </a:p>
          <a:p>
            <a:pPr marL="285750" indent="-285750">
              <a:buFont typeface="Arial" pitchFamily="34" charset="0"/>
              <a:buChar char="•"/>
            </a:pPr>
            <a:r>
              <a:rPr lang="en-US" altLang="zh-TW" dirty="0">
                <a:ea typeface="PMingLiU" pitchFamily="18" charset="-120"/>
                <a:cs typeface="Arial" charset="0"/>
              </a:rPr>
              <a:t>Dealers</a:t>
            </a:r>
          </a:p>
          <a:p>
            <a:pPr marL="285750" indent="-285750">
              <a:buFont typeface="Arial" pitchFamily="34" charset="0"/>
              <a:buChar char="•"/>
            </a:pPr>
            <a:r>
              <a:rPr lang="en-US" altLang="zh-TW" dirty="0">
                <a:ea typeface="PMingLiU" pitchFamily="18" charset="-120"/>
                <a:cs typeface="Arial" charset="0"/>
              </a:rPr>
              <a:t>Investment Banks</a:t>
            </a:r>
          </a:p>
          <a:p>
            <a:pPr marL="285750" indent="-285750">
              <a:buFont typeface="Arial" pitchFamily="34" charset="0"/>
              <a:buChar char="•"/>
            </a:pPr>
            <a:r>
              <a:rPr lang="en-US" altLang="zh-TW" dirty="0">
                <a:ea typeface="PMingLiU" pitchFamily="18" charset="-120"/>
                <a:cs typeface="Arial" charset="0"/>
              </a:rPr>
              <a:t>……</a:t>
            </a:r>
          </a:p>
        </p:txBody>
      </p:sp>
      <p:cxnSp>
        <p:nvCxnSpPr>
          <p:cNvPr id="51213" name="AutoShape 13"/>
          <p:cNvCxnSpPr>
            <a:cxnSpLocks noChangeShapeType="1"/>
            <a:stCxn id="51205" idx="2"/>
            <a:endCxn id="51208" idx="0"/>
          </p:cNvCxnSpPr>
          <p:nvPr/>
        </p:nvCxnSpPr>
        <p:spPr bwMode="auto">
          <a:xfrm flipH="1">
            <a:off x="3181350" y="4381500"/>
            <a:ext cx="57150" cy="76262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51214" name="AutoShape 14"/>
          <p:cNvCxnSpPr>
            <a:cxnSpLocks noChangeShapeType="1"/>
            <a:stCxn id="51206" idx="2"/>
            <a:endCxn id="51209" idx="0"/>
          </p:cNvCxnSpPr>
          <p:nvPr/>
        </p:nvCxnSpPr>
        <p:spPr bwMode="auto">
          <a:xfrm>
            <a:off x="5943600" y="4381500"/>
            <a:ext cx="38100" cy="76262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51215" name="AutoShape 15"/>
          <p:cNvCxnSpPr>
            <a:cxnSpLocks noChangeShapeType="1"/>
            <a:stCxn id="51205" idx="2"/>
            <a:endCxn id="51209" idx="0"/>
          </p:cNvCxnSpPr>
          <p:nvPr/>
        </p:nvCxnSpPr>
        <p:spPr bwMode="auto">
          <a:xfrm>
            <a:off x="3238500" y="4381500"/>
            <a:ext cx="2743200" cy="76262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1"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51208" name="Rectangle 8"/>
          <p:cNvSpPr>
            <a:spLocks noChangeArrowheads="1"/>
          </p:cNvSpPr>
          <p:nvPr/>
        </p:nvSpPr>
        <p:spPr bwMode="auto">
          <a:xfrm>
            <a:off x="1847850" y="5144128"/>
            <a:ext cx="2667000" cy="875672"/>
          </a:xfrm>
          <a:prstGeom prst="ellipse">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Issue checkable </a:t>
            </a:r>
          </a:p>
          <a:p>
            <a:pPr algn="ctr"/>
            <a:r>
              <a:rPr lang="en-US" altLang="zh-TW" sz="2000">
                <a:ea typeface="PMingLiU" pitchFamily="18" charset="-120"/>
                <a:cs typeface="Arial" charset="0"/>
              </a:rPr>
              <a:t>deposits</a:t>
            </a:r>
          </a:p>
        </p:txBody>
      </p:sp>
      <p:sp>
        <p:nvSpPr>
          <p:cNvPr id="51209" name="Rectangle 9"/>
          <p:cNvSpPr>
            <a:spLocks noChangeArrowheads="1"/>
          </p:cNvSpPr>
          <p:nvPr/>
        </p:nvSpPr>
        <p:spPr bwMode="auto">
          <a:xfrm>
            <a:off x="4648200" y="5144128"/>
            <a:ext cx="2667000" cy="875672"/>
          </a:xfrm>
          <a:prstGeom prst="ellipse">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Issue financial claims</a:t>
            </a:r>
          </a:p>
        </p:txBody>
      </p:sp>
    </p:spTree>
    <p:extLst>
      <p:ext uri="{BB962C8B-B14F-4D97-AF65-F5344CB8AC3E}">
        <p14:creationId xmlns:p14="http://schemas.microsoft.com/office/powerpoint/2010/main" val="7521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fade">
                                      <p:cBhvr>
                                        <p:cTn id="7" dur="500"/>
                                        <p:tgtEl>
                                          <p:spTgt spid="51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Effect transition="in" filter="fade">
                                      <p:cBhvr>
                                        <p:cTn id="12" dur="500"/>
                                        <p:tgtEl>
                                          <p:spTgt spid="51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06"/>
                                        </p:tgtEl>
                                        <p:attrNameLst>
                                          <p:attrName>style.visibility</p:attrName>
                                        </p:attrNameLst>
                                      </p:cBhvr>
                                      <p:to>
                                        <p:strVal val="visible"/>
                                      </p:to>
                                    </p:set>
                                    <p:animEffect transition="in" filter="fade">
                                      <p:cBhvr>
                                        <p:cTn id="17" dur="500"/>
                                        <p:tgtEl>
                                          <p:spTgt spid="512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04"/>
                                        </p:tgtEl>
                                        <p:attrNameLst>
                                          <p:attrName>style.visibility</p:attrName>
                                        </p:attrNameLst>
                                      </p:cBhvr>
                                      <p:to>
                                        <p:strVal val="visible"/>
                                      </p:to>
                                    </p:set>
                                    <p:animEffect transition="in" filter="fade">
                                      <p:cBhvr>
                                        <p:cTn id="22" dur="500"/>
                                        <p:tgtEl>
                                          <p:spTgt spid="51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07"/>
                                        </p:tgtEl>
                                        <p:attrNameLst>
                                          <p:attrName>style.visibility</p:attrName>
                                        </p:attrNameLst>
                                      </p:cBhvr>
                                      <p:to>
                                        <p:strVal val="visible"/>
                                      </p:to>
                                    </p:set>
                                    <p:animEffect transition="in" filter="fade">
                                      <p:cBhvr>
                                        <p:cTn id="25" dur="500"/>
                                        <p:tgtEl>
                                          <p:spTgt spid="5120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213"/>
                                        </p:tgtEl>
                                        <p:attrNameLst>
                                          <p:attrName>style.visibility</p:attrName>
                                        </p:attrNameLst>
                                      </p:cBhvr>
                                      <p:to>
                                        <p:strVal val="visible"/>
                                      </p:to>
                                    </p:set>
                                    <p:animEffect transition="in" filter="fade">
                                      <p:cBhvr>
                                        <p:cTn id="30" dur="500"/>
                                        <p:tgtEl>
                                          <p:spTgt spid="512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208"/>
                                        </p:tgtEl>
                                        <p:attrNameLst>
                                          <p:attrName>style.visibility</p:attrName>
                                        </p:attrNameLst>
                                      </p:cBhvr>
                                      <p:to>
                                        <p:strVal val="visible"/>
                                      </p:to>
                                    </p:set>
                                    <p:animEffect transition="in" filter="fade">
                                      <p:cBhvr>
                                        <p:cTn id="33" dur="500"/>
                                        <p:tgtEl>
                                          <p:spTgt spid="512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1215"/>
                                        </p:tgtEl>
                                        <p:attrNameLst>
                                          <p:attrName>style.visibility</p:attrName>
                                        </p:attrNameLst>
                                      </p:cBhvr>
                                      <p:to>
                                        <p:strVal val="visible"/>
                                      </p:to>
                                    </p:set>
                                    <p:animEffect transition="in" filter="fade">
                                      <p:cBhvr>
                                        <p:cTn id="38" dur="500"/>
                                        <p:tgtEl>
                                          <p:spTgt spid="51215"/>
                                        </p:tgtEl>
                                      </p:cBhvr>
                                    </p:animEffect>
                                  </p:childTnLst>
                                </p:cTn>
                              </p:par>
                              <p:par>
                                <p:cTn id="39" presetID="10" presetClass="entr" presetSubtype="0" fill="hold" nodeType="withEffect">
                                  <p:stCondLst>
                                    <p:cond delay="0"/>
                                  </p:stCondLst>
                                  <p:childTnLst>
                                    <p:set>
                                      <p:cBhvr>
                                        <p:cTn id="40" dur="1" fill="hold">
                                          <p:stCondLst>
                                            <p:cond delay="0"/>
                                          </p:stCondLst>
                                        </p:cTn>
                                        <p:tgtEl>
                                          <p:spTgt spid="51214"/>
                                        </p:tgtEl>
                                        <p:attrNameLst>
                                          <p:attrName>style.visibility</p:attrName>
                                        </p:attrNameLst>
                                      </p:cBhvr>
                                      <p:to>
                                        <p:strVal val="visible"/>
                                      </p:to>
                                    </p:set>
                                    <p:animEffect transition="in" filter="fade">
                                      <p:cBhvr>
                                        <p:cTn id="41" dur="500"/>
                                        <p:tgtEl>
                                          <p:spTgt spid="512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209"/>
                                        </p:tgtEl>
                                        <p:attrNameLst>
                                          <p:attrName>style.visibility</p:attrName>
                                        </p:attrNameLst>
                                      </p:cBhvr>
                                      <p:to>
                                        <p:strVal val="visible"/>
                                      </p:to>
                                    </p:set>
                                    <p:animEffect transition="in" filter="fade">
                                      <p:cBhvr>
                                        <p:cTn id="44"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autoUpdateAnimBg="0"/>
      <p:bldP spid="51204" grpId="0" animBg="1" autoUpdateAnimBg="0"/>
      <p:bldP spid="51205" grpId="0" animBg="1" autoUpdateAnimBg="0"/>
      <p:bldP spid="51206" grpId="0" animBg="1" autoUpdateAnimBg="0"/>
      <p:bldP spid="51207" grpId="0" animBg="1" autoUpdateAnimBg="0"/>
      <p:bldP spid="51208" grpId="0" animBg="1" autoUpdateAnimBg="0"/>
      <p:bldP spid="51209" grpId="0" animBg="1" autoUpdateAnimBg="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en-US" altLang="zh-TW">
                <a:ea typeface="PMingLiU" pitchFamily="18" charset="-120"/>
              </a:rPr>
              <a:t>Financial System</a:t>
            </a:r>
          </a:p>
        </p:txBody>
      </p:sp>
      <p:sp>
        <p:nvSpPr>
          <p:cNvPr id="14340" name="Slide Number Placeholder 4"/>
          <p:cNvSpPr>
            <a:spLocks noGrp="1"/>
          </p:cNvSpPr>
          <p:nvPr>
            <p:ph type="sldNum" sz="quarter" idx="10"/>
          </p:nvPr>
        </p:nvSpPr>
        <p:spPr>
          <a:noFill/>
        </p:spPr>
        <p:txBody>
          <a:bodyPr/>
          <a:lstStyle/>
          <a:p>
            <a:fld id="{1A772BD7-7F1E-4F29-A1ED-BC3B9A95DA01}" type="slidenum">
              <a:rPr lang="en-US" altLang="en-US"/>
              <a:pPr/>
              <a:t>304</a:t>
            </a:fld>
            <a:endParaRPr lang="en-US" altLang="en-US"/>
          </a:p>
        </p:txBody>
      </p:sp>
      <p:sp>
        <p:nvSpPr>
          <p:cNvPr id="25606" name="AutoShape 6"/>
          <p:cNvSpPr>
            <a:spLocks noChangeArrowheads="1"/>
          </p:cNvSpPr>
          <p:nvPr/>
        </p:nvSpPr>
        <p:spPr bwMode="auto">
          <a:xfrm>
            <a:off x="3352800" y="4114800"/>
            <a:ext cx="5410200" cy="1066800"/>
          </a:xfrm>
          <a:prstGeom prst="rightArrow">
            <a:avLst>
              <a:gd name="adj1" fmla="val 50000"/>
              <a:gd name="adj2" fmla="val 126786"/>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r>
              <a:rPr lang="en-US" altLang="zh-TW" sz="2000">
                <a:solidFill>
                  <a:schemeClr val="tx1"/>
                </a:solidFill>
                <a:ea typeface="PMingLiU" pitchFamily="18" charset="-120"/>
              </a:rPr>
              <a:t>Direct Finance</a:t>
            </a:r>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11" name="AutoShape 6"/>
          <p:cNvSpPr>
            <a:spLocks noChangeArrowheads="1"/>
          </p:cNvSpPr>
          <p:nvPr/>
        </p:nvSpPr>
        <p:spPr bwMode="auto">
          <a:xfrm>
            <a:off x="3352800" y="2209800"/>
            <a:ext cx="5410200" cy="1066800"/>
          </a:xfrm>
          <a:prstGeom prst="rightArrow">
            <a:avLst>
              <a:gd name="adj1" fmla="val 50000"/>
              <a:gd name="adj2" fmla="val 126786"/>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r>
              <a:rPr lang="en-US" altLang="zh-TW" sz="2000" dirty="0">
                <a:solidFill>
                  <a:schemeClr val="tx1"/>
                </a:solidFill>
                <a:ea typeface="PMingLiU" pitchFamily="18" charset="-120"/>
              </a:rPr>
              <a:t>Indirect Finance</a:t>
            </a:r>
          </a:p>
        </p:txBody>
      </p:sp>
      <p:sp>
        <p:nvSpPr>
          <p:cNvPr id="25605" name="Oval 5"/>
          <p:cNvSpPr>
            <a:spLocks noChangeArrowheads="1"/>
          </p:cNvSpPr>
          <p:nvPr/>
        </p:nvSpPr>
        <p:spPr bwMode="auto">
          <a:xfrm>
            <a:off x="5143500" y="1828800"/>
            <a:ext cx="1828800" cy="1828800"/>
          </a:xfrm>
          <a:prstGeom prst="ellipse">
            <a:avLst/>
          </a:prstGeom>
          <a:solidFill>
            <a:schemeClr val="tx1">
              <a:lumMod val="65000"/>
              <a:lumOff val="3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bg1"/>
                </a:solidFill>
                <a:ea typeface="PMingLiU" pitchFamily="18" charset="-120"/>
              </a:rPr>
              <a:t>Financial</a:t>
            </a:r>
          </a:p>
          <a:p>
            <a:pPr algn="ctr"/>
            <a:r>
              <a:rPr lang="en-US" altLang="zh-TW" sz="2000" b="1" dirty="0">
                <a:solidFill>
                  <a:schemeClr val="bg1"/>
                </a:solidFill>
                <a:ea typeface="PMingLiU" pitchFamily="18" charset="-120"/>
              </a:rPr>
              <a:t>Intermediaries</a:t>
            </a:r>
          </a:p>
        </p:txBody>
      </p:sp>
      <p:sp>
        <p:nvSpPr>
          <p:cNvPr id="25603" name="Rectangle 3"/>
          <p:cNvSpPr>
            <a:spLocks noChangeArrowheads="1"/>
          </p:cNvSpPr>
          <p:nvPr/>
        </p:nvSpPr>
        <p:spPr bwMode="auto">
          <a:xfrm>
            <a:off x="1828800" y="1752600"/>
            <a:ext cx="1524000" cy="3733800"/>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tx1"/>
                </a:solidFill>
                <a:ea typeface="PMingLiU" pitchFamily="18" charset="-120"/>
              </a:rPr>
              <a:t>Surplus</a:t>
            </a:r>
          </a:p>
          <a:p>
            <a:pPr algn="ctr"/>
            <a:r>
              <a:rPr lang="en-US" altLang="zh-TW" sz="2000" b="1" dirty="0">
                <a:solidFill>
                  <a:schemeClr val="tx1"/>
                </a:solidFill>
                <a:ea typeface="PMingLiU" pitchFamily="18" charset="-120"/>
              </a:rPr>
              <a:t>of</a:t>
            </a:r>
          </a:p>
          <a:p>
            <a:pPr algn="ctr"/>
            <a:r>
              <a:rPr lang="en-US" altLang="zh-TW" sz="2000" b="1" dirty="0">
                <a:solidFill>
                  <a:schemeClr val="tx1"/>
                </a:solidFill>
                <a:ea typeface="PMingLiU" pitchFamily="18" charset="-120"/>
              </a:rPr>
              <a:t>Funds</a:t>
            </a:r>
          </a:p>
        </p:txBody>
      </p:sp>
      <p:sp>
        <p:nvSpPr>
          <p:cNvPr id="25604" name="Rectangle 4"/>
          <p:cNvSpPr>
            <a:spLocks noChangeArrowheads="1"/>
          </p:cNvSpPr>
          <p:nvPr/>
        </p:nvSpPr>
        <p:spPr bwMode="auto">
          <a:xfrm>
            <a:off x="8763000" y="1752600"/>
            <a:ext cx="1676400" cy="3810000"/>
          </a:xfrm>
          <a:prstGeom prst="rect">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tx1"/>
                </a:solidFill>
                <a:ea typeface="PMingLiU" pitchFamily="18" charset="-120"/>
              </a:rPr>
              <a:t>Shortage</a:t>
            </a:r>
          </a:p>
          <a:p>
            <a:pPr algn="ctr"/>
            <a:r>
              <a:rPr lang="en-US" altLang="zh-TW" sz="2000" b="1" dirty="0">
                <a:solidFill>
                  <a:schemeClr val="tx1"/>
                </a:solidFill>
                <a:ea typeface="PMingLiU" pitchFamily="18" charset="-120"/>
              </a:rPr>
              <a:t>of </a:t>
            </a:r>
          </a:p>
          <a:p>
            <a:pPr algn="ctr"/>
            <a:r>
              <a:rPr lang="en-US" altLang="zh-TW" sz="2000" b="1" dirty="0">
                <a:solidFill>
                  <a:schemeClr val="tx1"/>
                </a:solidFill>
                <a:ea typeface="PMingLiU" pitchFamily="18" charset="-120"/>
              </a:rPr>
              <a:t>Funds</a:t>
            </a:r>
          </a:p>
        </p:txBody>
      </p:sp>
      <p:sp>
        <p:nvSpPr>
          <p:cNvPr id="13" name="Oval 5"/>
          <p:cNvSpPr>
            <a:spLocks noChangeArrowheads="1"/>
          </p:cNvSpPr>
          <p:nvPr/>
        </p:nvSpPr>
        <p:spPr bwMode="auto">
          <a:xfrm>
            <a:off x="5143500" y="3733800"/>
            <a:ext cx="1828800" cy="1828800"/>
          </a:xfrm>
          <a:prstGeom prst="ellipse">
            <a:avLst/>
          </a:prstGeom>
          <a:solidFill>
            <a:schemeClr val="tx1">
              <a:lumMod val="65000"/>
              <a:lumOff val="3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bg1"/>
                </a:solidFill>
                <a:ea typeface="PMingLiU" pitchFamily="18" charset="-120"/>
              </a:rPr>
              <a:t>Financial</a:t>
            </a:r>
          </a:p>
          <a:p>
            <a:pPr algn="ctr"/>
            <a:r>
              <a:rPr lang="en-US" altLang="zh-TW" sz="2000" b="1" dirty="0">
                <a:solidFill>
                  <a:schemeClr val="bg1"/>
                </a:solidFill>
                <a:ea typeface="PMingLiU" pitchFamily="18" charset="-120"/>
              </a:rPr>
              <a:t>Markets</a:t>
            </a:r>
          </a:p>
        </p:txBody>
      </p:sp>
    </p:spTree>
    <p:extLst>
      <p:ext uri="{BB962C8B-B14F-4D97-AF65-F5344CB8AC3E}">
        <p14:creationId xmlns:p14="http://schemas.microsoft.com/office/powerpoint/2010/main" val="397683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fade">
                                      <p:cBhvr>
                                        <p:cTn id="12" dur="500"/>
                                        <p:tgtEl>
                                          <p:spTgt spid="256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605"/>
                                        </p:tgtEl>
                                        <p:attrNameLst>
                                          <p:attrName>style.visibility</p:attrName>
                                        </p:attrNameLst>
                                      </p:cBhvr>
                                      <p:to>
                                        <p:strVal val="visible"/>
                                      </p:to>
                                    </p:set>
                                    <p:animEffect transition="in" filter="fade">
                                      <p:cBhvr>
                                        <p:cTn id="20" dur="500"/>
                                        <p:tgtEl>
                                          <p:spTgt spid="2560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fade">
                                      <p:cBhvr>
                                        <p:cTn id="28"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P spid="11" grpId="0" animBg="1"/>
      <p:bldP spid="25605" grpId="0" animBg="1"/>
      <p:bldP spid="25603" grpId="0" animBg="1"/>
      <p:bldP spid="25604" grpId="0" animBg="1"/>
      <p:bldP spid="13"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r>
              <a:rPr lang="en-US" altLang="zh-TW" dirty="0"/>
              <a:t>Financial institutions that are </a:t>
            </a:r>
            <a:r>
              <a:rPr lang="en-US" altLang="zh-TW" dirty="0">
                <a:solidFill>
                  <a:schemeClr val="accent2">
                    <a:lumMod val="75000"/>
                  </a:schemeClr>
                </a:solidFill>
              </a:rPr>
              <a:t>not</a:t>
            </a:r>
            <a:r>
              <a:rPr lang="en-US" altLang="zh-TW" dirty="0"/>
              <a:t> financial intermediaries</a:t>
            </a:r>
          </a:p>
        </p:txBody>
      </p:sp>
      <p:sp>
        <p:nvSpPr>
          <p:cNvPr id="53251" name="Rectangle 3"/>
          <p:cNvSpPr>
            <a:spLocks noGrp="1" noChangeArrowheads="1"/>
          </p:cNvSpPr>
          <p:nvPr>
            <p:ph idx="1"/>
          </p:nvPr>
        </p:nvSpPr>
        <p:spPr/>
        <p:txBody>
          <a:bodyPr/>
          <a:lstStyle/>
          <a:p>
            <a:r>
              <a:rPr lang="en-US" altLang="zh-TW"/>
              <a:t>Brokers</a:t>
            </a:r>
          </a:p>
          <a:p>
            <a:r>
              <a:rPr lang="en-US" altLang="zh-TW"/>
              <a:t>Dealers</a:t>
            </a:r>
          </a:p>
          <a:p>
            <a:r>
              <a:rPr lang="en-US" altLang="zh-TW"/>
              <a:t>Investment banks</a:t>
            </a:r>
          </a:p>
          <a:p>
            <a:r>
              <a:rPr lang="en-US" altLang="zh-TW"/>
              <a:t>Custodians</a:t>
            </a:r>
          </a:p>
          <a:p>
            <a:r>
              <a:rPr lang="en-US" altLang="zh-TW"/>
              <a:t>Trustees</a:t>
            </a:r>
          </a:p>
          <a:p>
            <a:endParaRPr lang="zh-TW" altLang="en-US"/>
          </a:p>
        </p:txBody>
      </p:sp>
      <p:sp>
        <p:nvSpPr>
          <p:cNvPr id="27652" name="Slide Number Placeholder 5"/>
          <p:cNvSpPr>
            <a:spLocks noGrp="1"/>
          </p:cNvSpPr>
          <p:nvPr>
            <p:ph type="sldNum" sz="quarter" idx="10"/>
          </p:nvPr>
        </p:nvSpPr>
        <p:spPr/>
        <p:txBody>
          <a:bodyPr/>
          <a:lstStyle/>
          <a:p>
            <a:fld id="{B5633BA2-91F2-46F6-BF44-79F1190DE40B}" type="slidenum">
              <a:rPr lang="en-US" altLang="en-US" smtClean="0"/>
              <a:pPr/>
              <a:t>305</a:t>
            </a:fld>
            <a:endParaRPr lang="en-US" altLang="en-US"/>
          </a:p>
        </p:txBody>
      </p:sp>
      <p:sp>
        <p:nvSpPr>
          <p:cNvPr id="10"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397262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r>
              <a:rPr lang="en-US" altLang="zh-TW"/>
              <a:t>Brokers</a:t>
            </a:r>
          </a:p>
        </p:txBody>
      </p:sp>
      <p:sp>
        <p:nvSpPr>
          <p:cNvPr id="56323" name="Rectangle 3"/>
          <p:cNvSpPr>
            <a:spLocks noGrp="1" noChangeArrowheads="1"/>
          </p:cNvSpPr>
          <p:nvPr>
            <p:ph idx="1"/>
          </p:nvPr>
        </p:nvSpPr>
        <p:spPr/>
        <p:txBody>
          <a:bodyPr/>
          <a:lstStyle/>
          <a:p>
            <a:r>
              <a:rPr lang="en-US" altLang="zh-TW" dirty="0"/>
              <a:t>Act </a:t>
            </a:r>
            <a:r>
              <a:rPr lang="en-US" altLang="zh-TW" b="1" dirty="0">
                <a:solidFill>
                  <a:schemeClr val="accent2">
                    <a:lumMod val="75000"/>
                  </a:schemeClr>
                </a:solidFill>
              </a:rPr>
              <a:t>on behalf </a:t>
            </a:r>
            <a:r>
              <a:rPr lang="en-US" altLang="zh-TW" dirty="0"/>
              <a:t>of their clients</a:t>
            </a:r>
          </a:p>
          <a:p>
            <a:r>
              <a:rPr lang="en-US" altLang="zh-TW" dirty="0"/>
              <a:t>Charge a commission (fee) for the service</a:t>
            </a:r>
          </a:p>
          <a:p>
            <a:r>
              <a:rPr lang="en-US" altLang="zh-TW" dirty="0"/>
              <a:t>Do </a:t>
            </a:r>
            <a:r>
              <a:rPr lang="en-US" altLang="zh-TW" b="1" dirty="0">
                <a:solidFill>
                  <a:schemeClr val="accent2">
                    <a:lumMod val="75000"/>
                  </a:schemeClr>
                </a:solidFill>
              </a:rPr>
              <a:t>NOT</a:t>
            </a:r>
            <a:r>
              <a:rPr lang="en-US" altLang="zh-TW" dirty="0">
                <a:solidFill>
                  <a:schemeClr val="accent2">
                    <a:lumMod val="75000"/>
                  </a:schemeClr>
                </a:solidFill>
              </a:rPr>
              <a:t> </a:t>
            </a:r>
            <a:r>
              <a:rPr lang="en-US" altLang="zh-TW" dirty="0"/>
              <a:t>take positions</a:t>
            </a:r>
          </a:p>
          <a:p>
            <a:r>
              <a:rPr lang="en-US" altLang="zh-TW" dirty="0"/>
              <a:t>Examples: </a:t>
            </a:r>
          </a:p>
          <a:p>
            <a:pPr lvl="1"/>
            <a:r>
              <a:rPr lang="en-US" altLang="zh-TW" dirty="0"/>
              <a:t>Real estate broker: will put together a buyer and a seller and charge a fee</a:t>
            </a:r>
          </a:p>
          <a:p>
            <a:pPr lvl="1"/>
            <a:r>
              <a:rPr lang="en-US" altLang="zh-TW" dirty="0"/>
              <a:t>Insurance broker: will find the “right” policy for his clients among various possible insurance companies </a:t>
            </a:r>
          </a:p>
          <a:p>
            <a:pPr lvl="1"/>
            <a:r>
              <a:rPr lang="en-US" altLang="zh-TW" dirty="0"/>
              <a:t>Stock broker: will execute orders on behalf of clients on the exchange</a:t>
            </a:r>
          </a:p>
        </p:txBody>
      </p:sp>
      <p:sp>
        <p:nvSpPr>
          <p:cNvPr id="29700" name="Slide Number Placeholder 5"/>
          <p:cNvSpPr>
            <a:spLocks noGrp="1"/>
          </p:cNvSpPr>
          <p:nvPr>
            <p:ph type="sldNum" sz="quarter" idx="10"/>
          </p:nvPr>
        </p:nvSpPr>
        <p:spPr/>
        <p:txBody>
          <a:bodyPr/>
          <a:lstStyle/>
          <a:p>
            <a:fld id="{BB8B7577-598B-416A-A5E9-C1D873088CEE}" type="slidenum">
              <a:rPr lang="en-US" altLang="en-US" smtClean="0"/>
              <a:pPr/>
              <a:t>306</a:t>
            </a:fld>
            <a:endParaRPr lang="en-US" altLang="en-US"/>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pic>
        <p:nvPicPr>
          <p:cNvPr id="3074" name="Picture 2" descr="C:\Users\Wolfgang\Documents\ED.PRES\06_Purchased Copyrighted Contend\istockphoto\iStock_000008125274X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9926">
            <a:off x="6926124" y="1086124"/>
            <a:ext cx="3336767" cy="21880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72520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r>
              <a:rPr lang="en-US" altLang="zh-TW"/>
              <a:t>Dealers</a:t>
            </a:r>
          </a:p>
        </p:txBody>
      </p:sp>
      <p:sp>
        <p:nvSpPr>
          <p:cNvPr id="59395" name="Rectangle 3"/>
          <p:cNvSpPr>
            <a:spLocks noGrp="1" noChangeArrowheads="1"/>
          </p:cNvSpPr>
          <p:nvPr>
            <p:ph idx="1"/>
          </p:nvPr>
        </p:nvSpPr>
        <p:spPr/>
        <p:txBody>
          <a:bodyPr>
            <a:noAutofit/>
          </a:bodyPr>
          <a:lstStyle/>
          <a:p>
            <a:r>
              <a:rPr lang="en-US" altLang="zh-TW" dirty="0"/>
              <a:t>Act as </a:t>
            </a:r>
            <a:r>
              <a:rPr lang="en-US" altLang="zh-TW" b="1" dirty="0">
                <a:solidFill>
                  <a:schemeClr val="accent2">
                    <a:lumMod val="75000"/>
                  </a:schemeClr>
                </a:solidFill>
              </a:rPr>
              <a:t>PRINCIPAL </a:t>
            </a:r>
          </a:p>
          <a:p>
            <a:r>
              <a:rPr lang="en-US" altLang="zh-TW" dirty="0"/>
              <a:t>Takes </a:t>
            </a:r>
            <a:r>
              <a:rPr lang="en-US" altLang="zh-TW" b="1" dirty="0">
                <a:solidFill>
                  <a:schemeClr val="accent2">
                    <a:lumMod val="75000"/>
                  </a:schemeClr>
                </a:solidFill>
              </a:rPr>
              <a:t>positions</a:t>
            </a:r>
            <a:r>
              <a:rPr lang="en-US" altLang="zh-TW" dirty="0">
                <a:solidFill>
                  <a:schemeClr val="accent2">
                    <a:lumMod val="75000"/>
                  </a:schemeClr>
                </a:solidFill>
              </a:rPr>
              <a:t> </a:t>
            </a:r>
            <a:r>
              <a:rPr lang="en-US" altLang="zh-TW" dirty="0"/>
              <a:t>and carries inventories</a:t>
            </a:r>
          </a:p>
          <a:p>
            <a:r>
              <a:rPr lang="en-US" altLang="zh-TW" dirty="0"/>
              <a:t>Makes money from the difference (the </a:t>
            </a:r>
            <a:r>
              <a:rPr lang="en-US" altLang="zh-TW" b="1" dirty="0">
                <a:solidFill>
                  <a:schemeClr val="accent2">
                    <a:lumMod val="75000"/>
                  </a:schemeClr>
                </a:solidFill>
              </a:rPr>
              <a:t>spread</a:t>
            </a:r>
            <a:r>
              <a:rPr lang="en-US" altLang="zh-TW" dirty="0"/>
              <a:t>) between the price at which he buys the assets (bid) and the price at which he sells them (offer) </a:t>
            </a:r>
          </a:p>
          <a:p>
            <a:r>
              <a:rPr lang="en-US" altLang="zh-TW" b="1" dirty="0">
                <a:solidFill>
                  <a:schemeClr val="accent2">
                    <a:lumMod val="75000"/>
                  </a:schemeClr>
                </a:solidFill>
              </a:rPr>
              <a:t>Market makers </a:t>
            </a:r>
            <a:r>
              <a:rPr lang="en-US" altLang="zh-TW" dirty="0"/>
              <a:t>are dealers who post 2-way prices and “make markets” thus providing liquidity</a:t>
            </a:r>
          </a:p>
          <a:p>
            <a:r>
              <a:rPr lang="en-US" altLang="zh-TW" dirty="0"/>
              <a:t>Examples:</a:t>
            </a:r>
          </a:p>
          <a:p>
            <a:pPr lvl="1"/>
            <a:r>
              <a:rPr lang="en-US" altLang="zh-TW" dirty="0"/>
              <a:t>FX dealer</a:t>
            </a:r>
          </a:p>
          <a:p>
            <a:pPr lvl="1"/>
            <a:r>
              <a:rPr lang="en-US" altLang="zh-TW" dirty="0"/>
              <a:t>Primary dealer in government securities</a:t>
            </a:r>
          </a:p>
          <a:p>
            <a:pPr lvl="1"/>
            <a:r>
              <a:rPr lang="en-US" altLang="zh-TW" dirty="0"/>
              <a:t>Securities dealers in certain exchanges</a:t>
            </a:r>
          </a:p>
        </p:txBody>
      </p:sp>
      <p:sp>
        <p:nvSpPr>
          <p:cNvPr id="31748" name="Slide Number Placeholder 5"/>
          <p:cNvSpPr>
            <a:spLocks noGrp="1"/>
          </p:cNvSpPr>
          <p:nvPr>
            <p:ph type="sldNum" sz="quarter" idx="10"/>
          </p:nvPr>
        </p:nvSpPr>
        <p:spPr/>
        <p:txBody>
          <a:bodyPr/>
          <a:lstStyle/>
          <a:p>
            <a:fld id="{14E0E5E6-DCFC-416B-A518-F419E18BD71B}" type="slidenum">
              <a:rPr lang="en-US" altLang="en-US" smtClean="0"/>
              <a:pPr/>
              <a:t>307</a:t>
            </a:fld>
            <a:endParaRPr lang="en-US" altLang="en-US"/>
          </a:p>
        </p:txBody>
      </p:sp>
      <p:pic>
        <p:nvPicPr>
          <p:cNvPr id="59396" name="Picture 4" descr=" "/>
          <p:cNvPicPr>
            <a:picLocks noChangeAspect="1" noChangeArrowheads="1"/>
          </p:cNvPicPr>
          <p:nvPr/>
        </p:nvPicPr>
        <p:blipFill>
          <a:blip r:embed="rId3" cstate="print"/>
          <a:srcRect/>
          <a:stretch>
            <a:fillRect/>
          </a:stretch>
        </p:blipFill>
        <p:spPr bwMode="auto">
          <a:xfrm rot="401515">
            <a:off x="6840526" y="3579951"/>
            <a:ext cx="3461865" cy="25180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165761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396"/>
                                        </p:tgtEl>
                                        <p:attrNameLst>
                                          <p:attrName>style.visibility</p:attrName>
                                        </p:attrNameLst>
                                      </p:cBhvr>
                                      <p:to>
                                        <p:strVal val="visible"/>
                                      </p:to>
                                    </p:set>
                                    <p:animEffect transition="in" filter="fade">
                                      <p:cBhvr>
                                        <p:cTn id="39"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SUMMARY (KLO)</a:t>
            </a:r>
          </a:p>
        </p:txBody>
      </p:sp>
      <p:sp>
        <p:nvSpPr>
          <p:cNvPr id="7" name="Content Placeholder 6"/>
          <p:cNvSpPr>
            <a:spLocks noGrp="1"/>
          </p:cNvSpPr>
          <p:nvPr>
            <p:ph idx="1"/>
          </p:nvPr>
        </p:nvSpPr>
        <p:spPr/>
        <p:txBody>
          <a:bodyPr/>
          <a:lstStyle/>
          <a:p>
            <a:r>
              <a:rPr lang="en-US" dirty="0"/>
              <a:t>Classification of FIs</a:t>
            </a:r>
          </a:p>
          <a:p>
            <a:r>
              <a:rPr lang="en-US" dirty="0"/>
              <a:t>Dealer definition</a:t>
            </a:r>
          </a:p>
          <a:p>
            <a:r>
              <a:rPr lang="en-US" dirty="0"/>
              <a:t>Broker definition</a:t>
            </a:r>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308</a:t>
            </a:fld>
            <a:endParaRPr lang="en-US" altLang="en-US"/>
          </a:p>
        </p:txBody>
      </p:sp>
      <p:sp>
        <p:nvSpPr>
          <p:cNvPr id="5" name="Footer Placeholder 4"/>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190204348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981200" y="122238"/>
            <a:ext cx="2362200" cy="1295400"/>
          </a:xfrm>
        </p:spPr>
        <p:txBody>
          <a:bodyPr>
            <a:normAutofit fontScale="90000"/>
          </a:bodyPr>
          <a:lstStyle/>
          <a:p>
            <a:pPr eaLnBrk="1" hangingPunct="1"/>
            <a:r>
              <a:rPr lang="en-US" altLang="zh-TW">
                <a:ea typeface="新細明體" charset="-120"/>
              </a:rPr>
              <a:t>Course Map</a:t>
            </a:r>
          </a:p>
        </p:txBody>
      </p:sp>
      <p:sp>
        <p:nvSpPr>
          <p:cNvPr id="112656"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TW">
                <a:ea typeface="新細明體" charset="-120"/>
              </a:rPr>
              <a:t>Financial Institutions</a:t>
            </a:r>
          </a:p>
        </p:txBody>
      </p:sp>
      <p:sp>
        <p:nvSpPr>
          <p:cNvPr id="11266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TW">
                <a:ea typeface="新細明體" charset="-120"/>
              </a:rPr>
              <a:t>Overview</a:t>
            </a:r>
          </a:p>
        </p:txBody>
      </p:sp>
      <p:sp>
        <p:nvSpPr>
          <p:cNvPr id="8"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9" name="Content Placeholder 4"/>
          <p:cNvSpPr txBox="1">
            <a:spLocks/>
          </p:cNvSpPr>
          <p:nvPr/>
        </p:nvSpPr>
        <p:spPr>
          <a:xfrm>
            <a:off x="1828800" y="3276601"/>
            <a:ext cx="8382000" cy="2849563"/>
          </a:xfrm>
          <a:prstGeom prst="rect">
            <a:avLst/>
          </a:prstGeom>
          <a:solidFill>
            <a:schemeClr val="accent2">
              <a:lumMod val="20000"/>
              <a:lumOff val="80000"/>
            </a:schemeClr>
          </a:solidFill>
        </p:spPr>
        <p:txBody>
          <a:bodyPr/>
          <a:lstStyle/>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Role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Types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b="1" dirty="0">
                <a:solidFill>
                  <a:srgbClr val="C00000"/>
                </a:solidFill>
                <a:ea typeface="新細明體" charset="-120"/>
              </a:rPr>
              <a:t>Financial Intermediation</a:t>
            </a:r>
          </a:p>
          <a:p>
            <a:pPr marL="342900" indent="-342900">
              <a:lnSpc>
                <a:spcPct val="150000"/>
              </a:lnSpc>
              <a:spcBef>
                <a:spcPct val="20000"/>
              </a:spcBef>
              <a:buClr>
                <a:srgbClr val="953735"/>
              </a:buClr>
              <a:buSzPct val="100000"/>
              <a:buFont typeface="Wingdings 2" pitchFamily="18" charset="2"/>
              <a:buChar char="¡"/>
              <a:defRPr/>
            </a:pPr>
            <a:r>
              <a:rPr lang="en-US" altLang="zh-TW" sz="2000" dirty="0">
                <a:ea typeface="新細明體" charset="-120"/>
              </a:rPr>
              <a:t>Conflicts of Interest</a:t>
            </a:r>
            <a:endParaRPr lang="zh-TW" altLang="en-US" sz="2000" dirty="0">
              <a:ea typeface="新細明體" charset="-120"/>
            </a:endParaRPr>
          </a:p>
          <a:p>
            <a:pPr marL="342900" indent="-342900" fontAlgn="base">
              <a:lnSpc>
                <a:spcPct val="150000"/>
              </a:lnSpc>
              <a:spcBef>
                <a:spcPct val="20000"/>
              </a:spcBef>
              <a:spcAft>
                <a:spcPct val="0"/>
              </a:spcAft>
              <a:buClr>
                <a:srgbClr val="953735"/>
              </a:buClr>
              <a:buSzPct val="100000"/>
              <a:buFont typeface="Wingdings 2" pitchFamily="18" charset="2"/>
              <a:buChar char="¡"/>
              <a:defRPr/>
            </a:pPr>
            <a:endParaRPr lang="zh-TW" altLang="en-US" sz="2000" b="1" dirty="0">
              <a:solidFill>
                <a:srgbClr val="C00000"/>
              </a:solidFill>
              <a:ea typeface="新細明體" charset="-120"/>
            </a:endParaRPr>
          </a:p>
        </p:txBody>
      </p:sp>
      <p:sp>
        <p:nvSpPr>
          <p:cNvPr id="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309</a:t>
            </a:fld>
            <a:endParaRPr lang="en-US" altLang="en-US" dirty="0"/>
          </a:p>
        </p:txBody>
      </p:sp>
    </p:spTree>
    <p:extLst>
      <p:ext uri="{BB962C8B-B14F-4D97-AF65-F5344CB8AC3E}">
        <p14:creationId xmlns:p14="http://schemas.microsoft.com/office/powerpoint/2010/main" val="1602664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TW" dirty="0">
                <a:ea typeface="ヒラギノ角ゴ Pro W3" pitchFamily="-65" charset="-128"/>
              </a:rPr>
              <a:t>The Balance Sheet</a:t>
            </a:r>
          </a:p>
        </p:txBody>
      </p:sp>
      <p:sp>
        <p:nvSpPr>
          <p:cNvPr id="31747" name="Rectangle 3"/>
          <p:cNvSpPr>
            <a:spLocks noGrp="1" noChangeArrowheads="1"/>
          </p:cNvSpPr>
          <p:nvPr>
            <p:ph idx="1"/>
          </p:nvPr>
        </p:nvSpPr>
        <p:spPr/>
        <p:txBody>
          <a:bodyPr vert="horz" lIns="91440" tIns="45720" rIns="91440" bIns="45720" rtlCol="0">
            <a:normAutofit/>
          </a:bodyPr>
          <a:lstStyle/>
          <a:p>
            <a:pPr eaLnBrk="1" hangingPunct="1">
              <a:lnSpc>
                <a:spcPct val="90000"/>
              </a:lnSpc>
              <a:spcBef>
                <a:spcPct val="35000"/>
              </a:spcBef>
            </a:pPr>
            <a:r>
              <a:rPr lang="en-US" altLang="zh-TW" dirty="0">
                <a:ea typeface="ヒラギノ角ゴ Pro W3" pitchFamily="-65" charset="-128"/>
              </a:rPr>
              <a:t>Also called “Statement of Financial Position”</a:t>
            </a:r>
          </a:p>
          <a:p>
            <a:pPr eaLnBrk="1" hangingPunct="1">
              <a:lnSpc>
                <a:spcPct val="90000"/>
              </a:lnSpc>
              <a:spcBef>
                <a:spcPct val="35000"/>
              </a:spcBef>
            </a:pPr>
            <a:r>
              <a:rPr lang="en-US" altLang="zh-TW" dirty="0">
                <a:ea typeface="ヒラギノ角ゴ Pro W3" pitchFamily="-65" charset="-128"/>
              </a:rPr>
              <a:t>Lists the firm’s </a:t>
            </a:r>
            <a:r>
              <a:rPr lang="en-US" altLang="zh-TW" dirty="0">
                <a:solidFill>
                  <a:schemeClr val="accent1"/>
                </a:solidFill>
                <a:ea typeface="ヒラギノ角ゴ Pro W3" pitchFamily="-65" charset="-128"/>
              </a:rPr>
              <a:t>assets</a:t>
            </a:r>
            <a:r>
              <a:rPr lang="en-US" altLang="zh-TW" dirty="0">
                <a:ea typeface="ヒラギノ角ゴ Pro W3" pitchFamily="-65" charset="-128"/>
              </a:rPr>
              <a:t> and </a:t>
            </a:r>
            <a:r>
              <a:rPr lang="en-US" altLang="zh-TW" dirty="0">
                <a:solidFill>
                  <a:schemeClr val="accent1"/>
                </a:solidFill>
                <a:ea typeface="ヒラギノ角ゴ Pro W3" pitchFamily="-65" charset="-128"/>
              </a:rPr>
              <a:t>liabilities</a:t>
            </a:r>
            <a:r>
              <a:rPr lang="en-US" altLang="zh-TW" dirty="0">
                <a:ea typeface="ヒラギノ角ゴ Pro W3" pitchFamily="-65" charset="-128"/>
              </a:rPr>
              <a:t>, as well as </a:t>
            </a:r>
            <a:r>
              <a:rPr lang="en-US" altLang="zh-TW" dirty="0">
                <a:solidFill>
                  <a:schemeClr val="accent1"/>
                </a:solidFill>
                <a:ea typeface="ヒラギノ角ゴ Pro W3" pitchFamily="-65" charset="-128"/>
              </a:rPr>
              <a:t>shareholders’ equity</a:t>
            </a:r>
          </a:p>
          <a:p>
            <a:pPr eaLnBrk="1" hangingPunct="1">
              <a:lnSpc>
                <a:spcPct val="90000"/>
              </a:lnSpc>
              <a:spcBef>
                <a:spcPct val="35000"/>
              </a:spcBef>
            </a:pPr>
            <a:r>
              <a:rPr lang="en-US" altLang="zh-TW" dirty="0">
                <a:ea typeface="ヒラギノ角ゴ Pro W3" pitchFamily="-65" charset="-128"/>
              </a:rPr>
              <a:t>Provides a snapshot of the firm’s financial position </a:t>
            </a:r>
            <a:r>
              <a:rPr lang="en-US" altLang="zh-TW" dirty="0">
                <a:solidFill>
                  <a:schemeClr val="accent2">
                    <a:lumMod val="75000"/>
                  </a:schemeClr>
                </a:solidFill>
                <a:ea typeface="ヒラギノ角ゴ Pro W3" pitchFamily="-65" charset="-128"/>
              </a:rPr>
              <a:t>at a given point in time</a:t>
            </a:r>
          </a:p>
          <a:p>
            <a:pPr eaLnBrk="1" hangingPunct="1">
              <a:lnSpc>
                <a:spcPct val="90000"/>
              </a:lnSpc>
              <a:spcBef>
                <a:spcPct val="35000"/>
              </a:spcBef>
            </a:pPr>
            <a:endParaRPr lang="en-US" altLang="zh-TW" dirty="0">
              <a:ea typeface="ヒラギノ角ゴ Pro W3" pitchFamily="-65" charset="-128"/>
            </a:endParaRPr>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31</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Rounded Rectangle 6"/>
          <p:cNvSpPr/>
          <p:nvPr/>
        </p:nvSpPr>
        <p:spPr>
          <a:xfrm>
            <a:off x="3124200" y="3308048"/>
            <a:ext cx="5184576" cy="1944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In simple terms, a balance sheet presents a picture of what the firm OWNS (assets) and OWES (liabilities) at a specific point of time.</a:t>
            </a:r>
            <a:endParaRPr lang="zh-TW" altLang="en-US" sz="2400" dirty="0"/>
          </a:p>
        </p:txBody>
      </p:sp>
      <p:sp>
        <p:nvSpPr>
          <p:cNvPr id="8"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2994614688"/>
      </p:ext>
    </p:extLst>
  </p:cSld>
  <p:clrMapOvr>
    <a:masterClrMapping/>
  </p:clrMapOvr>
  <p:transition spd="med">
    <p:wipe dir="r"/>
  </p:transition>
</p:sld>
</file>

<file path=ppt/slides/slide3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r>
              <a:rPr lang="en-US" altLang="zh-TW"/>
              <a:t>Financial Intermediaries</a:t>
            </a:r>
          </a:p>
        </p:txBody>
      </p:sp>
      <p:sp>
        <p:nvSpPr>
          <p:cNvPr id="2" name="Text Placeholder 1"/>
          <p:cNvSpPr>
            <a:spLocks noGrp="1"/>
          </p:cNvSpPr>
          <p:nvPr>
            <p:ph type="body" idx="1"/>
          </p:nvPr>
        </p:nvSpPr>
        <p:spPr/>
        <p:txBody>
          <a:bodyPr/>
          <a:lstStyle/>
          <a:p>
            <a:r>
              <a:rPr lang="en-US" altLang="zh-TW"/>
              <a:t>Deposit Intermediaries</a:t>
            </a:r>
            <a:endParaRPr lang="en-US" altLang="zh-TW" dirty="0"/>
          </a:p>
        </p:txBody>
      </p:sp>
      <p:sp>
        <p:nvSpPr>
          <p:cNvPr id="60419" name="Rectangle 3"/>
          <p:cNvSpPr>
            <a:spLocks noGrp="1" noChangeArrowheads="1"/>
          </p:cNvSpPr>
          <p:nvPr>
            <p:ph sz="half" idx="2"/>
          </p:nvPr>
        </p:nvSpPr>
        <p:spPr/>
        <p:txBody>
          <a:bodyPr/>
          <a:lstStyle/>
          <a:p>
            <a:r>
              <a:rPr lang="en-US" altLang="zh-TW"/>
              <a:t>Commercial Banks</a:t>
            </a:r>
          </a:p>
          <a:p>
            <a:r>
              <a:rPr lang="en-US" altLang="zh-TW"/>
              <a:t>Savings Banks</a:t>
            </a:r>
          </a:p>
          <a:p>
            <a:r>
              <a:rPr lang="en-US" altLang="zh-TW"/>
              <a:t>Mutual Banks</a:t>
            </a:r>
          </a:p>
          <a:p>
            <a:r>
              <a:rPr lang="en-US" altLang="zh-TW"/>
              <a:t>Post Office</a:t>
            </a:r>
          </a:p>
          <a:p>
            <a:r>
              <a:rPr lang="en-US" altLang="zh-TW"/>
              <a:t>Central Bank</a:t>
            </a:r>
            <a:endParaRPr lang="en-US" altLang="zh-TW" dirty="0"/>
          </a:p>
        </p:txBody>
      </p:sp>
      <p:sp>
        <p:nvSpPr>
          <p:cNvPr id="3" name="Text Placeholder 2"/>
          <p:cNvSpPr>
            <a:spLocks noGrp="1"/>
          </p:cNvSpPr>
          <p:nvPr>
            <p:ph type="body" sz="quarter" idx="3"/>
          </p:nvPr>
        </p:nvSpPr>
        <p:spPr/>
        <p:txBody>
          <a:bodyPr/>
          <a:lstStyle/>
          <a:p>
            <a:r>
              <a:rPr lang="en-US" altLang="zh-TW"/>
              <a:t>Non-Deposit Intermediaries</a:t>
            </a:r>
            <a:endParaRPr lang="en-US" altLang="zh-TW" dirty="0"/>
          </a:p>
        </p:txBody>
      </p:sp>
      <p:sp>
        <p:nvSpPr>
          <p:cNvPr id="60420" name="Rectangle 4"/>
          <p:cNvSpPr>
            <a:spLocks noGrp="1" noChangeArrowheads="1"/>
          </p:cNvSpPr>
          <p:nvPr>
            <p:ph sz="quarter" idx="4"/>
          </p:nvPr>
        </p:nvSpPr>
        <p:spPr/>
        <p:txBody>
          <a:bodyPr/>
          <a:lstStyle/>
          <a:p>
            <a:r>
              <a:rPr lang="en-US" altLang="zh-TW"/>
              <a:t>Contractual Intermediaries</a:t>
            </a:r>
          </a:p>
          <a:p>
            <a:pPr lvl="1"/>
            <a:r>
              <a:rPr lang="en-US" altLang="zh-TW"/>
              <a:t>Insurers</a:t>
            </a:r>
          </a:p>
          <a:p>
            <a:pPr lvl="1"/>
            <a:r>
              <a:rPr lang="en-US" altLang="zh-TW"/>
              <a:t>Pension Funds</a:t>
            </a:r>
          </a:p>
          <a:p>
            <a:r>
              <a:rPr lang="en-US" altLang="zh-TW"/>
              <a:t>Portfolio Institutions</a:t>
            </a:r>
          </a:p>
          <a:p>
            <a:pPr lvl="1"/>
            <a:r>
              <a:rPr lang="en-US" altLang="zh-TW"/>
              <a:t>Unit trusts</a:t>
            </a:r>
          </a:p>
          <a:p>
            <a:r>
              <a:rPr lang="en-US" altLang="zh-TW"/>
              <a:t>Other FIs</a:t>
            </a:r>
          </a:p>
          <a:p>
            <a:pPr lvl="1"/>
            <a:r>
              <a:rPr lang="en-US" altLang="zh-TW"/>
              <a:t>Finance Companies</a:t>
            </a:r>
            <a:endParaRPr lang="en-US" altLang="zh-TW" dirty="0"/>
          </a:p>
        </p:txBody>
      </p:sp>
      <p:sp>
        <p:nvSpPr>
          <p:cNvPr id="32772" name="Slide Number Placeholder 6"/>
          <p:cNvSpPr>
            <a:spLocks noGrp="1"/>
          </p:cNvSpPr>
          <p:nvPr>
            <p:ph type="sldNum" sz="quarter" idx="10"/>
          </p:nvPr>
        </p:nvSpPr>
        <p:spPr/>
        <p:txBody>
          <a:bodyPr/>
          <a:lstStyle/>
          <a:p>
            <a:fld id="{B1BEE108-7113-454A-99F2-5E9BC27F2F68}" type="slidenum">
              <a:rPr lang="en-US" altLang="en-US" smtClean="0"/>
              <a:pPr/>
              <a:t>310</a:t>
            </a:fld>
            <a:endParaRPr lang="en-US" altLang="en-US"/>
          </a:p>
        </p:txBody>
      </p:sp>
      <p:sp>
        <p:nvSpPr>
          <p:cNvPr id="17"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79340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2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420">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42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420">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420">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4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P spid="60420" grpId="0" build="p" autoUpdateAnimBg="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r>
              <a:rPr lang="en-US" altLang="zh-TW">
                <a:ea typeface="PMingLiU" pitchFamily="18" charset="-120"/>
              </a:rPr>
              <a:t>Financial Intermediation</a:t>
            </a:r>
          </a:p>
        </p:txBody>
      </p:sp>
      <p:sp>
        <p:nvSpPr>
          <p:cNvPr id="33796" name="Slide Number Placeholder 4"/>
          <p:cNvSpPr>
            <a:spLocks noGrp="1"/>
          </p:cNvSpPr>
          <p:nvPr>
            <p:ph type="sldNum" sz="quarter" idx="10"/>
          </p:nvPr>
        </p:nvSpPr>
        <p:spPr>
          <a:noFill/>
        </p:spPr>
        <p:txBody>
          <a:bodyPr/>
          <a:lstStyle/>
          <a:p>
            <a:fld id="{775A0E49-F0DF-4193-87AD-CAEEA055E0F4}" type="slidenum">
              <a:rPr lang="en-US" altLang="en-US"/>
              <a:pPr/>
              <a:t>311</a:t>
            </a:fld>
            <a:endParaRPr lang="en-US" altLang="en-US"/>
          </a:p>
        </p:txBody>
      </p:sp>
      <p:sp>
        <p:nvSpPr>
          <p:cNvPr id="62469" name="AutoShape 5"/>
          <p:cNvSpPr>
            <a:spLocks noChangeArrowheads="1"/>
          </p:cNvSpPr>
          <p:nvPr/>
        </p:nvSpPr>
        <p:spPr bwMode="auto">
          <a:xfrm>
            <a:off x="4191000" y="2133600"/>
            <a:ext cx="3810000" cy="3581400"/>
          </a:xfrm>
          <a:prstGeom prst="lightningBolt">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u="sng" dirty="0">
                <a:ea typeface="PMingLiU" pitchFamily="18" charset="-120"/>
              </a:rPr>
              <a:t>Requirements</a:t>
            </a:r>
            <a:r>
              <a:rPr lang="en-US" altLang="zh-TW" sz="2000" b="1" dirty="0">
                <a:ea typeface="PMingLiU" pitchFamily="18" charset="-120"/>
              </a:rPr>
              <a:t>:</a:t>
            </a:r>
          </a:p>
          <a:p>
            <a:pPr algn="ctr"/>
            <a:r>
              <a:rPr lang="en-US" altLang="zh-TW" sz="2000" b="1" dirty="0">
                <a:ea typeface="PMingLiU" pitchFamily="18" charset="-120"/>
              </a:rPr>
              <a:t>Risk</a:t>
            </a:r>
          </a:p>
          <a:p>
            <a:pPr algn="ctr"/>
            <a:r>
              <a:rPr lang="en-US" altLang="zh-TW" sz="2000" b="1" dirty="0">
                <a:ea typeface="PMingLiU" pitchFamily="18" charset="-120"/>
              </a:rPr>
              <a:t>Return</a:t>
            </a:r>
          </a:p>
          <a:p>
            <a:pPr algn="ctr"/>
            <a:r>
              <a:rPr lang="en-US" altLang="zh-TW" sz="2000" b="1" dirty="0">
                <a:ea typeface="PMingLiU" pitchFamily="18" charset="-120"/>
              </a:rPr>
              <a:t>Maturity</a:t>
            </a:r>
          </a:p>
          <a:p>
            <a:pPr algn="ctr"/>
            <a:endParaRPr lang="zh-TW" altLang="en-US" sz="2000" b="1" dirty="0">
              <a:ea typeface="PMingLiU" pitchFamily="18" charset="-120"/>
            </a:endParaRPr>
          </a:p>
        </p:txBody>
      </p:sp>
      <p:sp>
        <p:nvSpPr>
          <p:cNvPr id="10"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8" name="Rectangle 3"/>
          <p:cNvSpPr>
            <a:spLocks noChangeArrowheads="1"/>
          </p:cNvSpPr>
          <p:nvPr/>
        </p:nvSpPr>
        <p:spPr bwMode="auto">
          <a:xfrm>
            <a:off x="2060121" y="2286000"/>
            <a:ext cx="1747158" cy="30480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ysClr val="windowText" lastClr="000000"/>
                </a:solidFill>
                <a:ea typeface="PMingLiU" pitchFamily="18" charset="-120"/>
              </a:rPr>
              <a:t>Lenders</a:t>
            </a:r>
          </a:p>
          <a:p>
            <a:pPr algn="ctr"/>
            <a:endParaRPr lang="en-US" altLang="zh-TW" sz="2000" dirty="0">
              <a:solidFill>
                <a:sysClr val="windowText" lastClr="000000"/>
              </a:solidFill>
              <a:ea typeface="PMingLiU" pitchFamily="18" charset="-120"/>
            </a:endParaRPr>
          </a:p>
          <a:p>
            <a:pPr algn="ctr"/>
            <a:r>
              <a:rPr lang="en-US" altLang="zh-TW" sz="2000" dirty="0">
                <a:solidFill>
                  <a:sysClr val="windowText" lastClr="000000"/>
                </a:solidFill>
                <a:ea typeface="PMingLiU" pitchFamily="18" charset="-120"/>
              </a:rPr>
              <a:t>Surplus </a:t>
            </a:r>
          </a:p>
          <a:p>
            <a:pPr algn="ctr"/>
            <a:r>
              <a:rPr lang="en-US" altLang="zh-TW" sz="2000" dirty="0">
                <a:solidFill>
                  <a:sysClr val="windowText" lastClr="000000"/>
                </a:solidFill>
                <a:ea typeface="PMingLiU" pitchFamily="18" charset="-120"/>
              </a:rPr>
              <a:t>of Funds</a:t>
            </a:r>
          </a:p>
        </p:txBody>
      </p:sp>
      <p:sp>
        <p:nvSpPr>
          <p:cNvPr id="9" name="Rectangle 4"/>
          <p:cNvSpPr>
            <a:spLocks noChangeArrowheads="1"/>
          </p:cNvSpPr>
          <p:nvPr/>
        </p:nvSpPr>
        <p:spPr bwMode="auto">
          <a:xfrm>
            <a:off x="8523890" y="2286000"/>
            <a:ext cx="1686910" cy="3124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ysClr val="windowText" lastClr="000000"/>
                </a:solidFill>
                <a:ea typeface="PMingLiU" pitchFamily="18" charset="-120"/>
              </a:rPr>
              <a:t>Borrowers</a:t>
            </a:r>
          </a:p>
          <a:p>
            <a:pPr algn="ctr"/>
            <a:endParaRPr lang="en-US" altLang="zh-TW" sz="2000" dirty="0">
              <a:solidFill>
                <a:sysClr val="windowText" lastClr="000000"/>
              </a:solidFill>
              <a:ea typeface="PMingLiU" pitchFamily="18" charset="-120"/>
            </a:endParaRPr>
          </a:p>
          <a:p>
            <a:pPr algn="ctr"/>
            <a:r>
              <a:rPr lang="en-US" altLang="zh-TW" sz="2000" dirty="0">
                <a:solidFill>
                  <a:sysClr val="windowText" lastClr="000000"/>
                </a:solidFill>
                <a:ea typeface="PMingLiU" pitchFamily="18" charset="-120"/>
              </a:rPr>
              <a:t>Shortage</a:t>
            </a:r>
          </a:p>
          <a:p>
            <a:pPr algn="ctr"/>
            <a:r>
              <a:rPr lang="en-US" altLang="zh-TW" sz="2000" dirty="0">
                <a:solidFill>
                  <a:sysClr val="windowText" lastClr="000000"/>
                </a:solidFill>
                <a:ea typeface="PMingLiU" pitchFamily="18" charset="-120"/>
              </a:rPr>
              <a:t>of Funds</a:t>
            </a:r>
          </a:p>
        </p:txBody>
      </p:sp>
    </p:spTree>
    <p:extLst>
      <p:ext uri="{BB962C8B-B14F-4D97-AF65-F5344CB8AC3E}">
        <p14:creationId xmlns:p14="http://schemas.microsoft.com/office/powerpoint/2010/main" val="121249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469"/>
                                        </p:tgtEl>
                                        <p:attrNameLst>
                                          <p:attrName>style.visibility</p:attrName>
                                        </p:attrNameLst>
                                      </p:cBhvr>
                                      <p:to>
                                        <p:strVal val="visible"/>
                                      </p:to>
                                    </p:set>
                                    <p:animEffect transition="in" filter="fade">
                                      <p:cBhvr>
                                        <p:cTn id="17" dur="500"/>
                                        <p:tgtEl>
                                          <p:spTgt spid="6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autoUpdateAnimBg="0"/>
      <p:bldP spid="8" grpId="0" animBg="1" autoUpdateAnimBg="0"/>
      <p:bldP spid="9" grpId="0" animBg="1" autoUpdateAnimBg="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r>
              <a:rPr lang="en-US" altLang="zh-TW"/>
              <a:t>Financial Intermediation (Cont)</a:t>
            </a:r>
            <a:endParaRPr lang="en-US" altLang="zh-TW" dirty="0"/>
          </a:p>
        </p:txBody>
      </p:sp>
      <p:sp>
        <p:nvSpPr>
          <p:cNvPr id="34820" name="Slide Number Placeholder 4"/>
          <p:cNvSpPr>
            <a:spLocks noGrp="1"/>
          </p:cNvSpPr>
          <p:nvPr>
            <p:ph type="sldNum" sz="quarter" idx="10"/>
          </p:nvPr>
        </p:nvSpPr>
        <p:spPr/>
        <p:txBody>
          <a:bodyPr/>
          <a:lstStyle/>
          <a:p>
            <a:fld id="{BE4C96A5-C26F-4D70-98BD-44D8246464B3}" type="slidenum">
              <a:rPr lang="en-US" altLang="en-US" smtClean="0"/>
              <a:pPr/>
              <a:t>312</a:t>
            </a:fld>
            <a:endParaRPr lang="en-US" altLang="en-US"/>
          </a:p>
        </p:txBody>
      </p:sp>
      <p:sp>
        <p:nvSpPr>
          <p:cNvPr id="20" name="Footer Placeholder 4"/>
          <p:cNvSpPr>
            <a:spLocks noGrp="1"/>
          </p:cNvSpPr>
          <p:nvPr>
            <p:ph type="ftr" sz="quarter" idx="11"/>
          </p:nvPr>
        </p:nvSpPr>
        <p:spPr/>
        <p:txBody>
          <a:bodyPr/>
          <a:lstStyle/>
          <a:p>
            <a:r>
              <a:rPr lang="en-US" altLang="en-US"/>
              <a:t>Foundations of Financial Institutions</a:t>
            </a:r>
            <a:endParaRPr lang="en-US" altLang="en-US" dirty="0"/>
          </a:p>
        </p:txBody>
      </p:sp>
      <p:sp>
        <p:nvSpPr>
          <p:cNvPr id="2" name="Pentagon 1"/>
          <p:cNvSpPr/>
          <p:nvPr/>
        </p:nvSpPr>
        <p:spPr>
          <a:xfrm>
            <a:off x="3807278" y="2819400"/>
            <a:ext cx="1602922" cy="457200"/>
          </a:xfrm>
          <a:prstGeom prst="homePlate">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Money</a:t>
            </a:r>
            <a:endParaRPr lang="de-DE" sz="1600" b="1" dirty="0"/>
          </a:p>
        </p:txBody>
      </p:sp>
      <p:sp>
        <p:nvSpPr>
          <p:cNvPr id="21" name="Pentagon 20"/>
          <p:cNvSpPr/>
          <p:nvPr/>
        </p:nvSpPr>
        <p:spPr>
          <a:xfrm>
            <a:off x="7097110" y="2819400"/>
            <a:ext cx="1426780" cy="457200"/>
          </a:xfrm>
          <a:prstGeom prst="homePlate">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Money</a:t>
            </a:r>
            <a:endParaRPr lang="de-DE" sz="1600" b="1" dirty="0"/>
          </a:p>
        </p:txBody>
      </p:sp>
      <p:sp>
        <p:nvSpPr>
          <p:cNvPr id="22" name="Pentagon 21"/>
          <p:cNvSpPr/>
          <p:nvPr/>
        </p:nvSpPr>
        <p:spPr>
          <a:xfrm flipH="1">
            <a:off x="7086600" y="3733800"/>
            <a:ext cx="1437290" cy="1371600"/>
          </a:xfrm>
          <a:prstGeom prst="homePlate">
            <a:avLst>
              <a:gd name="adj" fmla="val 28665"/>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Claim on Borrower</a:t>
            </a:r>
          </a:p>
          <a:p>
            <a:pPr algn="ctr"/>
            <a:r>
              <a:rPr lang="en-US" sz="1600" dirty="0"/>
              <a:t>(Primary Securities)</a:t>
            </a:r>
            <a:endParaRPr lang="de-DE" sz="1600" dirty="0"/>
          </a:p>
        </p:txBody>
      </p:sp>
      <p:sp>
        <p:nvSpPr>
          <p:cNvPr id="23" name="Pentagon 22"/>
          <p:cNvSpPr/>
          <p:nvPr/>
        </p:nvSpPr>
        <p:spPr>
          <a:xfrm flipH="1">
            <a:off x="3807276" y="3676710"/>
            <a:ext cx="1608783" cy="1371600"/>
          </a:xfrm>
          <a:prstGeom prst="homePlate">
            <a:avLst>
              <a:gd name="adj" fmla="val 29471"/>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Claim on Financial Intermediary </a:t>
            </a:r>
            <a:r>
              <a:rPr lang="en-US" sz="1600" dirty="0"/>
              <a:t>(Indirect Securities)</a:t>
            </a:r>
            <a:endParaRPr lang="de-DE" sz="1600" dirty="0"/>
          </a:p>
        </p:txBody>
      </p:sp>
      <p:sp>
        <p:nvSpPr>
          <p:cNvPr id="24" name="Rectangle 4"/>
          <p:cNvSpPr>
            <a:spLocks noChangeArrowheads="1"/>
          </p:cNvSpPr>
          <p:nvPr/>
        </p:nvSpPr>
        <p:spPr bwMode="auto">
          <a:xfrm>
            <a:off x="5410200" y="2286000"/>
            <a:ext cx="1686910" cy="3124200"/>
          </a:xfrm>
          <a:prstGeom prst="rect">
            <a:avLst/>
          </a:prstGeom>
          <a:solidFill>
            <a:schemeClr val="tx2">
              <a:lumMod val="7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bg1"/>
                </a:solidFill>
                <a:ea typeface="PMingLiU" pitchFamily="18" charset="-120"/>
              </a:rPr>
              <a:t>Financial</a:t>
            </a:r>
          </a:p>
          <a:p>
            <a:pPr algn="ctr"/>
            <a:r>
              <a:rPr lang="en-US" altLang="zh-TW" sz="2000" b="1" dirty="0">
                <a:solidFill>
                  <a:schemeClr val="bg1"/>
                </a:solidFill>
                <a:ea typeface="PMingLiU" pitchFamily="18" charset="-120"/>
              </a:rPr>
              <a:t>Intermediary</a:t>
            </a:r>
          </a:p>
        </p:txBody>
      </p:sp>
      <p:sp>
        <p:nvSpPr>
          <p:cNvPr id="18" name="Rectangle 3"/>
          <p:cNvSpPr>
            <a:spLocks noChangeArrowheads="1"/>
          </p:cNvSpPr>
          <p:nvPr/>
        </p:nvSpPr>
        <p:spPr bwMode="auto">
          <a:xfrm>
            <a:off x="2060121" y="2286000"/>
            <a:ext cx="1747158" cy="30480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ysClr val="windowText" lastClr="000000"/>
                </a:solidFill>
                <a:ea typeface="PMingLiU" pitchFamily="18" charset="-120"/>
              </a:rPr>
              <a:t>Lenders</a:t>
            </a:r>
          </a:p>
          <a:p>
            <a:pPr algn="ctr"/>
            <a:endParaRPr lang="en-US" altLang="zh-TW" sz="2000" dirty="0">
              <a:solidFill>
                <a:sysClr val="windowText" lastClr="000000"/>
              </a:solidFill>
              <a:ea typeface="PMingLiU" pitchFamily="18" charset="-120"/>
            </a:endParaRPr>
          </a:p>
          <a:p>
            <a:pPr algn="ctr"/>
            <a:r>
              <a:rPr lang="en-US" altLang="zh-TW" sz="2000" dirty="0">
                <a:solidFill>
                  <a:sysClr val="windowText" lastClr="000000"/>
                </a:solidFill>
                <a:ea typeface="PMingLiU" pitchFamily="18" charset="-120"/>
              </a:rPr>
              <a:t>Surplus </a:t>
            </a:r>
          </a:p>
          <a:p>
            <a:pPr algn="ctr"/>
            <a:r>
              <a:rPr lang="en-US" altLang="zh-TW" sz="2000" dirty="0">
                <a:solidFill>
                  <a:sysClr val="windowText" lastClr="000000"/>
                </a:solidFill>
                <a:ea typeface="PMingLiU" pitchFamily="18" charset="-120"/>
              </a:rPr>
              <a:t>of Funds</a:t>
            </a:r>
          </a:p>
        </p:txBody>
      </p:sp>
      <p:sp>
        <p:nvSpPr>
          <p:cNvPr id="19" name="Rectangle 4"/>
          <p:cNvSpPr>
            <a:spLocks noChangeArrowheads="1"/>
          </p:cNvSpPr>
          <p:nvPr/>
        </p:nvSpPr>
        <p:spPr bwMode="auto">
          <a:xfrm>
            <a:off x="8523890" y="2286000"/>
            <a:ext cx="1686910" cy="3124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ysClr val="windowText" lastClr="000000"/>
                </a:solidFill>
                <a:ea typeface="PMingLiU" pitchFamily="18" charset="-120"/>
              </a:rPr>
              <a:t>Borrowers</a:t>
            </a:r>
          </a:p>
          <a:p>
            <a:pPr algn="ctr"/>
            <a:endParaRPr lang="en-US" altLang="zh-TW" sz="2000" dirty="0">
              <a:solidFill>
                <a:sysClr val="windowText" lastClr="000000"/>
              </a:solidFill>
              <a:ea typeface="PMingLiU" pitchFamily="18" charset="-120"/>
            </a:endParaRPr>
          </a:p>
          <a:p>
            <a:pPr algn="ctr"/>
            <a:r>
              <a:rPr lang="en-US" altLang="zh-TW" sz="2000" dirty="0">
                <a:solidFill>
                  <a:sysClr val="windowText" lastClr="000000"/>
                </a:solidFill>
                <a:ea typeface="PMingLiU" pitchFamily="18" charset="-120"/>
              </a:rPr>
              <a:t>Shortage</a:t>
            </a:r>
          </a:p>
          <a:p>
            <a:pPr algn="ctr"/>
            <a:r>
              <a:rPr lang="en-US" altLang="zh-TW" sz="2000" dirty="0">
                <a:solidFill>
                  <a:sysClr val="windowText" lastClr="000000"/>
                </a:solidFill>
                <a:ea typeface="PMingLiU" pitchFamily="18" charset="-120"/>
              </a:rPr>
              <a:t>of Funds</a:t>
            </a:r>
          </a:p>
        </p:txBody>
      </p:sp>
    </p:spTree>
    <p:extLst>
      <p:ext uri="{BB962C8B-B14F-4D97-AF65-F5344CB8AC3E}">
        <p14:creationId xmlns:p14="http://schemas.microsoft.com/office/powerpoint/2010/main" val="109083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3" grpId="0" animBg="1"/>
      <p:bldP spid="24" grpId="0" animBg="1"/>
    </p:bldLst>
  </p:timing>
</p:sld>
</file>

<file path=ppt/slides/slide3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r>
              <a:rPr lang="en-US" altLang="zh-TW"/>
              <a:t>Function of Financial Intermediaries</a:t>
            </a:r>
            <a:endParaRPr lang="en-US" altLang="zh-TW" dirty="0"/>
          </a:p>
        </p:txBody>
      </p:sp>
      <p:sp>
        <p:nvSpPr>
          <p:cNvPr id="68611" name="Rectangle 3"/>
          <p:cNvSpPr>
            <a:spLocks noGrp="1" noChangeArrowheads="1"/>
          </p:cNvSpPr>
          <p:nvPr>
            <p:ph idx="1"/>
          </p:nvPr>
        </p:nvSpPr>
        <p:spPr>
          <a:xfrm>
            <a:off x="1981200" y="838201"/>
            <a:ext cx="6629400" cy="5029200"/>
          </a:xfrm>
        </p:spPr>
        <p:txBody>
          <a:bodyPr>
            <a:normAutofit fontScale="92500"/>
          </a:bodyPr>
          <a:lstStyle/>
          <a:p>
            <a:r>
              <a:rPr lang="en-US" altLang="zh-TW" dirty="0"/>
              <a:t>Engage in process of </a:t>
            </a:r>
            <a:r>
              <a:rPr lang="en-US" altLang="zh-TW" b="1" dirty="0">
                <a:solidFill>
                  <a:schemeClr val="accent2">
                    <a:lumMod val="75000"/>
                  </a:schemeClr>
                </a:solidFill>
              </a:rPr>
              <a:t>indirect finance</a:t>
            </a:r>
          </a:p>
          <a:p>
            <a:r>
              <a:rPr lang="en-US" altLang="zh-TW" b="1" dirty="0">
                <a:solidFill>
                  <a:schemeClr val="accent2">
                    <a:lumMod val="75000"/>
                  </a:schemeClr>
                </a:solidFill>
              </a:rPr>
              <a:t>More important source of finance than securities markets</a:t>
            </a:r>
          </a:p>
          <a:p>
            <a:r>
              <a:rPr lang="en-US" altLang="zh-TW" dirty="0"/>
              <a:t>Reduce </a:t>
            </a:r>
            <a:r>
              <a:rPr lang="en-US" altLang="zh-TW" b="1" dirty="0">
                <a:solidFill>
                  <a:schemeClr val="accent3"/>
                </a:solidFill>
              </a:rPr>
              <a:t>transactions costs </a:t>
            </a:r>
            <a:r>
              <a:rPr lang="en-US" altLang="zh-TW" dirty="0"/>
              <a:t>and </a:t>
            </a:r>
            <a:r>
              <a:rPr lang="en-US" altLang="zh-TW" b="1" dirty="0"/>
              <a:t>asymmetric information </a:t>
            </a:r>
          </a:p>
          <a:p>
            <a:pPr lvl="1"/>
            <a:r>
              <a:rPr lang="en-US" altLang="zh-TW" dirty="0"/>
              <a:t>Reduce transactions costs by developing expertise and taking advantage of </a:t>
            </a:r>
            <a:r>
              <a:rPr lang="en-US" altLang="zh-TW" b="1" dirty="0">
                <a:solidFill>
                  <a:schemeClr val="accent1"/>
                </a:solidFill>
              </a:rPr>
              <a:t>economies of scale</a:t>
            </a:r>
          </a:p>
          <a:p>
            <a:pPr lvl="1"/>
            <a:r>
              <a:rPr lang="en-US" altLang="zh-TW" dirty="0"/>
              <a:t>Low transaction costs increase profits and allow some intermediaries to provide </a:t>
            </a:r>
            <a:r>
              <a:rPr lang="en-US" altLang="zh-TW" b="1" dirty="0"/>
              <a:t>liquidity services</a:t>
            </a:r>
          </a:p>
          <a:p>
            <a:pPr lvl="2"/>
            <a:r>
              <a:rPr lang="en-US" altLang="zh-TW" dirty="0"/>
              <a:t>Checking accounts that enable them to pay their bills easily</a:t>
            </a:r>
          </a:p>
          <a:p>
            <a:pPr lvl="2"/>
            <a:r>
              <a:rPr lang="en-US" altLang="zh-TW" dirty="0"/>
              <a:t>Depositors can earn interest on checking and savings accounts and yet still convert them into goods and services whenever necessary</a:t>
            </a:r>
          </a:p>
        </p:txBody>
      </p:sp>
      <p:sp>
        <p:nvSpPr>
          <p:cNvPr id="68618" name="AutoShape 10"/>
          <p:cNvSpPr>
            <a:spLocks noChangeArrowheads="1"/>
          </p:cNvSpPr>
          <p:nvPr/>
        </p:nvSpPr>
        <p:spPr bwMode="auto">
          <a:xfrm>
            <a:off x="8915401" y="381000"/>
            <a:ext cx="1613553" cy="838200"/>
          </a:xfrm>
          <a:prstGeom prst="cloudCallout">
            <a:avLst>
              <a:gd name="adj1" fmla="val -52224"/>
              <a:gd name="adj2" fmla="val 75503"/>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ea typeface="PMingLiU" pitchFamily="18" charset="-120"/>
              </a:rPr>
              <a:t>Example?</a:t>
            </a:r>
          </a:p>
        </p:txBody>
      </p:sp>
      <p:sp>
        <p:nvSpPr>
          <p:cNvPr id="35844" name="Slide Number Placeholder 5"/>
          <p:cNvSpPr>
            <a:spLocks noGrp="1"/>
          </p:cNvSpPr>
          <p:nvPr>
            <p:ph type="sldNum" sz="quarter" idx="10"/>
          </p:nvPr>
        </p:nvSpPr>
        <p:spPr/>
        <p:txBody>
          <a:bodyPr/>
          <a:lstStyle/>
          <a:p>
            <a:fld id="{BFD24757-7D2F-4A24-A216-259303E0AEB2}" type="slidenum">
              <a:rPr lang="en-US" altLang="en-US" smtClean="0"/>
              <a:pPr/>
              <a:t>313</a:t>
            </a:fld>
            <a:endParaRPr lang="en-US" altLang="en-US"/>
          </a:p>
        </p:txBody>
      </p:sp>
      <p:sp>
        <p:nvSpPr>
          <p:cNvPr id="17" name="Footer Placeholder 4"/>
          <p:cNvSpPr>
            <a:spLocks noGrp="1"/>
          </p:cNvSpPr>
          <p:nvPr>
            <p:ph type="ftr" sz="quarter" idx="11"/>
          </p:nvPr>
        </p:nvSpPr>
        <p:spPr/>
        <p:txBody>
          <a:bodyPr/>
          <a:lstStyle/>
          <a:p>
            <a:r>
              <a:rPr lang="en-US" altLang="en-US"/>
              <a:t>Foundations of Financial Institutions</a:t>
            </a:r>
            <a:endParaRPr lang="en-US" altLang="en-US" dirty="0"/>
          </a:p>
        </p:txBody>
      </p:sp>
      <p:sp>
        <p:nvSpPr>
          <p:cNvPr id="68613" name="Rectangle 5"/>
          <p:cNvSpPr>
            <a:spLocks noChangeArrowheads="1"/>
          </p:cNvSpPr>
          <p:nvPr/>
        </p:nvSpPr>
        <p:spPr bwMode="auto">
          <a:xfrm>
            <a:off x="8686800" y="1390650"/>
            <a:ext cx="1828800" cy="1428750"/>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solidFill>
                  <a:schemeClr val="tx1"/>
                </a:solidFill>
                <a:ea typeface="PMingLiU" pitchFamily="18" charset="-120"/>
              </a:rPr>
              <a:t>The time &amp; money spent on carrying out financial transactions</a:t>
            </a:r>
          </a:p>
        </p:txBody>
      </p:sp>
      <p:cxnSp>
        <p:nvCxnSpPr>
          <p:cNvPr id="68614" name="AutoShape 6"/>
          <p:cNvCxnSpPr>
            <a:cxnSpLocks noChangeShapeType="1"/>
          </p:cNvCxnSpPr>
          <p:nvPr/>
        </p:nvCxnSpPr>
        <p:spPr bwMode="auto">
          <a:xfrm flipV="1">
            <a:off x="4800600" y="1905000"/>
            <a:ext cx="3886200" cy="152400"/>
          </a:xfrm>
          <a:prstGeom prst="straightConnector1">
            <a:avLst/>
          </a:prstGeom>
          <a:ln>
            <a:headEnd/>
            <a:tailEnd type="triangle" w="med" len="med"/>
          </a:ln>
        </p:spPr>
        <p:style>
          <a:lnRef idx="2">
            <a:schemeClr val="accent3"/>
          </a:lnRef>
          <a:fillRef idx="0">
            <a:schemeClr val="accent3"/>
          </a:fillRef>
          <a:effectRef idx="1">
            <a:schemeClr val="accent3"/>
          </a:effectRef>
          <a:fontRef idx="minor">
            <a:schemeClr val="tx1"/>
          </a:fontRef>
        </p:style>
      </p:cxnSp>
      <p:sp>
        <p:nvSpPr>
          <p:cNvPr id="68616" name="Rectangle 8"/>
          <p:cNvSpPr>
            <a:spLocks noChangeArrowheads="1"/>
          </p:cNvSpPr>
          <p:nvPr/>
        </p:nvSpPr>
        <p:spPr bwMode="auto">
          <a:xfrm>
            <a:off x="8430706" y="4038600"/>
            <a:ext cx="2084894" cy="1981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solidFill>
                  <a:schemeClr val="tx1"/>
                </a:solidFill>
                <a:ea typeface="PMingLiU" pitchFamily="18" charset="-120"/>
              </a:rPr>
              <a:t>The reduction in transaction costs per dollar of transaction as the size (scale) of transaction increases</a:t>
            </a:r>
          </a:p>
        </p:txBody>
      </p:sp>
      <p:cxnSp>
        <p:nvCxnSpPr>
          <p:cNvPr id="68617" name="AutoShape 9"/>
          <p:cNvCxnSpPr>
            <a:cxnSpLocks noChangeShapeType="1"/>
          </p:cNvCxnSpPr>
          <p:nvPr/>
        </p:nvCxnSpPr>
        <p:spPr bwMode="auto">
          <a:xfrm>
            <a:off x="7620000" y="3200400"/>
            <a:ext cx="914400" cy="838200"/>
          </a:xfrm>
          <a:prstGeom prst="straightConnector1">
            <a:avLst/>
          </a:prstGeom>
          <a:ln>
            <a:headEnd/>
            <a:tailEnd type="triangle" w="med" len="med"/>
          </a:ln>
        </p:spPr>
        <p:style>
          <a:lnRef idx="2">
            <a:schemeClr val="accent1"/>
          </a:lnRef>
          <a:fillRef idx="0">
            <a:schemeClr val="accent1"/>
          </a:fillRef>
          <a:effectRef idx="1">
            <a:schemeClr val="accent1"/>
          </a:effectRef>
          <a:fontRef idx="minor">
            <a:schemeClr val="tx1"/>
          </a:fontRef>
        </p:style>
      </p:cxnSp>
      <p:sp>
        <p:nvSpPr>
          <p:cNvPr id="68620" name="AutoShape 12"/>
          <p:cNvSpPr>
            <a:spLocks noChangeArrowheads="1"/>
          </p:cNvSpPr>
          <p:nvPr/>
        </p:nvSpPr>
        <p:spPr bwMode="auto">
          <a:xfrm>
            <a:off x="8698584" y="3009900"/>
            <a:ext cx="1143000" cy="685800"/>
          </a:xfrm>
          <a:prstGeom prst="cloudCallout">
            <a:avLst>
              <a:gd name="adj1" fmla="val -114954"/>
              <a:gd name="adj2" fmla="val -150024"/>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ea typeface="PMingLiU" pitchFamily="18" charset="-120"/>
              </a:rPr>
              <a:t>?</a:t>
            </a:r>
          </a:p>
        </p:txBody>
      </p:sp>
      <p:cxnSp>
        <p:nvCxnSpPr>
          <p:cNvPr id="35846" name="Straight Connector 35845"/>
          <p:cNvCxnSpPr/>
          <p:nvPr/>
        </p:nvCxnSpPr>
        <p:spPr>
          <a:xfrm flipH="1" flipV="1">
            <a:off x="6019800" y="3124200"/>
            <a:ext cx="1600200" cy="762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6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614"/>
                                        </p:tgtEl>
                                        <p:attrNameLst>
                                          <p:attrName>style.visibility</p:attrName>
                                        </p:attrNameLst>
                                      </p:cBhvr>
                                      <p:to>
                                        <p:strVal val="visible"/>
                                      </p:to>
                                    </p:set>
                                    <p:animEffect transition="in" filter="fade">
                                      <p:cBhvr>
                                        <p:cTn id="19" dur="500"/>
                                        <p:tgtEl>
                                          <p:spTgt spid="686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613"/>
                                        </p:tgtEl>
                                        <p:attrNameLst>
                                          <p:attrName>style.visibility</p:attrName>
                                        </p:attrNameLst>
                                      </p:cBhvr>
                                      <p:to>
                                        <p:strVal val="visible"/>
                                      </p:to>
                                    </p:set>
                                    <p:animEffect transition="in" filter="fade">
                                      <p:cBhvr>
                                        <p:cTn id="22" dur="500"/>
                                        <p:tgtEl>
                                          <p:spTgt spid="686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8618"/>
                                        </p:tgtEl>
                                        <p:attrNameLst>
                                          <p:attrName>style.visibility</p:attrName>
                                        </p:attrNameLst>
                                      </p:cBhvr>
                                      <p:to>
                                        <p:strVal val="visible"/>
                                      </p:to>
                                    </p:set>
                                    <p:animEffect transition="in" filter="fade">
                                      <p:cBhvr>
                                        <p:cTn id="27" dur="500"/>
                                        <p:tgtEl>
                                          <p:spTgt spid="686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620"/>
                                        </p:tgtEl>
                                        <p:attrNameLst>
                                          <p:attrName>style.visibility</p:attrName>
                                        </p:attrNameLst>
                                      </p:cBhvr>
                                      <p:to>
                                        <p:strVal val="visible"/>
                                      </p:to>
                                    </p:set>
                                    <p:animEffect transition="in" filter="fade">
                                      <p:cBhvr>
                                        <p:cTn id="32" dur="500"/>
                                        <p:tgtEl>
                                          <p:spTgt spid="686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611">
                                            <p:txEl>
                                              <p:pRg st="3" end="3"/>
                                            </p:tx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35846"/>
                                        </p:tgtEl>
                                        <p:attrNameLst>
                                          <p:attrName>style.visibility</p:attrName>
                                        </p:attrNameLst>
                                      </p:cBhvr>
                                      <p:to>
                                        <p:strVal val="visible"/>
                                      </p:to>
                                    </p:set>
                                    <p:animEffect transition="in" filter="fade">
                                      <p:cBhvr>
                                        <p:cTn id="39" dur="500"/>
                                        <p:tgtEl>
                                          <p:spTgt spid="35846"/>
                                        </p:tgtEl>
                                      </p:cBhvr>
                                    </p:animEffect>
                                  </p:childTnLst>
                                </p:cTn>
                              </p:par>
                              <p:par>
                                <p:cTn id="40" presetID="10" presetClass="entr" presetSubtype="0" fill="hold" nodeType="withEffect">
                                  <p:stCondLst>
                                    <p:cond delay="0"/>
                                  </p:stCondLst>
                                  <p:childTnLst>
                                    <p:set>
                                      <p:cBhvr>
                                        <p:cTn id="41" dur="1" fill="hold">
                                          <p:stCondLst>
                                            <p:cond delay="0"/>
                                          </p:stCondLst>
                                        </p:cTn>
                                        <p:tgtEl>
                                          <p:spTgt spid="68617"/>
                                        </p:tgtEl>
                                        <p:attrNameLst>
                                          <p:attrName>style.visibility</p:attrName>
                                        </p:attrNameLst>
                                      </p:cBhvr>
                                      <p:to>
                                        <p:strVal val="visible"/>
                                      </p:to>
                                    </p:set>
                                    <p:animEffect transition="in" filter="fade">
                                      <p:cBhvr>
                                        <p:cTn id="42" dur="500"/>
                                        <p:tgtEl>
                                          <p:spTgt spid="686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616"/>
                                        </p:tgtEl>
                                        <p:attrNameLst>
                                          <p:attrName>style.visibility</p:attrName>
                                        </p:attrNameLst>
                                      </p:cBhvr>
                                      <p:to>
                                        <p:strVal val="visible"/>
                                      </p:to>
                                    </p:set>
                                    <p:animEffect transition="in" filter="fade">
                                      <p:cBhvr>
                                        <p:cTn id="45" dur="500"/>
                                        <p:tgtEl>
                                          <p:spTgt spid="6861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uiExpand="1" build="p" bldLvl="2" autoUpdateAnimBg="0"/>
      <p:bldP spid="68618" grpId="0" animBg="1"/>
      <p:bldP spid="68613" grpId="0" animBg="1"/>
      <p:bldP spid="68616" grpId="0" animBg="1"/>
      <p:bldP spid="68620" grpId="0" animBg="1"/>
    </p:bldLst>
  </p:timing>
</p:sld>
</file>

<file path=ppt/slides/slide3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r>
              <a:rPr lang="en-US" altLang="zh-TW"/>
              <a:t>Function of Financial Intermediaries</a:t>
            </a:r>
          </a:p>
        </p:txBody>
      </p:sp>
      <p:sp>
        <p:nvSpPr>
          <p:cNvPr id="70659" name="Rectangle 3"/>
          <p:cNvSpPr>
            <a:spLocks noGrp="1" noChangeArrowheads="1"/>
          </p:cNvSpPr>
          <p:nvPr>
            <p:ph idx="1"/>
          </p:nvPr>
        </p:nvSpPr>
        <p:spPr/>
        <p:txBody>
          <a:bodyPr/>
          <a:lstStyle/>
          <a:p>
            <a:r>
              <a:rPr lang="en-US" altLang="zh-TW" dirty="0"/>
              <a:t>Another benefit made possible by the financial intermediaries’ low transaction costs is that they can </a:t>
            </a:r>
            <a:r>
              <a:rPr lang="en-US" altLang="zh-TW" b="1" dirty="0">
                <a:solidFill>
                  <a:schemeClr val="accent2">
                    <a:lumMod val="75000"/>
                  </a:schemeClr>
                </a:solidFill>
              </a:rPr>
              <a:t>help reduce the exposure of investors to risk</a:t>
            </a:r>
            <a:r>
              <a:rPr lang="en-US" altLang="zh-TW" dirty="0"/>
              <a:t>, through a process known as </a:t>
            </a:r>
            <a:r>
              <a:rPr lang="en-US" altLang="zh-TW" b="1" dirty="0">
                <a:solidFill>
                  <a:schemeClr val="accent2">
                    <a:lumMod val="75000"/>
                  </a:schemeClr>
                </a:solidFill>
              </a:rPr>
              <a:t>risk sharing</a:t>
            </a:r>
          </a:p>
          <a:p>
            <a:pPr lvl="1"/>
            <a:r>
              <a:rPr lang="en-US" altLang="zh-TW" dirty="0"/>
              <a:t>Financial intermediaries create and sell assets with lesser risk to one party in order to buy assets with greater risk from another party</a:t>
            </a:r>
          </a:p>
          <a:p>
            <a:pPr lvl="1"/>
            <a:r>
              <a:rPr lang="en-US" altLang="zh-TW" dirty="0"/>
              <a:t>This process is referred to as </a:t>
            </a:r>
            <a:r>
              <a:rPr lang="en-US" altLang="zh-TW" b="1" dirty="0">
                <a:solidFill>
                  <a:schemeClr val="accent2">
                    <a:lumMod val="75000"/>
                  </a:schemeClr>
                </a:solidFill>
              </a:rPr>
              <a:t>asset transformation</a:t>
            </a:r>
            <a:r>
              <a:rPr lang="en-US" altLang="zh-TW" dirty="0"/>
              <a:t>, because in a sense risky assets are turned into safer assets for investors</a:t>
            </a:r>
          </a:p>
          <a:p>
            <a:r>
              <a:rPr lang="en-US" altLang="zh-TW" dirty="0"/>
              <a:t>Banks can also enjoy </a:t>
            </a:r>
            <a:r>
              <a:rPr lang="en-US" altLang="zh-TW" b="1" dirty="0">
                <a:solidFill>
                  <a:schemeClr val="accent2">
                    <a:lumMod val="75000"/>
                  </a:schemeClr>
                </a:solidFill>
              </a:rPr>
              <a:t>economies of scope </a:t>
            </a:r>
            <a:r>
              <a:rPr lang="en-US" altLang="zh-TW" dirty="0"/>
              <a:t>by providing multiple services to their customers</a:t>
            </a:r>
          </a:p>
        </p:txBody>
      </p:sp>
      <p:sp>
        <p:nvSpPr>
          <p:cNvPr id="36868" name="Slide Number Placeholder 5"/>
          <p:cNvSpPr>
            <a:spLocks noGrp="1"/>
          </p:cNvSpPr>
          <p:nvPr>
            <p:ph type="sldNum" sz="quarter" idx="10"/>
          </p:nvPr>
        </p:nvSpPr>
        <p:spPr/>
        <p:txBody>
          <a:bodyPr/>
          <a:lstStyle/>
          <a:p>
            <a:fld id="{B489413D-441D-438F-87DD-CCF7114B13F9}" type="slidenum">
              <a:rPr lang="en-US" altLang="en-US" smtClean="0"/>
              <a:pPr/>
              <a:t>314</a:t>
            </a:fld>
            <a:endParaRPr lang="en-US" altLang="en-US"/>
          </a:p>
        </p:txBody>
      </p:sp>
      <p:sp>
        <p:nvSpPr>
          <p:cNvPr id="70661" name="AutoShape 5"/>
          <p:cNvSpPr>
            <a:spLocks noChangeArrowheads="1"/>
          </p:cNvSpPr>
          <p:nvPr/>
        </p:nvSpPr>
        <p:spPr bwMode="auto">
          <a:xfrm>
            <a:off x="7086600" y="5261430"/>
            <a:ext cx="1143000" cy="834571"/>
          </a:xfrm>
          <a:prstGeom prst="cloudCallout">
            <a:avLst>
              <a:gd name="adj1" fmla="val -127857"/>
              <a:gd name="adj2" fmla="val -44092"/>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a:r>
              <a:rPr lang="en-US" altLang="zh-TW" sz="2800" b="1">
                <a:solidFill>
                  <a:schemeClr val="tx1"/>
                </a:solidFill>
                <a:ea typeface="PMingLiU" pitchFamily="18" charset="-120"/>
              </a:rPr>
              <a:t>?</a:t>
            </a:r>
          </a:p>
        </p:txBody>
      </p:sp>
      <p:sp>
        <p:nvSpPr>
          <p:cNvPr id="13"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300993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par>
                                <p:cTn id="19" presetID="9" presetClass="entr" presetSubtype="0" fill="hold" grpId="0" nodeType="withEffect">
                                  <p:stCondLst>
                                    <p:cond delay="0"/>
                                  </p:stCondLst>
                                  <p:childTnLst>
                                    <p:set>
                                      <p:cBhvr>
                                        <p:cTn id="20" dur="1" fill="hold">
                                          <p:stCondLst>
                                            <p:cond delay="0"/>
                                          </p:stCondLst>
                                        </p:cTn>
                                        <p:tgtEl>
                                          <p:spTgt spid="70661"/>
                                        </p:tgtEl>
                                        <p:attrNameLst>
                                          <p:attrName>style.visibility</p:attrName>
                                        </p:attrNameLst>
                                      </p:cBhvr>
                                      <p:to>
                                        <p:strVal val="visible"/>
                                      </p:to>
                                    </p:set>
                                    <p:animEffect transition="in" filter="dissolve">
                                      <p:cBhvr>
                                        <p:cTn id="21"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bldLvl="2" autoUpdateAnimBg="0"/>
      <p:bldP spid="70661"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lstStyle/>
          <a:p>
            <a:pPr eaLnBrk="1" hangingPunct="1"/>
            <a:r>
              <a:rPr lang="en-US" altLang="zh-TW" dirty="0">
                <a:solidFill>
                  <a:schemeClr val="accent2">
                    <a:lumMod val="75000"/>
                  </a:schemeClr>
                </a:solidFill>
                <a:ea typeface="PMingLiU" pitchFamily="18" charset="-120"/>
              </a:rPr>
              <a:t>Banks </a:t>
            </a:r>
            <a:r>
              <a:rPr lang="en-US" altLang="zh-TW" dirty="0">
                <a:ea typeface="PMingLiU" pitchFamily="18" charset="-120"/>
              </a:rPr>
              <a:t>as Financial Intermediaries</a:t>
            </a:r>
          </a:p>
        </p:txBody>
      </p:sp>
      <p:sp>
        <p:nvSpPr>
          <p:cNvPr id="38916" name="Slide Number Placeholder 4"/>
          <p:cNvSpPr>
            <a:spLocks noGrp="1"/>
          </p:cNvSpPr>
          <p:nvPr>
            <p:ph type="sldNum" sz="quarter" idx="10"/>
          </p:nvPr>
        </p:nvSpPr>
        <p:spPr>
          <a:noFill/>
        </p:spPr>
        <p:txBody>
          <a:bodyPr/>
          <a:lstStyle/>
          <a:p>
            <a:fld id="{DC2176EE-45F5-4E86-BC32-BDDB4F56E567}" type="slidenum">
              <a:rPr lang="en-US" altLang="en-US"/>
              <a:pPr/>
              <a:t>315</a:t>
            </a:fld>
            <a:endParaRPr lang="en-US" altLang="en-US"/>
          </a:p>
        </p:txBody>
      </p:sp>
      <p:sp>
        <p:nvSpPr>
          <p:cNvPr id="74755" name="Rectangle 3"/>
          <p:cNvSpPr>
            <a:spLocks noChangeArrowheads="1"/>
          </p:cNvSpPr>
          <p:nvPr/>
        </p:nvSpPr>
        <p:spPr bwMode="auto">
          <a:xfrm>
            <a:off x="1718310" y="2514600"/>
            <a:ext cx="2396490" cy="22860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tx1"/>
                </a:solidFill>
                <a:ea typeface="PMingLiU" pitchFamily="18" charset="-120"/>
              </a:rPr>
              <a:t>Lenders</a:t>
            </a:r>
            <a:endParaRPr lang="en-US" altLang="zh-TW" sz="2000" dirty="0">
              <a:solidFill>
                <a:schemeClr val="tx1"/>
              </a:solidFill>
              <a:ea typeface="PMingLiU" pitchFamily="18" charset="-120"/>
            </a:endParaRPr>
          </a:p>
          <a:p>
            <a:pPr marL="342900" indent="-342900">
              <a:buFont typeface="Arial" pitchFamily="34" charset="0"/>
              <a:buChar char="•"/>
            </a:pPr>
            <a:r>
              <a:rPr lang="en-US" altLang="zh-TW" sz="2000" dirty="0">
                <a:solidFill>
                  <a:schemeClr val="tx1"/>
                </a:solidFill>
                <a:ea typeface="PMingLiU" pitchFamily="18" charset="-120"/>
              </a:rPr>
              <a:t>Households</a:t>
            </a:r>
          </a:p>
          <a:p>
            <a:pPr marL="342900" indent="-342900">
              <a:buFont typeface="Arial" pitchFamily="34" charset="0"/>
              <a:buChar char="•"/>
            </a:pPr>
            <a:r>
              <a:rPr lang="en-US" altLang="zh-TW" sz="2000" dirty="0">
                <a:solidFill>
                  <a:schemeClr val="tx1"/>
                </a:solidFill>
                <a:ea typeface="PMingLiU" pitchFamily="18" charset="-120"/>
              </a:rPr>
              <a:t>Corporations</a:t>
            </a:r>
          </a:p>
          <a:p>
            <a:pPr marL="342900" indent="-342900">
              <a:buFont typeface="Arial" pitchFamily="34" charset="0"/>
              <a:buChar char="•"/>
            </a:pPr>
            <a:r>
              <a:rPr lang="en-US" altLang="zh-TW" sz="2000" dirty="0">
                <a:solidFill>
                  <a:schemeClr val="tx1"/>
                </a:solidFill>
                <a:ea typeface="PMingLiU" pitchFamily="18" charset="-120"/>
              </a:rPr>
              <a:t>Other FIs</a:t>
            </a:r>
          </a:p>
        </p:txBody>
      </p:sp>
      <p:sp>
        <p:nvSpPr>
          <p:cNvPr id="74756" name="Rectangle 4"/>
          <p:cNvSpPr>
            <a:spLocks noChangeArrowheads="1"/>
          </p:cNvSpPr>
          <p:nvPr/>
        </p:nvSpPr>
        <p:spPr bwMode="auto">
          <a:xfrm>
            <a:off x="8042910" y="2514600"/>
            <a:ext cx="2396490" cy="24384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tx1"/>
                </a:solidFill>
                <a:ea typeface="PMingLiU" pitchFamily="18" charset="-120"/>
              </a:rPr>
              <a:t>Borrowers</a:t>
            </a:r>
            <a:endParaRPr lang="en-US" altLang="zh-TW" sz="2000" u="sng" dirty="0">
              <a:solidFill>
                <a:schemeClr val="tx1"/>
              </a:solidFill>
              <a:ea typeface="PMingLiU" pitchFamily="18" charset="-120"/>
            </a:endParaRPr>
          </a:p>
          <a:p>
            <a:pPr marL="342900" indent="-342900">
              <a:buFont typeface="Arial" pitchFamily="34" charset="0"/>
              <a:buChar char="•"/>
            </a:pPr>
            <a:r>
              <a:rPr lang="en-US" altLang="zh-TW" sz="2000" dirty="0">
                <a:solidFill>
                  <a:schemeClr val="tx1"/>
                </a:solidFill>
                <a:ea typeface="PMingLiU" pitchFamily="18" charset="-120"/>
              </a:rPr>
              <a:t>Corporations</a:t>
            </a:r>
          </a:p>
          <a:p>
            <a:pPr marL="342900" indent="-342900">
              <a:buFont typeface="Arial" pitchFamily="34" charset="0"/>
              <a:buChar char="•"/>
            </a:pPr>
            <a:r>
              <a:rPr lang="en-US" altLang="zh-TW" sz="2000" dirty="0">
                <a:solidFill>
                  <a:schemeClr val="tx1"/>
                </a:solidFill>
                <a:ea typeface="PMingLiU" pitchFamily="18" charset="-120"/>
              </a:rPr>
              <a:t>Households</a:t>
            </a:r>
          </a:p>
          <a:p>
            <a:pPr marL="342900" indent="-342900">
              <a:buFont typeface="Arial" pitchFamily="34" charset="0"/>
              <a:buChar char="•"/>
            </a:pPr>
            <a:r>
              <a:rPr lang="en-US" altLang="zh-TW" sz="2000" dirty="0">
                <a:solidFill>
                  <a:schemeClr val="tx1"/>
                </a:solidFill>
                <a:ea typeface="PMingLiU" pitchFamily="18" charset="-120"/>
              </a:rPr>
              <a:t>Other FIs</a:t>
            </a:r>
          </a:p>
        </p:txBody>
      </p:sp>
      <p:sp>
        <p:nvSpPr>
          <p:cNvPr id="74757" name="Oval 5"/>
          <p:cNvSpPr>
            <a:spLocks noChangeArrowheads="1"/>
          </p:cNvSpPr>
          <p:nvPr/>
        </p:nvSpPr>
        <p:spPr bwMode="auto">
          <a:xfrm>
            <a:off x="5274310" y="2971800"/>
            <a:ext cx="1625600" cy="1524000"/>
          </a:xfrm>
          <a:prstGeom prst="ellipse">
            <a:avLst/>
          </a:prstGeom>
          <a:solidFill>
            <a:schemeClr val="tx2">
              <a:lumMod val="7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400" b="1" dirty="0">
                <a:solidFill>
                  <a:schemeClr val="bg1"/>
                </a:solidFill>
                <a:ea typeface="PMingLiU" pitchFamily="18" charset="-120"/>
              </a:rPr>
              <a:t>Bank</a:t>
            </a:r>
          </a:p>
        </p:txBody>
      </p:sp>
      <p:sp>
        <p:nvSpPr>
          <p:cNvPr id="14"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12" name="Pentagon 11"/>
          <p:cNvSpPr/>
          <p:nvPr/>
        </p:nvSpPr>
        <p:spPr>
          <a:xfrm>
            <a:off x="4131310" y="3505200"/>
            <a:ext cx="1143000" cy="457200"/>
          </a:xfrm>
          <a:prstGeom prst="homePlate">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Deposits</a:t>
            </a:r>
            <a:endParaRPr lang="de-DE" sz="1600" b="1" dirty="0"/>
          </a:p>
        </p:txBody>
      </p:sp>
      <p:sp>
        <p:nvSpPr>
          <p:cNvPr id="13" name="Pentagon 12"/>
          <p:cNvSpPr/>
          <p:nvPr/>
        </p:nvSpPr>
        <p:spPr>
          <a:xfrm>
            <a:off x="6899910" y="3505200"/>
            <a:ext cx="1143000" cy="457200"/>
          </a:xfrm>
          <a:prstGeom prst="homePlate">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Loans</a:t>
            </a:r>
            <a:endParaRPr lang="de-DE" sz="1600" b="1" dirty="0"/>
          </a:p>
        </p:txBody>
      </p:sp>
    </p:spTree>
    <p:extLst>
      <p:ext uri="{BB962C8B-B14F-4D97-AF65-F5344CB8AC3E}">
        <p14:creationId xmlns:p14="http://schemas.microsoft.com/office/powerpoint/2010/main" val="125592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p:txBody>
          <a:bodyPr/>
          <a:lstStyle/>
          <a:p>
            <a:pPr eaLnBrk="1" hangingPunct="1"/>
            <a:r>
              <a:rPr lang="en-US" altLang="zh-TW" dirty="0">
                <a:solidFill>
                  <a:schemeClr val="accent2">
                    <a:lumMod val="75000"/>
                  </a:schemeClr>
                </a:solidFill>
                <a:ea typeface="PMingLiU" pitchFamily="18" charset="-120"/>
              </a:rPr>
              <a:t>Insurers </a:t>
            </a:r>
            <a:r>
              <a:rPr lang="en-US" altLang="zh-TW" dirty="0">
                <a:ea typeface="PMingLiU" pitchFamily="18" charset="-120"/>
              </a:rPr>
              <a:t>as Financial Intermediaries</a:t>
            </a:r>
          </a:p>
        </p:txBody>
      </p:sp>
      <p:sp>
        <p:nvSpPr>
          <p:cNvPr id="39940" name="Slide Number Placeholder 4"/>
          <p:cNvSpPr>
            <a:spLocks noGrp="1"/>
          </p:cNvSpPr>
          <p:nvPr>
            <p:ph type="sldNum" sz="quarter" idx="10"/>
          </p:nvPr>
        </p:nvSpPr>
        <p:spPr>
          <a:noFill/>
        </p:spPr>
        <p:txBody>
          <a:bodyPr/>
          <a:lstStyle/>
          <a:p>
            <a:fld id="{7F113CBA-8A50-4CBD-A96E-CA4A6943D809}" type="slidenum">
              <a:rPr lang="en-US" altLang="en-US"/>
              <a:pPr/>
              <a:t>316</a:t>
            </a:fld>
            <a:endParaRPr lang="en-US" altLang="en-US"/>
          </a:p>
        </p:txBody>
      </p:sp>
      <p:sp>
        <p:nvSpPr>
          <p:cNvPr id="14"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12" name="Rectangle 3"/>
          <p:cNvSpPr>
            <a:spLocks noChangeArrowheads="1"/>
          </p:cNvSpPr>
          <p:nvPr/>
        </p:nvSpPr>
        <p:spPr bwMode="auto">
          <a:xfrm>
            <a:off x="1718310" y="2514600"/>
            <a:ext cx="2396490" cy="22860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tx1"/>
                </a:solidFill>
                <a:ea typeface="PMingLiU" pitchFamily="18" charset="-120"/>
              </a:rPr>
              <a:t>Lenders</a:t>
            </a:r>
            <a:endParaRPr lang="en-US" altLang="zh-TW" sz="2000" dirty="0">
              <a:solidFill>
                <a:schemeClr val="tx1"/>
              </a:solidFill>
              <a:ea typeface="PMingLiU" pitchFamily="18" charset="-120"/>
            </a:endParaRPr>
          </a:p>
          <a:p>
            <a:pPr marL="342900" indent="-342900">
              <a:buFont typeface="Arial" pitchFamily="34" charset="0"/>
              <a:buChar char="•"/>
            </a:pPr>
            <a:r>
              <a:rPr lang="en-US" altLang="zh-TW" sz="2000" dirty="0">
                <a:solidFill>
                  <a:schemeClr val="tx1"/>
                </a:solidFill>
                <a:ea typeface="PMingLiU" pitchFamily="18" charset="-120"/>
              </a:rPr>
              <a:t>Households</a:t>
            </a:r>
          </a:p>
          <a:p>
            <a:pPr marL="342900" indent="-342900">
              <a:buFont typeface="Arial" pitchFamily="34" charset="0"/>
              <a:buChar char="•"/>
            </a:pPr>
            <a:r>
              <a:rPr lang="en-US" altLang="zh-TW" sz="2000" dirty="0">
                <a:solidFill>
                  <a:schemeClr val="tx1"/>
                </a:solidFill>
                <a:ea typeface="PMingLiU" pitchFamily="18" charset="-120"/>
              </a:rPr>
              <a:t>Corporations</a:t>
            </a:r>
          </a:p>
          <a:p>
            <a:pPr marL="342900" indent="-342900">
              <a:buFont typeface="Arial" pitchFamily="34" charset="0"/>
              <a:buChar char="•"/>
            </a:pPr>
            <a:r>
              <a:rPr lang="en-US" altLang="zh-TW" sz="2000" dirty="0">
                <a:solidFill>
                  <a:schemeClr val="tx1"/>
                </a:solidFill>
                <a:ea typeface="PMingLiU" pitchFamily="18" charset="-120"/>
              </a:rPr>
              <a:t>Other FIs</a:t>
            </a:r>
          </a:p>
        </p:txBody>
      </p:sp>
      <p:sp>
        <p:nvSpPr>
          <p:cNvPr id="13" name="Rectangle 4"/>
          <p:cNvSpPr>
            <a:spLocks noChangeArrowheads="1"/>
          </p:cNvSpPr>
          <p:nvPr/>
        </p:nvSpPr>
        <p:spPr bwMode="auto">
          <a:xfrm>
            <a:off x="8042910" y="2514600"/>
            <a:ext cx="2396490" cy="24384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solidFill>
                  <a:schemeClr val="tx1"/>
                </a:solidFill>
                <a:ea typeface="PMingLiU" pitchFamily="18" charset="-120"/>
              </a:rPr>
              <a:t>Borrowers</a:t>
            </a:r>
            <a:endParaRPr lang="en-US" altLang="zh-TW" sz="2000" u="sng" dirty="0">
              <a:solidFill>
                <a:schemeClr val="tx1"/>
              </a:solidFill>
              <a:ea typeface="PMingLiU" pitchFamily="18" charset="-120"/>
            </a:endParaRPr>
          </a:p>
          <a:p>
            <a:pPr marL="342900" indent="-342900">
              <a:buFont typeface="Arial" pitchFamily="34" charset="0"/>
              <a:buChar char="•"/>
            </a:pPr>
            <a:r>
              <a:rPr lang="en-US" altLang="zh-TW" sz="2000" dirty="0">
                <a:solidFill>
                  <a:schemeClr val="tx1"/>
                </a:solidFill>
                <a:ea typeface="PMingLiU" pitchFamily="18" charset="-120"/>
              </a:rPr>
              <a:t>Corporations</a:t>
            </a:r>
          </a:p>
          <a:p>
            <a:pPr marL="342900" indent="-342900">
              <a:buFont typeface="Arial" pitchFamily="34" charset="0"/>
              <a:buChar char="•"/>
            </a:pPr>
            <a:r>
              <a:rPr lang="en-US" altLang="zh-TW" sz="2000" dirty="0">
                <a:solidFill>
                  <a:schemeClr val="tx1"/>
                </a:solidFill>
                <a:ea typeface="PMingLiU" pitchFamily="18" charset="-120"/>
              </a:rPr>
              <a:t>Other FIs</a:t>
            </a:r>
          </a:p>
        </p:txBody>
      </p:sp>
      <p:sp>
        <p:nvSpPr>
          <p:cNvPr id="15" name="Oval 5"/>
          <p:cNvSpPr>
            <a:spLocks noChangeArrowheads="1"/>
          </p:cNvSpPr>
          <p:nvPr/>
        </p:nvSpPr>
        <p:spPr bwMode="auto">
          <a:xfrm>
            <a:off x="5452110" y="3048000"/>
            <a:ext cx="1371600" cy="1390372"/>
          </a:xfrm>
          <a:prstGeom prst="ellipse">
            <a:avLst/>
          </a:prstGeom>
          <a:solidFill>
            <a:schemeClr val="tx2">
              <a:lumMod val="7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400" b="1" dirty="0">
                <a:solidFill>
                  <a:schemeClr val="bg1"/>
                </a:solidFill>
                <a:ea typeface="PMingLiU" pitchFamily="18" charset="-120"/>
              </a:rPr>
              <a:t>Insurer</a:t>
            </a:r>
          </a:p>
        </p:txBody>
      </p:sp>
      <p:sp>
        <p:nvSpPr>
          <p:cNvPr id="16" name="Pentagon 15"/>
          <p:cNvSpPr/>
          <p:nvPr/>
        </p:nvSpPr>
        <p:spPr>
          <a:xfrm>
            <a:off x="4131310" y="3238500"/>
            <a:ext cx="1320800" cy="990600"/>
          </a:xfrm>
          <a:prstGeom prst="homePlate">
            <a:avLst>
              <a:gd name="adj" fmla="val 25641"/>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Contractual Savings</a:t>
            </a:r>
            <a:endParaRPr lang="de-DE" sz="1600" b="1" dirty="0"/>
          </a:p>
        </p:txBody>
      </p:sp>
      <p:sp>
        <p:nvSpPr>
          <p:cNvPr id="17" name="Pentagon 16"/>
          <p:cNvSpPr/>
          <p:nvPr/>
        </p:nvSpPr>
        <p:spPr>
          <a:xfrm>
            <a:off x="6823710" y="3238500"/>
            <a:ext cx="1219200" cy="990600"/>
          </a:xfrm>
          <a:prstGeom prst="homePlate">
            <a:avLst>
              <a:gd name="adj" fmla="val 25641"/>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Equities &amp; Securities</a:t>
            </a:r>
            <a:endParaRPr lang="de-DE" sz="1600" b="1" dirty="0"/>
          </a:p>
        </p:txBody>
      </p:sp>
    </p:spTree>
    <p:extLst>
      <p:ext uri="{BB962C8B-B14F-4D97-AF65-F5344CB8AC3E}">
        <p14:creationId xmlns:p14="http://schemas.microsoft.com/office/powerpoint/2010/main" val="415772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p:txBody>
          <a:bodyPr/>
          <a:lstStyle/>
          <a:p>
            <a:r>
              <a:rPr lang="en-US" altLang="zh-TW"/>
              <a:t>Services performed by financial intermediaries</a:t>
            </a:r>
          </a:p>
        </p:txBody>
      </p:sp>
      <p:sp>
        <p:nvSpPr>
          <p:cNvPr id="77827" name="Rectangle 3"/>
          <p:cNvSpPr>
            <a:spLocks noGrp="1" noChangeArrowheads="1"/>
          </p:cNvSpPr>
          <p:nvPr>
            <p:ph idx="1"/>
          </p:nvPr>
        </p:nvSpPr>
        <p:spPr/>
        <p:txBody>
          <a:bodyPr>
            <a:normAutofit/>
          </a:bodyPr>
          <a:lstStyle/>
          <a:p>
            <a:r>
              <a:rPr lang="en-US" altLang="zh-TW" dirty="0"/>
              <a:t>Monitoring Costs</a:t>
            </a:r>
          </a:p>
          <a:p>
            <a:pPr lvl="1"/>
            <a:r>
              <a:rPr lang="en-US" altLang="zh-TW" dirty="0"/>
              <a:t>Collect information and monitor firms activities at a lower cost than individual actors due to economies of scale</a:t>
            </a:r>
          </a:p>
          <a:p>
            <a:r>
              <a:rPr lang="en-US" altLang="zh-TW" dirty="0"/>
              <a:t>Liquidity and Price Risk</a:t>
            </a:r>
          </a:p>
          <a:p>
            <a:pPr lvl="1"/>
            <a:r>
              <a:rPr lang="en-US" altLang="zh-TW" dirty="0"/>
              <a:t>The financial claims issued by financial intermediaries give savers liquidity and lower price risk</a:t>
            </a:r>
          </a:p>
          <a:p>
            <a:r>
              <a:rPr lang="en-US" altLang="zh-TW" dirty="0"/>
              <a:t>Transaction Cost Services</a:t>
            </a:r>
          </a:p>
          <a:p>
            <a:pPr lvl="1"/>
            <a:r>
              <a:rPr lang="en-US" altLang="zh-TW" dirty="0"/>
              <a:t>Are reduced as a result of economies of scale</a:t>
            </a:r>
          </a:p>
        </p:txBody>
      </p:sp>
      <p:sp>
        <p:nvSpPr>
          <p:cNvPr id="40964" name="Slide Number Placeholder 5"/>
          <p:cNvSpPr>
            <a:spLocks noGrp="1"/>
          </p:cNvSpPr>
          <p:nvPr>
            <p:ph type="sldNum" sz="quarter" idx="10"/>
          </p:nvPr>
        </p:nvSpPr>
        <p:spPr/>
        <p:txBody>
          <a:bodyPr/>
          <a:lstStyle/>
          <a:p>
            <a:fld id="{468C0E59-6945-4D9A-B4C9-D7DDD97492A3}" type="slidenum">
              <a:rPr lang="en-US" altLang="en-US" smtClean="0"/>
              <a:pPr/>
              <a:t>317</a:t>
            </a:fld>
            <a:endParaRPr lang="en-US" altLang="en-US"/>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3897984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8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8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8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p:txBody>
          <a:bodyPr/>
          <a:lstStyle/>
          <a:p>
            <a:r>
              <a:rPr lang="en-US" altLang="zh-TW" dirty="0"/>
              <a:t>Services performed by financial intermediaries (</a:t>
            </a:r>
            <a:r>
              <a:rPr lang="en-US" altLang="zh-TW" dirty="0" err="1"/>
              <a:t>Cont</a:t>
            </a:r>
            <a:r>
              <a:rPr lang="en-US" altLang="zh-TW" dirty="0"/>
              <a:t>)</a:t>
            </a:r>
          </a:p>
        </p:txBody>
      </p:sp>
      <p:sp>
        <p:nvSpPr>
          <p:cNvPr id="77827" name="Rectangle 3"/>
          <p:cNvSpPr>
            <a:spLocks noGrp="1" noChangeArrowheads="1"/>
          </p:cNvSpPr>
          <p:nvPr>
            <p:ph idx="1"/>
          </p:nvPr>
        </p:nvSpPr>
        <p:spPr/>
        <p:txBody>
          <a:bodyPr>
            <a:normAutofit/>
          </a:bodyPr>
          <a:lstStyle/>
          <a:p>
            <a:r>
              <a:rPr lang="en-US" altLang="zh-TW" dirty="0"/>
              <a:t>Maturity Intermediation</a:t>
            </a:r>
          </a:p>
          <a:p>
            <a:pPr lvl="1"/>
            <a:r>
              <a:rPr lang="en-US" altLang="zh-TW" dirty="0"/>
              <a:t>Financial intermediaries bear and manage the risk of mismatching the maturities of their assets and liabilities</a:t>
            </a:r>
          </a:p>
          <a:p>
            <a:r>
              <a:rPr lang="en-US" altLang="zh-TW" dirty="0"/>
              <a:t>Denomination Intermediation</a:t>
            </a:r>
          </a:p>
          <a:p>
            <a:pPr lvl="1"/>
            <a:r>
              <a:rPr lang="en-US" altLang="zh-TW" dirty="0"/>
              <a:t>By pooling their savings, financial intermediaries allow small investors to buy assets which would have been inaccessible due to large minimum investment size (e.g. bonds)</a:t>
            </a:r>
          </a:p>
        </p:txBody>
      </p:sp>
      <p:sp>
        <p:nvSpPr>
          <p:cNvPr id="40964" name="Slide Number Placeholder 5"/>
          <p:cNvSpPr>
            <a:spLocks noGrp="1"/>
          </p:cNvSpPr>
          <p:nvPr>
            <p:ph type="sldNum" sz="quarter" idx="10"/>
          </p:nvPr>
        </p:nvSpPr>
        <p:spPr/>
        <p:txBody>
          <a:bodyPr/>
          <a:lstStyle/>
          <a:p>
            <a:fld id="{468C0E59-6945-4D9A-B4C9-D7DDD97492A3}" type="slidenum">
              <a:rPr lang="en-US" altLang="en-US" smtClean="0"/>
              <a:pPr/>
              <a:t>318</a:t>
            </a:fld>
            <a:endParaRPr lang="en-US" altLang="en-US"/>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25652415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8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p:txBody>
          <a:bodyPr/>
          <a:lstStyle/>
          <a:p>
            <a:r>
              <a:rPr lang="en-US" altLang="zh-TW" dirty="0"/>
              <a:t>Services provided by financial intermediaries benefiting the overall economy</a:t>
            </a:r>
          </a:p>
        </p:txBody>
      </p:sp>
      <p:sp>
        <p:nvSpPr>
          <p:cNvPr id="79875" name="Rectangle 3"/>
          <p:cNvSpPr>
            <a:spLocks noGrp="1" noChangeArrowheads="1"/>
          </p:cNvSpPr>
          <p:nvPr>
            <p:ph idx="1"/>
          </p:nvPr>
        </p:nvSpPr>
        <p:spPr/>
        <p:txBody>
          <a:bodyPr>
            <a:normAutofit fontScale="92500" lnSpcReduction="10000"/>
          </a:bodyPr>
          <a:lstStyle/>
          <a:p>
            <a:r>
              <a:rPr lang="en-US" altLang="zh-TW" b="1" dirty="0">
                <a:solidFill>
                  <a:schemeClr val="accent2">
                    <a:lumMod val="75000"/>
                  </a:schemeClr>
                </a:solidFill>
              </a:rPr>
              <a:t>Money Supply Transmission</a:t>
            </a:r>
          </a:p>
          <a:p>
            <a:pPr lvl="1"/>
            <a:r>
              <a:rPr lang="en-US" altLang="zh-TW" dirty="0"/>
              <a:t>Depository institutions are the conduit through which monetary policy actions impact the rest of the financial system and the economy in general</a:t>
            </a:r>
          </a:p>
          <a:p>
            <a:r>
              <a:rPr lang="en-US" altLang="zh-TW" b="1" dirty="0">
                <a:solidFill>
                  <a:schemeClr val="accent2">
                    <a:lumMod val="75000"/>
                  </a:schemeClr>
                </a:solidFill>
              </a:rPr>
              <a:t>Credit Allocation</a:t>
            </a:r>
          </a:p>
          <a:p>
            <a:pPr lvl="1"/>
            <a:r>
              <a:rPr lang="en-US" altLang="zh-TW" dirty="0"/>
              <a:t>Financial intermediaries are the major and sometimes only source of financing for particular sectors of the economy</a:t>
            </a:r>
          </a:p>
          <a:p>
            <a:r>
              <a:rPr lang="en-US" altLang="zh-TW" b="1" dirty="0">
                <a:solidFill>
                  <a:schemeClr val="accent2">
                    <a:lumMod val="75000"/>
                  </a:schemeClr>
                </a:solidFill>
              </a:rPr>
              <a:t>Intergenerational Wealth Transfers</a:t>
            </a:r>
          </a:p>
          <a:p>
            <a:pPr lvl="1"/>
            <a:r>
              <a:rPr lang="en-US" altLang="zh-TW" dirty="0"/>
              <a:t>Financial intermediaries such as life insurance companies or pension funds provide savers with the ability to transfer wealth from one generation to another</a:t>
            </a:r>
          </a:p>
          <a:p>
            <a:r>
              <a:rPr lang="en-US" altLang="zh-TW" b="1" dirty="0">
                <a:solidFill>
                  <a:schemeClr val="accent2">
                    <a:lumMod val="75000"/>
                  </a:schemeClr>
                </a:solidFill>
              </a:rPr>
              <a:t>Payment Services</a:t>
            </a:r>
          </a:p>
          <a:p>
            <a:pPr lvl="1"/>
            <a:r>
              <a:rPr lang="en-US" altLang="zh-TW" dirty="0"/>
              <a:t>The efficiency with which the depository institutions provide payment services directly benefits the economy</a:t>
            </a:r>
          </a:p>
        </p:txBody>
      </p:sp>
      <p:sp>
        <p:nvSpPr>
          <p:cNvPr id="41988" name="Slide Number Placeholder 5"/>
          <p:cNvSpPr>
            <a:spLocks noGrp="1"/>
          </p:cNvSpPr>
          <p:nvPr>
            <p:ph type="sldNum" sz="quarter" idx="10"/>
          </p:nvPr>
        </p:nvSpPr>
        <p:spPr/>
        <p:txBody>
          <a:bodyPr/>
          <a:lstStyle/>
          <a:p>
            <a:fld id="{EB8CCECC-1620-404F-A6BD-538C0496B694}" type="slidenum">
              <a:rPr lang="en-US" altLang="en-US" smtClean="0"/>
              <a:pPr/>
              <a:t>319</a:t>
            </a:fld>
            <a:endParaRPr lang="en-US" altLang="en-US"/>
          </a:p>
        </p:txBody>
      </p:sp>
      <p:sp>
        <p:nvSpPr>
          <p:cNvPr id="11"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218072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981200" y="76200"/>
            <a:ext cx="8229600" cy="1143000"/>
          </a:xfrm>
        </p:spPr>
        <p:txBody>
          <a:bodyPr>
            <a:noAutofit/>
          </a:bodyPr>
          <a:lstStyle/>
          <a:p>
            <a:pPr eaLnBrk="1" hangingPunct="1"/>
            <a:r>
              <a:rPr lang="en-US" altLang="zh-TW" sz="2800" dirty="0">
                <a:ea typeface="ヒラギノ角ゴ Pro W3" pitchFamily="-65" charset="-128"/>
              </a:rPr>
              <a:t>Illustration: Global Corporation Balance Sheet for 2012 and 2013</a:t>
            </a:r>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32</a:t>
            </a:fld>
            <a:endParaRPr lang="en-US"/>
          </a:p>
        </p:txBody>
      </p:sp>
      <p:pic>
        <p:nvPicPr>
          <p:cNvPr id="8" name="Picture 3" descr="tbl02_01.gif"/>
          <p:cNvPicPr>
            <a:picLocks noGrp="1" noChangeAspect="1"/>
          </p:cNvPicPr>
          <p:nvPr>
            <p:ph idx="1"/>
          </p:nvPr>
        </p:nvPicPr>
        <p:blipFill>
          <a:blip r:embed="rId3" cstate="print"/>
          <a:srcRect/>
          <a:stretch>
            <a:fillRect/>
          </a:stretch>
        </p:blipFill>
        <p:spPr bwMode="auto">
          <a:xfrm>
            <a:off x="2623394" y="1219201"/>
            <a:ext cx="6856983" cy="4784725"/>
          </a:xfrm>
          <a:prstGeom prst="rect">
            <a:avLst/>
          </a:prstGeom>
          <a:noFill/>
          <a:ln w="9525">
            <a:noFill/>
            <a:miter lim="800000"/>
            <a:headEnd/>
            <a:tailEnd/>
          </a:ln>
        </p:spPr>
      </p:pic>
      <p:sp>
        <p:nvSpPr>
          <p:cNvPr id="7" name="Rectangle 6"/>
          <p:cNvSpPr/>
          <p:nvPr/>
        </p:nvSpPr>
        <p:spPr>
          <a:xfrm>
            <a:off x="9552384" y="1795264"/>
            <a:ext cx="1008112" cy="237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Sources</a:t>
            </a:r>
            <a:r>
              <a:rPr lang="en-US" altLang="zh-TW" sz="2000" dirty="0"/>
              <a:t> of Capital –</a:t>
            </a:r>
          </a:p>
          <a:p>
            <a:pPr algn="ctr"/>
            <a:r>
              <a:rPr lang="en-US" altLang="zh-TW" sz="2000" dirty="0"/>
              <a:t>What we OWE</a:t>
            </a:r>
            <a:endParaRPr lang="zh-TW" altLang="en-US" sz="2000" dirty="0"/>
          </a:p>
        </p:txBody>
      </p:sp>
      <p:sp>
        <p:nvSpPr>
          <p:cNvPr id="9" name="Rectangle 8"/>
          <p:cNvSpPr/>
          <p:nvPr/>
        </p:nvSpPr>
        <p:spPr>
          <a:xfrm>
            <a:off x="1559496" y="1795264"/>
            <a:ext cx="936104"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Uses</a:t>
            </a:r>
            <a:r>
              <a:rPr lang="en-US" altLang="zh-TW" sz="2000" dirty="0"/>
              <a:t> of Capital</a:t>
            </a:r>
          </a:p>
          <a:p>
            <a:pPr algn="ctr"/>
            <a:r>
              <a:rPr lang="en-US" altLang="zh-TW" sz="2000" dirty="0"/>
              <a:t>- </a:t>
            </a:r>
          </a:p>
          <a:p>
            <a:pPr algn="ctr"/>
            <a:r>
              <a:rPr lang="en-US" altLang="zh-TW" sz="2000" dirty="0"/>
              <a:t>What we OWN</a:t>
            </a:r>
            <a:endParaRPr lang="zh-TW" altLang="en-US" sz="2000" dirty="0"/>
          </a:p>
        </p:txBody>
      </p:sp>
      <p:sp>
        <p:nvSpPr>
          <p:cNvPr id="10" name="Rectangle 9"/>
          <p:cNvSpPr/>
          <p:nvPr/>
        </p:nvSpPr>
        <p:spPr>
          <a:xfrm>
            <a:off x="5807968" y="4315544"/>
            <a:ext cx="3672408"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2639616" y="4315544"/>
            <a:ext cx="28803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The difference between assets and liabilities is the shareholders’ equity</a:t>
            </a:r>
            <a:endParaRPr lang="zh-TW" altLang="en-US" dirty="0"/>
          </a:p>
        </p:txBody>
      </p:sp>
      <p:sp>
        <p:nvSpPr>
          <p:cNvPr id="12" name="Rectangle 11"/>
          <p:cNvSpPr/>
          <p:nvPr/>
        </p:nvSpPr>
        <p:spPr>
          <a:xfrm>
            <a:off x="9552384" y="4315544"/>
            <a:ext cx="1008112"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The firm’s net worth</a:t>
            </a:r>
            <a:endParaRPr lang="zh-TW" altLang="en-US" dirty="0"/>
          </a:p>
        </p:txBody>
      </p:sp>
      <p:cxnSp>
        <p:nvCxnSpPr>
          <p:cNvPr id="14" name="Straight Arrow Connector 13"/>
          <p:cNvCxnSpPr>
            <a:stCxn id="11" idx="3"/>
            <a:endCxn id="10" idx="1"/>
          </p:cNvCxnSpPr>
          <p:nvPr/>
        </p:nvCxnSpPr>
        <p:spPr>
          <a:xfrm>
            <a:off x="5519936" y="4783596"/>
            <a:ext cx="28803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6" name="Rectangle 15"/>
          <p:cNvSpPr/>
          <p:nvPr/>
        </p:nvSpPr>
        <p:spPr>
          <a:xfrm>
            <a:off x="1524000" y="1435224"/>
            <a:ext cx="111561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ASSETS</a:t>
            </a:r>
            <a:endParaRPr lang="zh-TW" altLang="en-US" dirty="0"/>
          </a:p>
        </p:txBody>
      </p:sp>
      <p:sp>
        <p:nvSpPr>
          <p:cNvPr id="17" name="Rectangle 16"/>
          <p:cNvSpPr/>
          <p:nvPr/>
        </p:nvSpPr>
        <p:spPr>
          <a:xfrm>
            <a:off x="9480376" y="1435224"/>
            <a:ext cx="122413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LIABILITIES</a:t>
            </a:r>
            <a:endParaRPr lang="zh-TW" altLang="en-US" dirty="0"/>
          </a:p>
        </p:txBody>
      </p:sp>
      <p:sp>
        <p:nvSpPr>
          <p:cNvPr id="18"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2025200662"/>
      </p:ext>
    </p:extLst>
  </p:cSld>
  <p:clrMapOvr>
    <a:masterClrMapping/>
  </p:clrMapOvr>
  <p:transition spd="med">
    <p:wipe dir="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p:txBody>
          <a:bodyPr/>
          <a:lstStyle/>
          <a:p>
            <a:pPr eaLnBrk="1" hangingPunct="1"/>
            <a:r>
              <a:rPr lang="en-US" altLang="zh-TW">
                <a:ea typeface="PMingLiU" pitchFamily="18" charset="-120"/>
              </a:rPr>
              <a:t>Test Your Understanding</a:t>
            </a:r>
          </a:p>
        </p:txBody>
      </p:sp>
      <p:sp>
        <p:nvSpPr>
          <p:cNvPr id="43012" name="Slide Number Placeholder 6"/>
          <p:cNvSpPr>
            <a:spLocks noGrp="1"/>
          </p:cNvSpPr>
          <p:nvPr>
            <p:ph type="sldNum" sz="quarter" idx="10"/>
          </p:nvPr>
        </p:nvSpPr>
        <p:spPr>
          <a:noFill/>
        </p:spPr>
        <p:txBody>
          <a:bodyPr/>
          <a:lstStyle/>
          <a:p>
            <a:fld id="{A9A14EA7-C87D-443C-8500-A1EECC545FE6}" type="slidenum">
              <a:rPr lang="en-US" altLang="en-US"/>
              <a:pPr/>
              <a:t>320</a:t>
            </a:fld>
            <a:endParaRPr lang="en-US" altLang="en-US"/>
          </a:p>
        </p:txBody>
      </p:sp>
      <p:sp>
        <p:nvSpPr>
          <p:cNvPr id="2" name="Content Placeholder 1"/>
          <p:cNvSpPr>
            <a:spLocks noGrp="1"/>
          </p:cNvSpPr>
          <p:nvPr>
            <p:ph sz="half" idx="1"/>
          </p:nvPr>
        </p:nvSpPr>
        <p:spPr>
          <a:xfrm>
            <a:off x="1828800" y="1600201"/>
            <a:ext cx="4800600" cy="4525963"/>
          </a:xfrm>
        </p:spPr>
        <p:txBody>
          <a:bodyPr>
            <a:normAutofit lnSpcReduction="10000"/>
          </a:bodyPr>
          <a:lstStyle/>
          <a:p>
            <a:r>
              <a:rPr lang="en-US" altLang="zh-TW" dirty="0">
                <a:ea typeface="PMingLiU" pitchFamily="18" charset="-120"/>
              </a:rPr>
              <a:t>Is a mutual fund a financial intermediary?</a:t>
            </a:r>
          </a:p>
          <a:p>
            <a:pPr lvl="1"/>
            <a:r>
              <a:rPr lang="en-US" altLang="zh-TW" dirty="0">
                <a:ea typeface="PMingLiU" pitchFamily="18" charset="-120"/>
              </a:rPr>
              <a:t>Yes</a:t>
            </a:r>
          </a:p>
          <a:p>
            <a:pPr lvl="1"/>
            <a:r>
              <a:rPr lang="en-US" altLang="zh-TW" dirty="0">
                <a:ea typeface="PMingLiU" pitchFamily="18" charset="-120"/>
              </a:rPr>
              <a:t>No</a:t>
            </a:r>
          </a:p>
          <a:p>
            <a:r>
              <a:rPr lang="en-US" altLang="zh-TW" dirty="0">
                <a:ea typeface="PMingLiU" pitchFamily="18" charset="-120"/>
              </a:rPr>
              <a:t>Is a stock broker a financial intermediary?</a:t>
            </a:r>
          </a:p>
          <a:p>
            <a:pPr lvl="1"/>
            <a:r>
              <a:rPr lang="en-US" altLang="zh-TW" dirty="0">
                <a:ea typeface="PMingLiU" pitchFamily="18" charset="-120"/>
              </a:rPr>
              <a:t>Yes</a:t>
            </a:r>
          </a:p>
          <a:p>
            <a:pPr lvl="1"/>
            <a:r>
              <a:rPr lang="en-US" altLang="zh-TW" dirty="0">
                <a:ea typeface="PMingLiU" pitchFamily="18" charset="-120"/>
              </a:rPr>
              <a:t>No</a:t>
            </a:r>
          </a:p>
          <a:p>
            <a:r>
              <a:rPr lang="en-US" altLang="zh-TW" dirty="0">
                <a:ea typeface="PMingLiU" pitchFamily="18" charset="-120"/>
              </a:rPr>
              <a:t>How do dealers make money?</a:t>
            </a:r>
          </a:p>
          <a:p>
            <a:pPr lvl="1"/>
            <a:r>
              <a:rPr lang="en-US" altLang="zh-TW" dirty="0">
                <a:ea typeface="PMingLiU" pitchFamily="18" charset="-120"/>
              </a:rPr>
              <a:t>They charge a commission</a:t>
            </a:r>
          </a:p>
          <a:p>
            <a:pPr lvl="1"/>
            <a:r>
              <a:rPr lang="en-US" altLang="zh-TW" dirty="0">
                <a:ea typeface="PMingLiU" pitchFamily="18" charset="-120"/>
              </a:rPr>
              <a:t>The difference between bid and offer</a:t>
            </a:r>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040072"/>
            <a:ext cx="3810548" cy="354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3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(KLOs)</a:t>
            </a:r>
          </a:p>
        </p:txBody>
      </p:sp>
      <p:sp>
        <p:nvSpPr>
          <p:cNvPr id="8" name="Content Placeholder 7"/>
          <p:cNvSpPr>
            <a:spLocks noGrp="1"/>
          </p:cNvSpPr>
          <p:nvPr>
            <p:ph idx="1"/>
          </p:nvPr>
        </p:nvSpPr>
        <p:spPr/>
        <p:txBody>
          <a:bodyPr/>
          <a:lstStyle/>
          <a:p>
            <a:r>
              <a:rPr lang="en-US" dirty="0"/>
              <a:t>Understanding financial intermediation</a:t>
            </a:r>
          </a:p>
          <a:p>
            <a:r>
              <a:rPr lang="en-US" dirty="0"/>
              <a:t>Distinguishing financial and non-financial intermediaries</a:t>
            </a:r>
          </a:p>
          <a:p>
            <a:r>
              <a:rPr lang="en-US" dirty="0"/>
              <a:t>Understanding key services performed by financial intermediaries</a:t>
            </a:r>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321</a:t>
            </a:fld>
            <a:endParaRPr lang="en-US" altLang="en-US"/>
          </a:p>
        </p:txBody>
      </p:sp>
      <p:sp>
        <p:nvSpPr>
          <p:cNvPr id="6" name="Footer Placeholder 5"/>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316501790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981200" y="122238"/>
            <a:ext cx="2362200" cy="1295400"/>
          </a:xfrm>
        </p:spPr>
        <p:txBody>
          <a:bodyPr>
            <a:normAutofit fontScale="90000"/>
          </a:bodyPr>
          <a:lstStyle/>
          <a:p>
            <a:pPr eaLnBrk="1" hangingPunct="1"/>
            <a:r>
              <a:rPr lang="en-US" altLang="zh-TW">
                <a:ea typeface="新細明體" charset="-120"/>
              </a:rPr>
              <a:t>Course Map</a:t>
            </a:r>
          </a:p>
        </p:txBody>
      </p:sp>
      <p:sp>
        <p:nvSpPr>
          <p:cNvPr id="112656"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TW">
                <a:ea typeface="新細明體" charset="-120"/>
              </a:rPr>
              <a:t>Financial Institutions</a:t>
            </a:r>
          </a:p>
        </p:txBody>
      </p:sp>
      <p:sp>
        <p:nvSpPr>
          <p:cNvPr id="11266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TW">
                <a:ea typeface="新細明體" charset="-120"/>
              </a:rPr>
              <a:t>Overview</a:t>
            </a:r>
          </a:p>
        </p:txBody>
      </p:sp>
      <p:sp>
        <p:nvSpPr>
          <p:cNvPr id="8"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
        <p:nvSpPr>
          <p:cNvPr id="9" name="Content Placeholder 4"/>
          <p:cNvSpPr txBox="1">
            <a:spLocks/>
          </p:cNvSpPr>
          <p:nvPr/>
        </p:nvSpPr>
        <p:spPr>
          <a:xfrm>
            <a:off x="1828800" y="3276601"/>
            <a:ext cx="8382000" cy="2849563"/>
          </a:xfrm>
          <a:prstGeom prst="rect">
            <a:avLst/>
          </a:prstGeom>
          <a:solidFill>
            <a:schemeClr val="accent2">
              <a:lumMod val="20000"/>
              <a:lumOff val="80000"/>
            </a:schemeClr>
          </a:solidFill>
        </p:spPr>
        <p:txBody>
          <a:bodyPr/>
          <a:lstStyle/>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Role of Financial Institutions</a:t>
            </a:r>
          </a:p>
          <a:p>
            <a:pPr marL="342900" indent="-342900" fontAlgn="base">
              <a:lnSpc>
                <a:spcPct val="150000"/>
              </a:lnSpc>
              <a:spcBef>
                <a:spcPct val="20000"/>
              </a:spcBef>
              <a:spcAft>
                <a:spcPct val="0"/>
              </a:spcAft>
              <a:buClr>
                <a:srgbClr val="953735"/>
              </a:buClr>
              <a:buSzPct val="100000"/>
              <a:buFont typeface="Wingdings 2" pitchFamily="18" charset="2"/>
              <a:buChar char="¡"/>
              <a:defRPr/>
            </a:pPr>
            <a:r>
              <a:rPr lang="en-US" altLang="zh-TW" sz="2000" dirty="0">
                <a:ea typeface="新細明體" charset="-120"/>
              </a:rPr>
              <a:t>Types of Financial Institutions</a:t>
            </a:r>
          </a:p>
          <a:p>
            <a:pPr marL="342900" indent="-342900">
              <a:lnSpc>
                <a:spcPct val="150000"/>
              </a:lnSpc>
              <a:spcBef>
                <a:spcPct val="20000"/>
              </a:spcBef>
              <a:buClr>
                <a:srgbClr val="953735"/>
              </a:buClr>
              <a:buSzPct val="100000"/>
              <a:buFont typeface="Wingdings 2" pitchFamily="18" charset="2"/>
              <a:buChar char="¡"/>
              <a:defRPr/>
            </a:pPr>
            <a:r>
              <a:rPr lang="en-US" altLang="zh-TW" sz="2000" dirty="0">
                <a:ea typeface="新細明體" charset="-120"/>
              </a:rPr>
              <a:t>Financial Intermediation</a:t>
            </a:r>
          </a:p>
          <a:p>
            <a:pPr marL="342900" indent="-342900">
              <a:lnSpc>
                <a:spcPct val="150000"/>
              </a:lnSpc>
              <a:spcBef>
                <a:spcPct val="20000"/>
              </a:spcBef>
              <a:buClr>
                <a:srgbClr val="953735"/>
              </a:buClr>
              <a:buSzPct val="100000"/>
              <a:buFont typeface="Wingdings 2" pitchFamily="18" charset="2"/>
              <a:buChar char="¡"/>
              <a:defRPr/>
            </a:pPr>
            <a:r>
              <a:rPr lang="en-US" altLang="zh-TW" sz="2000" b="1" dirty="0">
                <a:solidFill>
                  <a:srgbClr val="C00000"/>
                </a:solidFill>
                <a:ea typeface="新細明體" charset="-120"/>
              </a:rPr>
              <a:t>Conflicts of Interest</a:t>
            </a:r>
            <a:endParaRPr lang="zh-TW" altLang="en-US" sz="2000" b="1" dirty="0">
              <a:solidFill>
                <a:srgbClr val="C00000"/>
              </a:solidFill>
              <a:ea typeface="新細明體" charset="-120"/>
            </a:endParaRPr>
          </a:p>
          <a:p>
            <a:pPr marL="342900" indent="-342900" fontAlgn="base">
              <a:lnSpc>
                <a:spcPct val="150000"/>
              </a:lnSpc>
              <a:spcBef>
                <a:spcPct val="20000"/>
              </a:spcBef>
              <a:spcAft>
                <a:spcPct val="0"/>
              </a:spcAft>
              <a:buClr>
                <a:srgbClr val="953735"/>
              </a:buClr>
              <a:buSzPct val="100000"/>
              <a:buFont typeface="Wingdings 2" pitchFamily="18" charset="2"/>
              <a:buChar char="¡"/>
              <a:defRPr/>
            </a:pPr>
            <a:endParaRPr lang="zh-TW" altLang="en-US" sz="2000" b="1" dirty="0">
              <a:solidFill>
                <a:srgbClr val="C00000"/>
              </a:solidFill>
              <a:ea typeface="新細明體" charset="-120"/>
            </a:endParaRPr>
          </a:p>
        </p:txBody>
      </p:sp>
      <p:sp>
        <p:nvSpPr>
          <p:cNvPr id="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322</a:t>
            </a:fld>
            <a:endParaRPr lang="en-US" altLang="en-US" dirty="0"/>
          </a:p>
        </p:txBody>
      </p:sp>
    </p:spTree>
    <p:extLst>
      <p:ext uri="{BB962C8B-B14F-4D97-AF65-F5344CB8AC3E}">
        <p14:creationId xmlns:p14="http://schemas.microsoft.com/office/powerpoint/2010/main" val="41275444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p:txBody>
          <a:bodyPr/>
          <a:lstStyle/>
          <a:p>
            <a:r>
              <a:rPr lang="en-US" altLang="zh-TW" dirty="0"/>
              <a:t>What are conflicts of interest and why are they important?</a:t>
            </a:r>
          </a:p>
        </p:txBody>
      </p:sp>
      <p:sp>
        <p:nvSpPr>
          <p:cNvPr id="82947" name="Rectangle 3"/>
          <p:cNvSpPr>
            <a:spLocks noGrp="1" noChangeArrowheads="1"/>
          </p:cNvSpPr>
          <p:nvPr>
            <p:ph idx="1"/>
          </p:nvPr>
        </p:nvSpPr>
        <p:spPr/>
        <p:txBody>
          <a:bodyPr>
            <a:normAutofit fontScale="92500" lnSpcReduction="20000"/>
          </a:bodyPr>
          <a:lstStyle/>
          <a:p>
            <a:pPr>
              <a:lnSpc>
                <a:spcPct val="120000"/>
              </a:lnSpc>
            </a:pPr>
            <a:r>
              <a:rPr lang="en-US" altLang="zh-TW" dirty="0"/>
              <a:t>Financial intermediaries engage in a variety of activities to collect, produce, and distribute information.  By providing multiple services, they realize </a:t>
            </a:r>
            <a:r>
              <a:rPr lang="en-US" altLang="zh-TW" b="1" dirty="0">
                <a:solidFill>
                  <a:schemeClr val="accent2">
                    <a:lumMod val="75000"/>
                  </a:schemeClr>
                </a:solidFill>
              </a:rPr>
              <a:t>economies  of scope</a:t>
            </a:r>
            <a:r>
              <a:rPr lang="en-US" altLang="zh-TW" dirty="0"/>
              <a:t>.</a:t>
            </a:r>
          </a:p>
          <a:p>
            <a:pPr>
              <a:lnSpc>
                <a:spcPct val="120000"/>
              </a:lnSpc>
            </a:pPr>
            <a:r>
              <a:rPr lang="en-US" altLang="zh-TW" dirty="0"/>
              <a:t>However, these services may be competing with one another, and this creates the potential for a </a:t>
            </a:r>
            <a:r>
              <a:rPr lang="en-US" altLang="zh-TW" b="1" dirty="0">
                <a:solidFill>
                  <a:schemeClr val="accent2">
                    <a:lumMod val="75000"/>
                  </a:schemeClr>
                </a:solidFill>
              </a:rPr>
              <a:t>conflict of interest</a:t>
            </a:r>
            <a:r>
              <a:rPr lang="en-US" altLang="zh-TW" dirty="0"/>
              <a:t>:</a:t>
            </a:r>
          </a:p>
          <a:p>
            <a:pPr lvl="1">
              <a:lnSpc>
                <a:spcPct val="120000"/>
              </a:lnSpc>
            </a:pPr>
            <a:r>
              <a:rPr lang="en-US" altLang="zh-TW" dirty="0"/>
              <a:t>Whereby one party has </a:t>
            </a:r>
            <a:r>
              <a:rPr lang="en-US" altLang="zh-TW" b="1" dirty="0">
                <a:solidFill>
                  <a:schemeClr val="accent2">
                    <a:lumMod val="75000"/>
                  </a:schemeClr>
                </a:solidFill>
              </a:rPr>
              <a:t>incentives</a:t>
            </a:r>
            <a:r>
              <a:rPr lang="en-US" altLang="zh-TW" dirty="0">
                <a:solidFill>
                  <a:schemeClr val="accent2">
                    <a:lumMod val="75000"/>
                  </a:schemeClr>
                </a:solidFill>
              </a:rPr>
              <a:t> </a:t>
            </a:r>
            <a:r>
              <a:rPr lang="en-US" altLang="zh-TW" dirty="0"/>
              <a:t>to act in its own interest rather than in the interests of the other party</a:t>
            </a:r>
          </a:p>
          <a:p>
            <a:pPr lvl="1">
              <a:lnSpc>
                <a:spcPct val="120000"/>
              </a:lnSpc>
            </a:pPr>
            <a:r>
              <a:rPr lang="en-US" altLang="zh-TW" dirty="0"/>
              <a:t>Conflicts of interest generate </a:t>
            </a:r>
            <a:r>
              <a:rPr lang="en-US" altLang="zh-TW" b="1" dirty="0">
                <a:solidFill>
                  <a:schemeClr val="accent2">
                    <a:lumMod val="75000"/>
                  </a:schemeClr>
                </a:solidFill>
              </a:rPr>
              <a:t>incentives</a:t>
            </a:r>
            <a:r>
              <a:rPr lang="en-US" altLang="zh-TW" dirty="0">
                <a:solidFill>
                  <a:schemeClr val="accent2">
                    <a:lumMod val="75000"/>
                  </a:schemeClr>
                </a:solidFill>
              </a:rPr>
              <a:t> </a:t>
            </a:r>
            <a:r>
              <a:rPr lang="en-US" altLang="zh-TW" dirty="0"/>
              <a:t>to provide false or misleading information</a:t>
            </a:r>
          </a:p>
          <a:p>
            <a:pPr>
              <a:lnSpc>
                <a:spcPct val="120000"/>
              </a:lnSpc>
            </a:pPr>
            <a:r>
              <a:rPr lang="en-US" altLang="zh-TW" dirty="0"/>
              <a:t>We care about these conflicts of interest because a reduction in the quality of information increases the presence of asymmetric information.  </a:t>
            </a:r>
          </a:p>
        </p:txBody>
      </p:sp>
      <p:sp>
        <p:nvSpPr>
          <p:cNvPr id="44036" name="Slide Number Placeholder 5"/>
          <p:cNvSpPr>
            <a:spLocks noGrp="1"/>
          </p:cNvSpPr>
          <p:nvPr>
            <p:ph type="sldNum" sz="quarter" idx="10"/>
          </p:nvPr>
        </p:nvSpPr>
        <p:spPr/>
        <p:txBody>
          <a:bodyPr/>
          <a:lstStyle/>
          <a:p>
            <a:fld id="{D300A994-029C-4F2D-BA79-D7E3DCD1B149}" type="slidenum">
              <a:rPr lang="en-US" altLang="en-US" smtClean="0"/>
              <a:pPr/>
              <a:t>323</a:t>
            </a:fld>
            <a:endParaRPr lang="en-US" altLang="en-US"/>
          </a:p>
        </p:txBody>
      </p:sp>
      <p:sp>
        <p:nvSpPr>
          <p:cNvPr id="82948" name="Text Box 4"/>
          <p:cNvSpPr txBox="1">
            <a:spLocks noChangeArrowheads="1"/>
          </p:cNvSpPr>
          <p:nvPr/>
        </p:nvSpPr>
        <p:spPr bwMode="auto">
          <a:xfrm>
            <a:off x="1524000" y="5867401"/>
            <a:ext cx="2590800" cy="307777"/>
          </a:xfrm>
          <a:prstGeom prst="rect">
            <a:avLst/>
          </a:prstGeom>
          <a:noFill/>
          <a:ln w="9525">
            <a:noFill/>
            <a:miter lim="800000"/>
            <a:headEnd/>
            <a:tailEnd/>
          </a:ln>
        </p:spPr>
        <p:txBody>
          <a:bodyPr wrap="square">
            <a:spAutoFit/>
          </a:bodyPr>
          <a:lstStyle/>
          <a:p>
            <a:pPr eaLnBrk="0" hangingPunct="0">
              <a:spcBef>
                <a:spcPct val="50000"/>
              </a:spcBef>
            </a:pPr>
            <a:r>
              <a:rPr lang="en-US" altLang="zh-TW" sz="1400" i="1" dirty="0">
                <a:ea typeface="PMingLiU" pitchFamily="18" charset="-120"/>
              </a:rPr>
              <a:t>Source: </a:t>
            </a:r>
            <a:r>
              <a:rPr lang="en-US" altLang="zh-TW" sz="1400" i="1" dirty="0" err="1">
                <a:ea typeface="PMingLiU" pitchFamily="18" charset="-120"/>
              </a:rPr>
              <a:t>Mishkin</a:t>
            </a:r>
            <a:r>
              <a:rPr lang="en-US" altLang="zh-TW" sz="1400" i="1" dirty="0">
                <a:ea typeface="PMingLiU" pitchFamily="18" charset="-120"/>
              </a:rPr>
              <a:t>/Eakins</a:t>
            </a:r>
          </a:p>
        </p:txBody>
      </p:sp>
      <p:sp>
        <p:nvSpPr>
          <p:cNvPr id="44041" name="AutoShape 6"/>
          <p:cNvSpPr>
            <a:spLocks noChangeArrowheads="1"/>
          </p:cNvSpPr>
          <p:nvPr/>
        </p:nvSpPr>
        <p:spPr bwMode="auto">
          <a:xfrm>
            <a:off x="5715000" y="2286000"/>
            <a:ext cx="533400" cy="609600"/>
          </a:xfrm>
          <a:prstGeom prst="cloudCallout">
            <a:avLst>
              <a:gd name="adj1" fmla="val -197409"/>
              <a:gd name="adj2" fmla="val -12611"/>
            </a:avLst>
          </a:prstGeom>
          <a:solidFill>
            <a:schemeClr val="accent1">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a:lstStyle/>
          <a:p>
            <a:pPr algn="ctr"/>
            <a:r>
              <a:rPr lang="en-US" altLang="zh-TW" sz="2400" b="1" dirty="0">
                <a:solidFill>
                  <a:schemeClr val="tx1"/>
                </a:solidFill>
                <a:ea typeface="PMingLiU" pitchFamily="18" charset="-120"/>
              </a:rPr>
              <a:t>?</a:t>
            </a:r>
          </a:p>
        </p:txBody>
      </p:sp>
      <p:sp>
        <p:nvSpPr>
          <p:cNvPr id="15"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396537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uiExpand="1" build="p" bldLvl="2" autoUpdateAnimBg="0"/>
      <p:bldP spid="44041"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ltLang="zh-TW"/>
              <a:t>Ethics and Conflicts of Interest</a:t>
            </a:r>
          </a:p>
        </p:txBody>
      </p:sp>
      <p:sp>
        <p:nvSpPr>
          <p:cNvPr id="87043" name="Rectangle 3"/>
          <p:cNvSpPr>
            <a:spLocks noGrp="1" noChangeArrowheads="1"/>
          </p:cNvSpPr>
          <p:nvPr>
            <p:ph idx="1"/>
          </p:nvPr>
        </p:nvSpPr>
        <p:spPr/>
        <p:txBody>
          <a:bodyPr/>
          <a:lstStyle/>
          <a:p>
            <a:pPr marL="0" indent="0">
              <a:buNone/>
            </a:pPr>
            <a:r>
              <a:rPr lang="en-US" altLang="zh-TW" b="1" dirty="0"/>
              <a:t>Recent cases of conflict of interest:</a:t>
            </a:r>
          </a:p>
          <a:p>
            <a:r>
              <a:rPr lang="en-US" altLang="zh-TW" dirty="0"/>
              <a:t>Underwriting and research in investment banking</a:t>
            </a:r>
          </a:p>
          <a:p>
            <a:r>
              <a:rPr lang="en-US" altLang="zh-TW" dirty="0"/>
              <a:t>Auditing and consulting in accounting firms</a:t>
            </a:r>
          </a:p>
          <a:p>
            <a:r>
              <a:rPr lang="en-US" altLang="zh-TW" dirty="0"/>
              <a:t>Credit assessment and consulting in </a:t>
            </a:r>
            <a:br>
              <a:rPr lang="en-US" altLang="zh-TW" dirty="0"/>
            </a:br>
            <a:r>
              <a:rPr lang="en-US" altLang="zh-TW" dirty="0"/>
              <a:t>credit-rating agencies</a:t>
            </a:r>
          </a:p>
          <a:p>
            <a:r>
              <a:rPr lang="en-US" altLang="zh-TW" dirty="0"/>
              <a:t>Universal banking</a:t>
            </a:r>
          </a:p>
          <a:p>
            <a:r>
              <a:rPr lang="en-US" altLang="zh-TW" dirty="0"/>
              <a:t>…..</a:t>
            </a:r>
          </a:p>
        </p:txBody>
      </p:sp>
      <p:sp>
        <p:nvSpPr>
          <p:cNvPr id="46084" name="Slide Number Placeholder 5"/>
          <p:cNvSpPr>
            <a:spLocks noGrp="1"/>
          </p:cNvSpPr>
          <p:nvPr>
            <p:ph type="sldNum" sz="quarter" idx="10"/>
          </p:nvPr>
        </p:nvSpPr>
        <p:spPr/>
        <p:txBody>
          <a:bodyPr/>
          <a:lstStyle/>
          <a:p>
            <a:fld id="{4D8A6CD6-1A6C-440C-90D3-CC7B3D8205C6}" type="slidenum">
              <a:rPr lang="en-US" altLang="en-US" smtClean="0"/>
              <a:pPr/>
              <a:t>324</a:t>
            </a:fld>
            <a:endParaRPr lang="en-US" altLang="en-US"/>
          </a:p>
        </p:txBody>
      </p:sp>
      <p:sp>
        <p:nvSpPr>
          <p:cNvPr id="87044" name="Text Box 4"/>
          <p:cNvSpPr txBox="1">
            <a:spLocks noChangeArrowheads="1"/>
          </p:cNvSpPr>
          <p:nvPr/>
        </p:nvSpPr>
        <p:spPr bwMode="auto">
          <a:xfrm>
            <a:off x="5715000" y="4531550"/>
            <a:ext cx="4648200" cy="103105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a:spcBef>
                <a:spcPct val="50000"/>
              </a:spcBef>
            </a:pPr>
            <a:r>
              <a:rPr lang="zh-TW" altLang="en-US" sz="2000" b="1" dirty="0">
                <a:solidFill>
                  <a:schemeClr val="bg1"/>
                </a:solidFill>
                <a:ea typeface="PMingLiU" pitchFamily="18" charset="-120"/>
              </a:rPr>
              <a:t>“</a:t>
            </a:r>
            <a:r>
              <a:rPr lang="en-US" altLang="zh-TW" sz="2000" b="1" dirty="0">
                <a:solidFill>
                  <a:schemeClr val="bg1"/>
                </a:solidFill>
                <a:ea typeface="PMingLiU" pitchFamily="18" charset="-120"/>
              </a:rPr>
              <a:t>I try not to break the rules, but merely to test their elasticity” </a:t>
            </a:r>
          </a:p>
          <a:p>
            <a:pPr algn="ctr">
              <a:spcBef>
                <a:spcPct val="50000"/>
              </a:spcBef>
            </a:pPr>
            <a:r>
              <a:rPr lang="en-US" altLang="zh-TW" sz="1400" i="1" dirty="0">
                <a:solidFill>
                  <a:schemeClr val="bg1"/>
                </a:solidFill>
                <a:ea typeface="PMingLiU" pitchFamily="18" charset="-120"/>
              </a:rPr>
              <a:t>Bill </a:t>
            </a:r>
            <a:r>
              <a:rPr lang="en-US" altLang="zh-TW" sz="1400" i="1" dirty="0" err="1">
                <a:solidFill>
                  <a:schemeClr val="bg1"/>
                </a:solidFill>
                <a:ea typeface="PMingLiU" pitchFamily="18" charset="-120"/>
              </a:rPr>
              <a:t>Veeck</a:t>
            </a:r>
            <a:r>
              <a:rPr lang="en-US" altLang="zh-TW" sz="1400" i="1" dirty="0">
                <a:solidFill>
                  <a:schemeClr val="bg1"/>
                </a:solidFill>
                <a:ea typeface="PMingLiU" pitchFamily="18" charset="-120"/>
              </a:rPr>
              <a:t> as cited in FT 24/8/07 article “Derivatives Dodges”</a:t>
            </a:r>
          </a:p>
        </p:txBody>
      </p:sp>
      <p:sp>
        <p:nvSpPr>
          <p:cNvPr id="13"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48529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7044"/>
                                        </p:tgtEl>
                                        <p:attrNameLst>
                                          <p:attrName>style.visibility</p:attrName>
                                        </p:attrNameLst>
                                      </p:cBhvr>
                                      <p:to>
                                        <p:strVal val="visible"/>
                                      </p:to>
                                    </p:set>
                                    <p:animEffect transition="in" filter="fade">
                                      <p:cBhvr>
                                        <p:cTn id="31" dur="500"/>
                                        <p:tgtEl>
                                          <p:spTgt spid="8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P spid="87044"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ChangeArrowheads="1"/>
          </p:cNvSpPr>
          <p:nvPr>
            <p:ph type="title"/>
          </p:nvPr>
        </p:nvSpPr>
        <p:spPr/>
        <p:txBody>
          <a:bodyPr/>
          <a:lstStyle/>
          <a:p>
            <a:r>
              <a:rPr lang="en-US" altLang="zh-TW"/>
              <a:t>Approaches to remedying Conflicts of Interest</a:t>
            </a:r>
            <a:endParaRPr lang="en-US" altLang="zh-TW" dirty="0"/>
          </a:p>
        </p:txBody>
      </p:sp>
      <p:sp>
        <p:nvSpPr>
          <p:cNvPr id="89091" name="Rectangle 3"/>
          <p:cNvSpPr>
            <a:spLocks noGrp="1" noChangeArrowheads="1"/>
          </p:cNvSpPr>
          <p:nvPr>
            <p:ph idx="1"/>
          </p:nvPr>
        </p:nvSpPr>
        <p:spPr/>
        <p:txBody>
          <a:bodyPr/>
          <a:lstStyle/>
          <a:p>
            <a:r>
              <a:rPr lang="en-US" altLang="zh-TW" dirty="0"/>
              <a:t>Leave It to the Market</a:t>
            </a:r>
          </a:p>
          <a:p>
            <a:r>
              <a:rPr lang="en-US" altLang="zh-TW" dirty="0"/>
              <a:t>Regulate for Transparency</a:t>
            </a:r>
          </a:p>
          <a:p>
            <a:r>
              <a:rPr lang="en-US" altLang="zh-TW" dirty="0"/>
              <a:t>Supervisory Oversight</a:t>
            </a:r>
          </a:p>
          <a:p>
            <a:r>
              <a:rPr lang="en-US" altLang="zh-TW" dirty="0"/>
              <a:t>Separation of Functions</a:t>
            </a:r>
          </a:p>
          <a:p>
            <a:r>
              <a:rPr lang="en-US" altLang="zh-TW" dirty="0"/>
              <a:t>Socialization of Information Production</a:t>
            </a:r>
          </a:p>
        </p:txBody>
      </p:sp>
      <p:sp>
        <p:nvSpPr>
          <p:cNvPr id="47108" name="Slide Number Placeholder 5"/>
          <p:cNvSpPr>
            <a:spLocks noGrp="1"/>
          </p:cNvSpPr>
          <p:nvPr>
            <p:ph type="sldNum" sz="quarter" idx="10"/>
          </p:nvPr>
        </p:nvSpPr>
        <p:spPr/>
        <p:txBody>
          <a:bodyPr/>
          <a:lstStyle/>
          <a:p>
            <a:fld id="{F87D32C9-D2A0-48D8-940A-6F376CD19AB1}" type="slidenum">
              <a:rPr lang="en-US" altLang="en-US" smtClean="0"/>
              <a:pPr/>
              <a:t>325</a:t>
            </a:fld>
            <a:endParaRPr lang="en-US" altLang="en-US"/>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8729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lstStyle/>
          <a:p>
            <a:r>
              <a:rPr lang="en-US" altLang="zh-TW"/>
              <a:t>Sarbanes-Oxley “SOX” Act of 2002</a:t>
            </a:r>
          </a:p>
        </p:txBody>
      </p:sp>
      <p:sp>
        <p:nvSpPr>
          <p:cNvPr id="92163" name="Rectangle 3"/>
          <p:cNvSpPr>
            <a:spLocks noGrp="1" noChangeArrowheads="1"/>
          </p:cNvSpPr>
          <p:nvPr>
            <p:ph idx="1"/>
          </p:nvPr>
        </p:nvSpPr>
        <p:spPr>
          <a:xfrm>
            <a:off x="3733800" y="1570038"/>
            <a:ext cx="6477000" cy="4525963"/>
          </a:xfrm>
        </p:spPr>
        <p:txBody>
          <a:bodyPr>
            <a:noAutofit/>
          </a:bodyPr>
          <a:lstStyle/>
          <a:p>
            <a:pPr marL="0" indent="0">
              <a:lnSpc>
                <a:spcPct val="130000"/>
              </a:lnSpc>
              <a:buNone/>
            </a:pPr>
            <a:r>
              <a:rPr lang="en-US" altLang="zh-TW" sz="1800" b="1" dirty="0"/>
              <a:t>Passed following the public outcry over corporate scandals. Six major components:</a:t>
            </a:r>
          </a:p>
          <a:p>
            <a:pPr>
              <a:lnSpc>
                <a:spcPct val="130000"/>
              </a:lnSpc>
            </a:pPr>
            <a:r>
              <a:rPr lang="en-US" altLang="zh-TW" sz="1800" dirty="0"/>
              <a:t>Established the Public </a:t>
            </a:r>
            <a:r>
              <a:rPr lang="en-US" altLang="zh-TW" sz="1800" b="1" dirty="0"/>
              <a:t>Company Accounting Oversight Board </a:t>
            </a:r>
            <a:r>
              <a:rPr lang="en-US" altLang="zh-TW" sz="1800" dirty="0"/>
              <a:t>to supervise accounting firms</a:t>
            </a:r>
          </a:p>
          <a:p>
            <a:pPr>
              <a:lnSpc>
                <a:spcPct val="130000"/>
              </a:lnSpc>
            </a:pPr>
            <a:r>
              <a:rPr lang="en-US" altLang="zh-TW" sz="1800" dirty="0"/>
              <a:t>Prohibited public accounting firms from engaging in non-audit services to a client it is also auditing</a:t>
            </a:r>
          </a:p>
          <a:p>
            <a:pPr>
              <a:lnSpc>
                <a:spcPct val="130000"/>
              </a:lnSpc>
            </a:pPr>
            <a:r>
              <a:rPr lang="en-US" altLang="zh-TW" sz="1800" dirty="0"/>
              <a:t>Members of the board’s audit committee must </a:t>
            </a:r>
            <a:br>
              <a:rPr lang="en-US" altLang="zh-TW" sz="1800" dirty="0"/>
            </a:br>
            <a:r>
              <a:rPr lang="en-US" altLang="zh-TW" sz="1800" dirty="0"/>
              <a:t>be </a:t>
            </a:r>
            <a:r>
              <a:rPr lang="en-US" altLang="zh-TW" sz="1800" b="1" dirty="0"/>
              <a:t>independent</a:t>
            </a:r>
          </a:p>
          <a:p>
            <a:pPr>
              <a:lnSpc>
                <a:spcPct val="130000"/>
              </a:lnSpc>
            </a:pPr>
            <a:r>
              <a:rPr lang="en-US" altLang="zh-TW" sz="1800" dirty="0"/>
              <a:t>Required the </a:t>
            </a:r>
            <a:r>
              <a:rPr lang="en-US" altLang="zh-TW" sz="1800" b="1" dirty="0"/>
              <a:t>reporting of off-balance sheet activities</a:t>
            </a:r>
          </a:p>
          <a:p>
            <a:pPr>
              <a:lnSpc>
                <a:spcPct val="130000"/>
              </a:lnSpc>
            </a:pPr>
            <a:r>
              <a:rPr lang="en-US" altLang="zh-TW" sz="1800" dirty="0"/>
              <a:t>Appropriated additional funding for the SEC</a:t>
            </a:r>
          </a:p>
          <a:p>
            <a:pPr>
              <a:lnSpc>
                <a:spcPct val="130000"/>
              </a:lnSpc>
            </a:pPr>
            <a:r>
              <a:rPr lang="en-US" altLang="zh-TW" sz="1800" dirty="0"/>
              <a:t>Increased the charges for white-collar crimes and obstruction</a:t>
            </a:r>
          </a:p>
        </p:txBody>
      </p:sp>
      <p:sp>
        <p:nvSpPr>
          <p:cNvPr id="48132" name="Slide Number Placeholder 5"/>
          <p:cNvSpPr>
            <a:spLocks noGrp="1"/>
          </p:cNvSpPr>
          <p:nvPr>
            <p:ph type="sldNum" sz="quarter" idx="10"/>
          </p:nvPr>
        </p:nvSpPr>
        <p:spPr/>
        <p:txBody>
          <a:bodyPr/>
          <a:lstStyle/>
          <a:p>
            <a:fld id="{FFCB6BC1-CC0C-46C6-A449-8753E0B60D04}" type="slidenum">
              <a:rPr lang="en-US" altLang="en-US" smtClean="0"/>
              <a:pPr/>
              <a:t>326</a:t>
            </a:fld>
            <a:endParaRPr lang="en-US" altLang="en-US"/>
          </a:p>
        </p:txBody>
      </p:sp>
      <p:sp>
        <p:nvSpPr>
          <p:cNvPr id="92164" name="Text Box 4"/>
          <p:cNvSpPr txBox="1">
            <a:spLocks noChangeArrowheads="1"/>
          </p:cNvSpPr>
          <p:nvPr/>
        </p:nvSpPr>
        <p:spPr bwMode="auto">
          <a:xfrm>
            <a:off x="1542143" y="5864424"/>
            <a:ext cx="2438400" cy="307777"/>
          </a:xfrm>
          <a:prstGeom prst="rect">
            <a:avLst/>
          </a:prstGeom>
          <a:noFill/>
          <a:ln w="9525">
            <a:noFill/>
            <a:miter lim="800000"/>
            <a:headEnd/>
            <a:tailEnd/>
          </a:ln>
        </p:spPr>
        <p:txBody>
          <a:bodyPr wrap="square">
            <a:spAutoFit/>
          </a:bodyPr>
          <a:lstStyle>
            <a:defPPr>
              <a:defRPr lang="en-US"/>
            </a:defPPr>
            <a:lvl1pPr eaLnBrk="0" hangingPunct="0">
              <a:spcBef>
                <a:spcPct val="50000"/>
              </a:spcBef>
              <a:defRPr sz="1400" i="1">
                <a:latin typeface="+mn-lt"/>
                <a:ea typeface="PMingLiU" pitchFamily="18" charset="-120"/>
              </a:defRPr>
            </a:lvl1pPr>
          </a:lstStyle>
          <a:p>
            <a:r>
              <a:rPr lang="en-US" altLang="zh-TW" dirty="0"/>
              <a:t>Source: </a:t>
            </a:r>
            <a:r>
              <a:rPr lang="en-US" altLang="zh-TW" dirty="0" err="1"/>
              <a:t>Mishkin</a:t>
            </a:r>
            <a:r>
              <a:rPr lang="en-US" altLang="zh-TW" dirty="0"/>
              <a:t>/Eakins</a:t>
            </a:r>
          </a:p>
        </p:txBody>
      </p:sp>
      <p:sp>
        <p:nvSpPr>
          <p:cNvPr id="48136" name="Text Box 5"/>
          <p:cNvSpPr txBox="1">
            <a:spLocks noChangeArrowheads="1"/>
          </p:cNvSpPr>
          <p:nvPr/>
        </p:nvSpPr>
        <p:spPr bwMode="auto">
          <a:xfrm>
            <a:off x="1828800" y="2743201"/>
            <a:ext cx="1524000" cy="366713"/>
          </a:xfrm>
          <a:prstGeom prst="rect">
            <a:avLst/>
          </a:prstGeom>
          <a:noFill/>
          <a:ln w="9525">
            <a:noFill/>
            <a:miter lim="800000"/>
            <a:headEnd/>
            <a:tailEnd/>
          </a:ln>
        </p:spPr>
        <p:txBody>
          <a:bodyPr>
            <a:spAutoFit/>
          </a:bodyPr>
          <a:lstStyle/>
          <a:p>
            <a:pPr eaLnBrk="0" hangingPunct="0">
              <a:spcBef>
                <a:spcPct val="50000"/>
              </a:spcBef>
            </a:pPr>
            <a:endParaRPr lang="zh-TW" altLang="en-US">
              <a:ea typeface="PMingLiU" pitchFamily="18" charset="-120"/>
            </a:endParaRPr>
          </a:p>
        </p:txBody>
      </p:sp>
      <p:sp>
        <p:nvSpPr>
          <p:cNvPr id="92166" name="Text Box 6"/>
          <p:cNvSpPr txBox="1">
            <a:spLocks noChangeArrowheads="1"/>
          </p:cNvSpPr>
          <p:nvPr/>
        </p:nvSpPr>
        <p:spPr bwMode="auto">
          <a:xfrm>
            <a:off x="1676400" y="1709678"/>
            <a:ext cx="1752600" cy="411593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nchor="ctr">
            <a:noAutofit/>
          </a:bodyPr>
          <a:lstStyle/>
          <a:p>
            <a:pPr algn="ctr">
              <a:spcBef>
                <a:spcPct val="30000"/>
              </a:spcBef>
            </a:pPr>
            <a:r>
              <a:rPr lang="en-US" altLang="zh-TW" sz="2000" b="1" dirty="0">
                <a:solidFill>
                  <a:schemeClr val="tx1"/>
                </a:solidFill>
                <a:ea typeface="PMingLiU" pitchFamily="18" charset="-120"/>
              </a:rPr>
              <a:t>Section 404 </a:t>
            </a:r>
            <a:r>
              <a:rPr lang="en-US" altLang="zh-TW" sz="2000" dirty="0">
                <a:solidFill>
                  <a:schemeClr val="tx1"/>
                </a:solidFill>
                <a:ea typeface="PMingLiU" pitchFamily="18" charset="-120"/>
              </a:rPr>
              <a:t>requires an annual "internal control report", which must be certified by auditors and personally signed off by two executives. </a:t>
            </a:r>
          </a:p>
        </p:txBody>
      </p:sp>
      <p:sp>
        <p:nvSpPr>
          <p:cNvPr id="15"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62232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2166"/>
                                        </p:tgtEl>
                                        <p:attrNameLst>
                                          <p:attrName>style.visibility</p:attrName>
                                        </p:attrNameLst>
                                      </p:cBhvr>
                                      <p:to>
                                        <p:strVal val="visible"/>
                                      </p:to>
                                    </p:set>
                                    <p:animEffect transition="in" filter="fade">
                                      <p:cBhvr>
                                        <p:cTn id="35"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P spid="9216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r>
              <a:rPr lang="en-US" altLang="zh-TW"/>
              <a:t>Global Legal Settlement of 2002</a:t>
            </a:r>
          </a:p>
        </p:txBody>
      </p:sp>
      <p:sp>
        <p:nvSpPr>
          <p:cNvPr id="94211" name="Rectangle 3"/>
          <p:cNvSpPr>
            <a:spLocks noGrp="1" noChangeArrowheads="1"/>
          </p:cNvSpPr>
          <p:nvPr>
            <p:ph idx="1"/>
          </p:nvPr>
        </p:nvSpPr>
        <p:spPr>
          <a:xfrm>
            <a:off x="1981200" y="1600201"/>
            <a:ext cx="6172200" cy="4525963"/>
          </a:xfrm>
        </p:spPr>
        <p:txBody>
          <a:bodyPr>
            <a:normAutofit fontScale="92500" lnSpcReduction="20000"/>
          </a:bodyPr>
          <a:lstStyle/>
          <a:p>
            <a:pPr marL="0" indent="0">
              <a:buNone/>
            </a:pPr>
            <a:r>
              <a:rPr lang="en-US" altLang="zh-TW" b="1" dirty="0"/>
              <a:t>The New York Attorney General and several of the largest U.S. investment banks reached an agreement which key terms included:</a:t>
            </a:r>
          </a:p>
          <a:p>
            <a:r>
              <a:rPr lang="en-US" altLang="zh-TW" b="1" dirty="0">
                <a:solidFill>
                  <a:schemeClr val="accent2">
                    <a:lumMod val="75000"/>
                  </a:schemeClr>
                </a:solidFill>
              </a:rPr>
              <a:t>$1.4 billion </a:t>
            </a:r>
            <a:r>
              <a:rPr lang="en-US" altLang="zh-TW" dirty="0"/>
              <a:t>in fines</a:t>
            </a:r>
          </a:p>
          <a:p>
            <a:r>
              <a:rPr lang="en-US" altLang="zh-TW" dirty="0"/>
              <a:t>Firms must severe the link between underwriting and research activities</a:t>
            </a:r>
          </a:p>
          <a:p>
            <a:r>
              <a:rPr lang="en-US" altLang="zh-TW" b="1" dirty="0">
                <a:solidFill>
                  <a:schemeClr val="accent2">
                    <a:lumMod val="75000"/>
                  </a:schemeClr>
                </a:solidFill>
              </a:rPr>
              <a:t>Spinning</a:t>
            </a:r>
            <a:r>
              <a:rPr lang="en-US" altLang="zh-TW" dirty="0">
                <a:solidFill>
                  <a:schemeClr val="accent2">
                    <a:lumMod val="75000"/>
                  </a:schemeClr>
                </a:solidFill>
              </a:rPr>
              <a:t> </a:t>
            </a:r>
            <a:r>
              <a:rPr lang="en-US" altLang="zh-TW" dirty="0"/>
              <a:t>is banned</a:t>
            </a:r>
          </a:p>
          <a:p>
            <a:r>
              <a:rPr lang="en-US" altLang="zh-TW" dirty="0"/>
              <a:t>Firms must make public analyst recommendations and target prices </a:t>
            </a:r>
          </a:p>
          <a:p>
            <a:r>
              <a:rPr lang="en-US" altLang="zh-TW" dirty="0"/>
              <a:t>Brokerage firms required to obtain third-party, independent research for their clients</a:t>
            </a:r>
          </a:p>
        </p:txBody>
      </p:sp>
      <p:sp>
        <p:nvSpPr>
          <p:cNvPr id="49156" name="Slide Number Placeholder 5"/>
          <p:cNvSpPr>
            <a:spLocks noGrp="1"/>
          </p:cNvSpPr>
          <p:nvPr>
            <p:ph type="sldNum" sz="quarter" idx="10"/>
          </p:nvPr>
        </p:nvSpPr>
        <p:spPr/>
        <p:txBody>
          <a:bodyPr/>
          <a:lstStyle/>
          <a:p>
            <a:fld id="{F331EB85-5526-4825-AF7B-8FE20AD27A28}" type="slidenum">
              <a:rPr lang="en-US" altLang="en-US" smtClean="0"/>
              <a:pPr/>
              <a:t>327</a:t>
            </a:fld>
            <a:endParaRPr lang="en-US" altLang="en-US"/>
          </a:p>
        </p:txBody>
      </p:sp>
      <p:sp>
        <p:nvSpPr>
          <p:cNvPr id="94212" name="Rectangle 4"/>
          <p:cNvSpPr>
            <a:spLocks noChangeArrowheads="1"/>
          </p:cNvSpPr>
          <p:nvPr/>
        </p:nvSpPr>
        <p:spPr bwMode="auto">
          <a:xfrm>
            <a:off x="8153400" y="1981200"/>
            <a:ext cx="2362200" cy="3962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zh-TW" altLang="en-US" dirty="0">
                <a:ea typeface="PMingLiU" pitchFamily="18" charset="-120"/>
              </a:rPr>
              <a:t>“</a:t>
            </a:r>
            <a:r>
              <a:rPr lang="en-US" altLang="zh-TW" dirty="0">
                <a:ea typeface="PMingLiU" pitchFamily="18" charset="-120"/>
              </a:rPr>
              <a:t>The widespread practice on Wall Street of giving shares of IPOs -- which often jumped in value in the first days of trading -- to preferred and prospective clients in what appeared to be an effort to bolster investment banking business” </a:t>
            </a:r>
          </a:p>
          <a:p>
            <a:pPr algn="ctr"/>
            <a:r>
              <a:rPr lang="en-US" altLang="zh-TW" sz="1600" i="1" dirty="0">
                <a:ea typeface="PMingLiU" pitchFamily="18" charset="-120"/>
              </a:rPr>
              <a:t>Source: NY Times 28/9/02</a:t>
            </a:r>
          </a:p>
        </p:txBody>
      </p:sp>
      <p:cxnSp>
        <p:nvCxnSpPr>
          <p:cNvPr id="94214" name="AutoShape 6"/>
          <p:cNvCxnSpPr>
            <a:cxnSpLocks noChangeShapeType="1"/>
            <a:stCxn id="94212" idx="1"/>
          </p:cNvCxnSpPr>
          <p:nvPr/>
        </p:nvCxnSpPr>
        <p:spPr bwMode="auto">
          <a:xfrm flipH="1">
            <a:off x="3276600" y="3962400"/>
            <a:ext cx="4876800" cy="1143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5"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240547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4214"/>
                                        </p:tgtEl>
                                        <p:attrNameLst>
                                          <p:attrName>style.visibility</p:attrName>
                                        </p:attrNameLst>
                                      </p:cBhvr>
                                      <p:to>
                                        <p:strVal val="visible"/>
                                      </p:to>
                                    </p:set>
                                    <p:animEffect transition="in" filter="fade">
                                      <p:cBhvr>
                                        <p:cTn id="31" dur="500"/>
                                        <p:tgtEl>
                                          <p:spTgt spid="942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212"/>
                                        </p:tgtEl>
                                        <p:attrNameLst>
                                          <p:attrName>style.visibility</p:attrName>
                                        </p:attrNameLst>
                                      </p:cBhvr>
                                      <p:to>
                                        <p:strVal val="visible"/>
                                      </p:to>
                                    </p:set>
                                    <p:animEffect transition="in" filter="fade">
                                      <p:cBhvr>
                                        <p:cTn id="34"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12" grpId="0" animBg="1"/>
    </p:bldLst>
  </p:timing>
</p:sld>
</file>

<file path=ppt/slides/slide3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p:txBody>
          <a:bodyPr/>
          <a:lstStyle/>
          <a:p>
            <a:r>
              <a:rPr lang="en-US" altLang="zh-TW"/>
              <a:t>Asymmetric Information: Adverse Selection and Moral Hazard</a:t>
            </a:r>
          </a:p>
        </p:txBody>
      </p:sp>
      <p:sp>
        <p:nvSpPr>
          <p:cNvPr id="7" name="Text Placeholder 6"/>
          <p:cNvSpPr>
            <a:spLocks noGrp="1"/>
          </p:cNvSpPr>
          <p:nvPr>
            <p:ph type="body" idx="1"/>
          </p:nvPr>
        </p:nvSpPr>
        <p:spPr/>
        <p:txBody>
          <a:bodyPr/>
          <a:lstStyle/>
          <a:p>
            <a:r>
              <a:rPr lang="en-US" altLang="zh-TW" dirty="0"/>
              <a:t>Adverse Selection</a:t>
            </a:r>
          </a:p>
        </p:txBody>
      </p:sp>
      <p:sp>
        <p:nvSpPr>
          <p:cNvPr id="84995" name="Rectangle 3"/>
          <p:cNvSpPr>
            <a:spLocks noGrp="1" noChangeArrowheads="1"/>
          </p:cNvSpPr>
          <p:nvPr>
            <p:ph sz="half" idx="2"/>
          </p:nvPr>
        </p:nvSpPr>
        <p:spPr/>
        <p:txBody>
          <a:bodyPr>
            <a:normAutofit fontScale="92500" lnSpcReduction="20000"/>
          </a:bodyPr>
          <a:lstStyle/>
          <a:p>
            <a:pPr>
              <a:lnSpc>
                <a:spcPct val="100000"/>
              </a:lnSpc>
            </a:pPr>
            <a:r>
              <a:rPr lang="en-US" altLang="zh-TW" dirty="0"/>
              <a:t>One party in a transaction has better information than the other party</a:t>
            </a:r>
          </a:p>
          <a:p>
            <a:pPr>
              <a:lnSpc>
                <a:spcPct val="100000"/>
              </a:lnSpc>
            </a:pPr>
            <a:r>
              <a:rPr lang="en-US" altLang="zh-TW" b="1" dirty="0">
                <a:solidFill>
                  <a:schemeClr val="accent2">
                    <a:lumMod val="75000"/>
                  </a:schemeClr>
                </a:solidFill>
              </a:rPr>
              <a:t>Before</a:t>
            </a:r>
            <a:r>
              <a:rPr lang="en-US" altLang="zh-TW" dirty="0">
                <a:solidFill>
                  <a:schemeClr val="accent2">
                    <a:lumMod val="75000"/>
                  </a:schemeClr>
                </a:solidFill>
              </a:rPr>
              <a:t> </a:t>
            </a:r>
            <a:r>
              <a:rPr lang="en-US" altLang="zh-TW" dirty="0"/>
              <a:t>transaction occurs:</a:t>
            </a:r>
            <a:br>
              <a:rPr lang="en-US" altLang="zh-TW" dirty="0"/>
            </a:br>
            <a:r>
              <a:rPr lang="en-US" altLang="zh-TW" dirty="0"/>
              <a:t>Potential borrowers most likely to produce adverse outcome are ones most likely to seek loan and be selected</a:t>
            </a:r>
          </a:p>
        </p:txBody>
      </p:sp>
      <p:sp>
        <p:nvSpPr>
          <p:cNvPr id="8" name="Text Placeholder 7"/>
          <p:cNvSpPr>
            <a:spLocks noGrp="1"/>
          </p:cNvSpPr>
          <p:nvPr>
            <p:ph type="body" sz="quarter" idx="3"/>
          </p:nvPr>
        </p:nvSpPr>
        <p:spPr/>
        <p:txBody>
          <a:bodyPr/>
          <a:lstStyle/>
          <a:p>
            <a:r>
              <a:rPr lang="en-US" altLang="zh-TW" dirty="0"/>
              <a:t>Moral Hazard</a:t>
            </a:r>
          </a:p>
        </p:txBody>
      </p:sp>
      <p:sp>
        <p:nvSpPr>
          <p:cNvPr id="84996" name="Rectangle 4"/>
          <p:cNvSpPr>
            <a:spLocks noGrp="1" noChangeArrowheads="1"/>
          </p:cNvSpPr>
          <p:nvPr>
            <p:ph sz="quarter" idx="4"/>
          </p:nvPr>
        </p:nvSpPr>
        <p:spPr/>
        <p:txBody>
          <a:bodyPr>
            <a:normAutofit fontScale="92500" lnSpcReduction="20000"/>
          </a:bodyPr>
          <a:lstStyle/>
          <a:p>
            <a:pPr>
              <a:lnSpc>
                <a:spcPct val="100000"/>
              </a:lnSpc>
            </a:pPr>
            <a:r>
              <a:rPr lang="en-US" altLang="zh-TW" dirty="0"/>
              <a:t>One party has an incentive to behave differently once an agreement is made between parties</a:t>
            </a:r>
          </a:p>
          <a:p>
            <a:pPr>
              <a:lnSpc>
                <a:spcPct val="100000"/>
              </a:lnSpc>
            </a:pPr>
            <a:r>
              <a:rPr lang="en-US" altLang="zh-TW" b="1" dirty="0">
                <a:solidFill>
                  <a:schemeClr val="accent2">
                    <a:lumMod val="75000"/>
                  </a:schemeClr>
                </a:solidFill>
              </a:rPr>
              <a:t>After</a:t>
            </a:r>
            <a:r>
              <a:rPr lang="en-US" altLang="zh-TW" dirty="0">
                <a:solidFill>
                  <a:schemeClr val="accent2">
                    <a:lumMod val="75000"/>
                  </a:schemeClr>
                </a:solidFill>
              </a:rPr>
              <a:t> </a:t>
            </a:r>
            <a:r>
              <a:rPr lang="en-US" altLang="zh-TW" dirty="0"/>
              <a:t>transaction occurs:</a:t>
            </a:r>
            <a:br>
              <a:rPr lang="en-US" altLang="zh-TW" dirty="0"/>
            </a:br>
            <a:r>
              <a:rPr lang="en-US" altLang="zh-TW" dirty="0"/>
              <a:t>Hazard that borrower has incentives to engage in undesirable (immoral) activities making it more likely that won't pay </a:t>
            </a:r>
            <a:br>
              <a:rPr lang="en-US" altLang="zh-TW" dirty="0"/>
            </a:br>
            <a:r>
              <a:rPr lang="en-US" altLang="zh-TW" dirty="0"/>
              <a:t>loan back</a:t>
            </a:r>
          </a:p>
        </p:txBody>
      </p:sp>
      <p:sp>
        <p:nvSpPr>
          <p:cNvPr id="45060" name="Slide Number Placeholder 6"/>
          <p:cNvSpPr>
            <a:spLocks noGrp="1"/>
          </p:cNvSpPr>
          <p:nvPr>
            <p:ph type="sldNum" sz="quarter" idx="10"/>
          </p:nvPr>
        </p:nvSpPr>
        <p:spPr/>
        <p:txBody>
          <a:bodyPr/>
          <a:lstStyle/>
          <a:p>
            <a:fld id="{E146F38C-14D6-41D7-9233-8D2CEE0AC846}" type="slidenum">
              <a:rPr lang="en-US" altLang="en-US" smtClean="0"/>
              <a:pPr/>
              <a:t>328</a:t>
            </a:fld>
            <a:endParaRPr lang="en-US" altLang="en-US"/>
          </a:p>
        </p:txBody>
      </p:sp>
      <p:sp>
        <p:nvSpPr>
          <p:cNvPr id="84997" name="AutoShape 5"/>
          <p:cNvSpPr>
            <a:spLocks noChangeArrowheads="1"/>
          </p:cNvSpPr>
          <p:nvPr/>
        </p:nvSpPr>
        <p:spPr bwMode="auto">
          <a:xfrm>
            <a:off x="2438400" y="5105400"/>
            <a:ext cx="3581400" cy="838200"/>
          </a:xfrm>
          <a:prstGeom prst="cloudCallout">
            <a:avLst>
              <a:gd name="adj1" fmla="val 63425"/>
              <a:gd name="adj2" fmla="val -126740"/>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b"/>
          <a:lstStyle/>
          <a:p>
            <a:pPr algn="ctr"/>
            <a:r>
              <a:rPr lang="en-US" altLang="zh-TW" sz="2400" b="1" dirty="0">
                <a:solidFill>
                  <a:schemeClr val="tx1"/>
                </a:solidFill>
                <a:ea typeface="PMingLiU" pitchFamily="18" charset="-120"/>
              </a:rPr>
              <a:t>Examples?</a:t>
            </a:r>
          </a:p>
        </p:txBody>
      </p:sp>
      <p:sp>
        <p:nvSpPr>
          <p:cNvPr id="17"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12559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4997"/>
                                        </p:tgtEl>
                                        <p:attrNameLst>
                                          <p:attrName>style.visibility</p:attrName>
                                        </p:attrNameLst>
                                      </p:cBhvr>
                                      <p:to>
                                        <p:strVal val="visible"/>
                                      </p:to>
                                    </p:set>
                                    <p:animEffect transition="in" filter="fade">
                                      <p:cBhvr>
                                        <p:cTn id="27" dur="5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uiExpand="1" build="p"/>
      <p:bldP spid="8" grpId="0" build="p"/>
      <p:bldP spid="84996" grpId="0" build="p"/>
      <p:bldP spid="84997"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r>
              <a:rPr lang="en-US" altLang="zh-TW" dirty="0"/>
              <a:t>Current Issues </a:t>
            </a:r>
          </a:p>
        </p:txBody>
      </p:sp>
      <p:sp>
        <p:nvSpPr>
          <p:cNvPr id="97283" name="Rectangle 3"/>
          <p:cNvSpPr>
            <a:spLocks noGrp="1" noChangeArrowheads="1"/>
          </p:cNvSpPr>
          <p:nvPr>
            <p:ph idx="1"/>
          </p:nvPr>
        </p:nvSpPr>
        <p:spPr/>
        <p:txBody>
          <a:bodyPr/>
          <a:lstStyle/>
          <a:p>
            <a:r>
              <a:rPr lang="en-US" altLang="zh-TW" dirty="0"/>
              <a:t>Central banks face moral hazard in subprime crisis</a:t>
            </a:r>
          </a:p>
          <a:p>
            <a:r>
              <a:rPr lang="en-US" altLang="zh-TW" dirty="0"/>
              <a:t>Rating agencies face increased scrutiny as result of conflict of interest in rating of structured products  </a:t>
            </a:r>
          </a:p>
          <a:p>
            <a:r>
              <a:rPr lang="en-US" altLang="zh-TW" dirty="0"/>
              <a:t>Government bailout vs. bonuses</a:t>
            </a:r>
          </a:p>
          <a:p>
            <a:r>
              <a:rPr lang="en-US" altLang="zh-TW" dirty="0"/>
              <a:t>Insider trading</a:t>
            </a:r>
          </a:p>
          <a:p>
            <a:r>
              <a:rPr lang="en-US" altLang="zh-TW" dirty="0"/>
              <a:t>……</a:t>
            </a:r>
          </a:p>
        </p:txBody>
      </p:sp>
      <p:sp>
        <p:nvSpPr>
          <p:cNvPr id="50180" name="Slide Number Placeholder 5"/>
          <p:cNvSpPr>
            <a:spLocks noGrp="1"/>
          </p:cNvSpPr>
          <p:nvPr>
            <p:ph type="sldNum" sz="quarter" idx="10"/>
          </p:nvPr>
        </p:nvSpPr>
        <p:spPr/>
        <p:txBody>
          <a:bodyPr/>
          <a:lstStyle/>
          <a:p>
            <a:fld id="{70C1E304-10AC-4BAF-B8B5-6D8829952E5B}" type="slidenum">
              <a:rPr lang="en-US" altLang="en-US" smtClean="0"/>
              <a:pPr/>
              <a:t>329</a:t>
            </a:fld>
            <a:endParaRPr lang="en-US" altLang="en-US"/>
          </a:p>
        </p:txBody>
      </p:sp>
      <p:sp>
        <p:nvSpPr>
          <p:cNvPr id="12"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181368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4"/>
          <p:cNvSpPr>
            <a:spLocks noGrp="1" noChangeArrowheads="1"/>
          </p:cNvSpPr>
          <p:nvPr>
            <p:ph type="title"/>
          </p:nvPr>
        </p:nvSpPr>
        <p:spPr/>
        <p:txBody>
          <a:bodyPr/>
          <a:lstStyle/>
          <a:p>
            <a:pPr eaLnBrk="1" hangingPunct="1"/>
            <a:r>
              <a:rPr lang="en-US" altLang="zh-TW" dirty="0">
                <a:ea typeface="ヒラギノ角ゴ Pro W3" pitchFamily="-65" charset="-128"/>
              </a:rPr>
              <a:t>The Balance Sheet</a:t>
            </a:r>
          </a:p>
        </p:txBody>
      </p:sp>
      <p:sp>
        <p:nvSpPr>
          <p:cNvPr id="35843" name="Rectangle 15"/>
          <p:cNvSpPr>
            <a:spLocks noGrp="1" noChangeArrowheads="1"/>
          </p:cNvSpPr>
          <p:nvPr>
            <p:ph idx="1"/>
          </p:nvPr>
        </p:nvSpPr>
        <p:spPr/>
        <p:txBody>
          <a:bodyPr vert="horz" lIns="91440" tIns="45720" rIns="91440" bIns="45720" rtlCol="0">
            <a:normAutofit/>
          </a:bodyPr>
          <a:lstStyle/>
          <a:p>
            <a:pPr eaLnBrk="1" hangingPunct="1"/>
            <a:r>
              <a:rPr lang="en-US" altLang="zh-TW" dirty="0">
                <a:ea typeface="ヒラギノ角ゴ Pro W3" pitchFamily="-65" charset="-128"/>
              </a:rPr>
              <a:t>The Balance Sheet Identity</a:t>
            </a:r>
          </a:p>
          <a:p>
            <a:pPr lvl="1" eaLnBrk="1" hangingPunct="1"/>
            <a:r>
              <a:rPr lang="en-US" altLang="zh-TW" dirty="0">
                <a:ea typeface="ヒラギノ角ゴ Pro W3" pitchFamily="-65" charset="-128"/>
              </a:rPr>
              <a:t>The two sides of the balance sheet must </a:t>
            </a:r>
            <a:r>
              <a:rPr lang="en-US" altLang="zh-TW" dirty="0">
                <a:solidFill>
                  <a:schemeClr val="accent2">
                    <a:lumMod val="75000"/>
                  </a:schemeClr>
                </a:solidFill>
                <a:ea typeface="ヒラギノ角ゴ Pro W3" pitchFamily="-65" charset="-128"/>
              </a:rPr>
              <a:t>balance</a:t>
            </a: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endParaRPr lang="en-US" altLang="zh-TW" dirty="0">
              <a:ea typeface="ヒラギノ角ゴ Pro W3" pitchFamily="-65" charset="-128"/>
            </a:endParaRPr>
          </a:p>
          <a:p>
            <a:pPr lvl="1" eaLnBrk="1" hangingPunct="1"/>
            <a:r>
              <a:rPr lang="en-US" altLang="zh-TW" dirty="0">
                <a:solidFill>
                  <a:schemeClr val="accent1"/>
                </a:solidFill>
                <a:ea typeface="ヒラギノ角ゴ Pro W3" pitchFamily="-65" charset="-128"/>
              </a:rPr>
              <a:t>If we OWE more than we OWN we have negative equity</a:t>
            </a:r>
          </a:p>
          <a:p>
            <a:pPr lvl="1" eaLnBrk="1" hangingPunct="1"/>
            <a:r>
              <a:rPr lang="en-US" altLang="zh-TW" dirty="0">
                <a:solidFill>
                  <a:schemeClr val="accent1"/>
                </a:solidFill>
                <a:ea typeface="ヒラギノ角ゴ Pro W3" pitchFamily="-65" charset="-128"/>
              </a:rPr>
              <a:t>It should not be possible and is generally not desirable but we will see that the book value and the market value may be different, allowing successful firms to borrow more than the book value of their assets</a:t>
            </a:r>
          </a:p>
        </p:txBody>
      </p:sp>
      <p:pic>
        <p:nvPicPr>
          <p:cNvPr id="35844" name="Picture 5" descr="eq02_01.gif"/>
          <p:cNvPicPr>
            <a:picLocks noChangeAspect="1"/>
          </p:cNvPicPr>
          <p:nvPr/>
        </p:nvPicPr>
        <p:blipFill>
          <a:blip r:embed="rId3" cstate="print"/>
          <a:srcRect r="9573"/>
          <a:stretch>
            <a:fillRect/>
          </a:stretch>
        </p:blipFill>
        <p:spPr bwMode="auto">
          <a:xfrm>
            <a:off x="2351584" y="2924945"/>
            <a:ext cx="7234238" cy="722313"/>
          </a:xfrm>
          <a:prstGeom prst="rect">
            <a:avLst/>
          </a:prstGeom>
          <a:noFill/>
          <a:ln w="9525">
            <a:solidFill>
              <a:schemeClr val="accent1"/>
            </a:solidFill>
            <a:miter lim="800000"/>
            <a:headEnd/>
            <a:tailEnd/>
          </a:ln>
        </p:spPr>
      </p:pic>
      <p:sp>
        <p:nvSpPr>
          <p:cNvPr id="6" name="Slide Number Placeholder 5"/>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33</a:t>
            </a:fld>
            <a:endParaRPr lang="en-US"/>
          </a:p>
        </p:txBody>
      </p:sp>
      <p:sp>
        <p:nvSpPr>
          <p:cNvPr id="7"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9"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3829111028"/>
      </p:ext>
    </p:extLst>
  </p:cSld>
  <p:clrMapOvr>
    <a:masterClrMapping/>
  </p:clrMapOvr>
  <p:transition spd="med">
    <p:wipe dir="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10:Conflicts of interest in banks: find recent example in Asia, explain issue, implications</a:t>
            </a:r>
          </a:p>
        </p:txBody>
      </p:sp>
      <p:sp>
        <p:nvSpPr>
          <p:cNvPr id="3" name="Content Placeholder 2"/>
          <p:cNvSpPr>
            <a:spLocks noGrp="1"/>
          </p:cNvSpPr>
          <p:nvPr>
            <p:ph idx="1"/>
          </p:nvPr>
        </p:nvSpPr>
        <p:spPr/>
        <p:txBody>
          <a:bodyPr/>
          <a:lstStyle/>
          <a:p>
            <a:r>
              <a:rPr lang="en-US" dirty="0"/>
              <a:t>Video link</a:t>
            </a:r>
          </a:p>
          <a:p>
            <a:r>
              <a:rPr lang="en-US" dirty="0">
                <a:hlinkClick r:id="rId2"/>
              </a:rPr>
              <a:t>https://www.youtube.com/watch?v=_00dD2ElInE</a:t>
            </a:r>
            <a:endParaRPr lang="en-US" dirty="0"/>
          </a:p>
          <a:p>
            <a:r>
              <a:rPr lang="en-US" dirty="0"/>
              <a:t>Article link</a:t>
            </a:r>
          </a:p>
          <a:p>
            <a:r>
              <a:rPr lang="en-US" dirty="0">
                <a:hlinkClick r:id="rId3"/>
              </a:rPr>
              <a:t>https://apps.sfc.hk/edistributionWeb/gateway/EN/news-and-announcements/news/doc?refNo=19PR101</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330</a:t>
            </a:fld>
            <a:endParaRPr lang="en-US" altLang="en-US"/>
          </a:p>
        </p:txBody>
      </p:sp>
      <p:sp>
        <p:nvSpPr>
          <p:cNvPr id="5" name="Footer Placeholder 4"/>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195395950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r>
              <a:rPr lang="en-US" altLang="zh-TW" dirty="0"/>
              <a:t>Test Your Understanding</a:t>
            </a:r>
          </a:p>
        </p:txBody>
      </p:sp>
      <p:sp>
        <p:nvSpPr>
          <p:cNvPr id="51204" name="Slide Number Placeholder 6"/>
          <p:cNvSpPr>
            <a:spLocks noGrp="1"/>
          </p:cNvSpPr>
          <p:nvPr>
            <p:ph type="sldNum" sz="quarter" idx="10"/>
          </p:nvPr>
        </p:nvSpPr>
        <p:spPr/>
        <p:txBody>
          <a:bodyPr/>
          <a:lstStyle/>
          <a:p>
            <a:fld id="{EEF80112-63BE-4021-8E39-713320D1B9CB}" type="slidenum">
              <a:rPr lang="en-US" altLang="en-US" smtClean="0"/>
              <a:pPr/>
              <a:t>331</a:t>
            </a:fld>
            <a:endParaRPr lang="en-US" altLang="en-US"/>
          </a:p>
        </p:txBody>
      </p:sp>
      <p:sp>
        <p:nvSpPr>
          <p:cNvPr id="7" name="Content Placeholder 6"/>
          <p:cNvSpPr>
            <a:spLocks noGrp="1"/>
          </p:cNvSpPr>
          <p:nvPr>
            <p:ph sz="half" idx="1"/>
          </p:nvPr>
        </p:nvSpPr>
        <p:spPr/>
        <p:txBody>
          <a:bodyPr/>
          <a:lstStyle/>
          <a:p>
            <a:r>
              <a:rPr lang="en-US" altLang="zh-TW" dirty="0"/>
              <a:t>What is moral hazard?</a:t>
            </a:r>
          </a:p>
          <a:p>
            <a:r>
              <a:rPr lang="en-US" altLang="zh-TW" dirty="0"/>
              <a:t>What is adverse selection?</a:t>
            </a:r>
          </a:p>
          <a:p>
            <a:r>
              <a:rPr lang="en-US" altLang="zh-TW" dirty="0"/>
              <a:t>The global legal settlement of 2002 addressed conflicts of interest in which type of financial institution?</a:t>
            </a:r>
          </a:p>
          <a:p>
            <a:endParaRPr lang="de-DE" dirty="0"/>
          </a:p>
        </p:txBody>
      </p:sp>
      <p:sp>
        <p:nvSpPr>
          <p:cNvPr id="17"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76401"/>
            <a:ext cx="3810000" cy="353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0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(KLOs)</a:t>
            </a:r>
          </a:p>
        </p:txBody>
      </p:sp>
      <p:sp>
        <p:nvSpPr>
          <p:cNvPr id="8" name="Content Placeholder 7"/>
          <p:cNvSpPr>
            <a:spLocks noGrp="1"/>
          </p:cNvSpPr>
          <p:nvPr>
            <p:ph idx="1"/>
          </p:nvPr>
        </p:nvSpPr>
        <p:spPr/>
        <p:txBody>
          <a:bodyPr/>
          <a:lstStyle/>
          <a:p>
            <a:r>
              <a:rPr lang="en-US" dirty="0"/>
              <a:t>Understand conflicts of interest</a:t>
            </a:r>
          </a:p>
          <a:p>
            <a:r>
              <a:rPr lang="en-US" dirty="0"/>
              <a:t>Sarbanes-Oxley </a:t>
            </a:r>
          </a:p>
          <a:p>
            <a:r>
              <a:rPr lang="en-US" dirty="0"/>
              <a:t>Legal Settlement of 2002</a:t>
            </a:r>
          </a:p>
          <a:p>
            <a:r>
              <a:rPr lang="en-US" dirty="0"/>
              <a:t>Ways to remedy conflicts of interest</a:t>
            </a:r>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332</a:t>
            </a:fld>
            <a:endParaRPr lang="en-US" altLang="en-US"/>
          </a:p>
        </p:txBody>
      </p:sp>
      <p:sp>
        <p:nvSpPr>
          <p:cNvPr id="6" name="Footer Placeholder 5"/>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12414588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sz="3200" dirty="0"/>
              <a:t>FINA 1303</a:t>
            </a:r>
            <a:br>
              <a:rPr lang="en-US" altLang="zh-TW" dirty="0"/>
            </a:br>
            <a:r>
              <a:rPr lang="en-US" altLang="zh-TW" dirty="0"/>
              <a:t>THE SELL-SIDE: </a:t>
            </a:r>
            <a:r>
              <a:rPr lang="en-US" altLang="zh-TW" sz="3200" dirty="0"/>
              <a:t>COMMERCIAL BANKS</a:t>
            </a:r>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13536420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334</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334</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dirty="0">
                <a:ea typeface="SimSun" pitchFamily="2" charset="-122"/>
              </a:rPr>
              <a:t>Asset </a:t>
            </a:r>
          </a:p>
          <a:p>
            <a:pPr algn="ctr"/>
            <a:r>
              <a:rPr lang="en-US" altLang="zh-CN" dirty="0">
                <a:ea typeface="SimSun" pitchFamily="2" charset="-122"/>
              </a:rPr>
              <a:t>Pricing </a:t>
            </a:r>
          </a:p>
          <a:p>
            <a:pPr algn="ctr"/>
            <a:r>
              <a:rPr lang="en-US" altLang="zh-CN" dirty="0">
                <a:ea typeface="SimSun" pitchFamily="2" charset="-122"/>
              </a:rPr>
              <a:t>Models</a:t>
            </a:r>
          </a:p>
        </p:txBody>
      </p:sp>
    </p:spTree>
    <p:extLst>
      <p:ext uri="{BB962C8B-B14F-4D97-AF65-F5344CB8AC3E}">
        <p14:creationId xmlns:p14="http://schemas.microsoft.com/office/powerpoint/2010/main" val="425922238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335</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chemeClr val="accent2">
                    <a:lumMod val="75000"/>
                  </a:schemeClr>
                </a:solidFill>
              </a:rPr>
              <a:t>What are Commercial Banks?</a:t>
            </a:r>
          </a:p>
          <a:p>
            <a:pPr marL="636587" indent="-457200">
              <a:lnSpc>
                <a:spcPct val="200000"/>
              </a:lnSpc>
              <a:buFont typeface="+mj-lt"/>
              <a:buAutoNum type="arabicPeriod"/>
            </a:pPr>
            <a:r>
              <a:rPr lang="en-US" altLang="zh-TW" sz="2000" dirty="0">
                <a:solidFill>
                  <a:sysClr val="windowText" lastClr="000000"/>
                </a:solidFill>
              </a:rPr>
              <a:t>Bank Management</a:t>
            </a:r>
          </a:p>
          <a:p>
            <a:pPr marL="636587" indent="-457200">
              <a:lnSpc>
                <a:spcPct val="200000"/>
              </a:lnSpc>
              <a:buFont typeface="+mj-lt"/>
              <a:buAutoNum type="arabicPeriod"/>
            </a:pPr>
            <a:r>
              <a:rPr lang="en-US" altLang="zh-TW" sz="2000" dirty="0">
                <a:solidFill>
                  <a:sysClr val="windowText" lastClr="000000"/>
                </a:solidFill>
              </a:rPr>
              <a:t>Types of Risk in Banking</a:t>
            </a:r>
          </a:p>
          <a:p>
            <a:pPr marL="636587" indent="-457200">
              <a:lnSpc>
                <a:spcPct val="200000"/>
              </a:lnSpc>
              <a:buFont typeface="+mj-lt"/>
              <a:buAutoNum type="arabicPeriod"/>
            </a:pPr>
            <a:r>
              <a:rPr lang="en-US" altLang="zh-TW" sz="2000" dirty="0">
                <a:solidFill>
                  <a:sysClr val="windowText" lastClr="0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Tree>
    <p:extLst>
      <p:ext uri="{BB962C8B-B14F-4D97-AF65-F5344CB8AC3E}">
        <p14:creationId xmlns:p14="http://schemas.microsoft.com/office/powerpoint/2010/main" val="6621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4294967295"/>
          </p:nvPr>
        </p:nvSpPr>
        <p:spPr>
          <a:xfrm>
            <a:off x="3048000" y="6248400"/>
            <a:ext cx="1295400" cy="457200"/>
          </a:xfrm>
          <a:prstGeom prst="rect">
            <a:avLst/>
          </a:prstGeom>
        </p:spPr>
        <p:txBody>
          <a:bodyPr/>
          <a:lstStyle/>
          <a:p>
            <a:fld id="{4A05CCA4-7480-48C8-940B-9DC9A0CC3B70}" type="slidenum">
              <a:rPr lang="en-US" altLang="zh-TW"/>
              <a:pPr/>
              <a:t>336</a:t>
            </a:fld>
            <a:endParaRPr lang="en-US" altLang="zh-TW"/>
          </a:p>
        </p:txBody>
      </p:sp>
      <p:sp>
        <p:nvSpPr>
          <p:cNvPr id="21516" name="Rectangle 12"/>
          <p:cNvSpPr>
            <a:spLocks noGrp="1" noChangeArrowheads="1"/>
          </p:cNvSpPr>
          <p:nvPr>
            <p:ph type="title"/>
          </p:nvPr>
        </p:nvSpPr>
        <p:spPr/>
        <p:txBody>
          <a:bodyPr/>
          <a:lstStyle/>
          <a:p>
            <a:r>
              <a:rPr lang="en-US" altLang="zh-TW" dirty="0">
                <a:ea typeface="新細明體" charset="-120"/>
              </a:rPr>
              <a:t>Banks as financial intermediaries</a:t>
            </a:r>
          </a:p>
        </p:txBody>
      </p:sp>
      <p:sp>
        <p:nvSpPr>
          <p:cNvPr id="21507" name="Rectangle 3"/>
          <p:cNvSpPr>
            <a:spLocks noChangeArrowheads="1"/>
          </p:cNvSpPr>
          <p:nvPr/>
        </p:nvSpPr>
        <p:spPr bwMode="auto">
          <a:xfrm>
            <a:off x="1828800" y="1676400"/>
            <a:ext cx="1828800" cy="3276600"/>
          </a:xfrm>
          <a:prstGeom prst="rect">
            <a:avLst/>
          </a:prstGeom>
          <a:solidFill>
            <a:srgbClr val="CCCCFF"/>
          </a:solidFill>
          <a:ln w="9525">
            <a:solidFill>
              <a:schemeClr val="tx1"/>
            </a:solidFill>
            <a:miter lim="800000"/>
            <a:headEnd/>
            <a:tailEnd/>
          </a:ln>
          <a:effectLst/>
        </p:spPr>
        <p:txBody>
          <a:bodyPr wrap="none" anchor="ctr"/>
          <a:lstStyle/>
          <a:p>
            <a:pPr algn="ctr" eaLnBrk="1" hangingPunct="1"/>
            <a:r>
              <a:rPr lang="en-US" altLang="zh-TW" sz="3200" b="1">
                <a:latin typeface="Times New Roman" pitchFamily="18" charset="0"/>
                <a:ea typeface="新細明體" charset="-120"/>
              </a:rPr>
              <a:t>Saver/</a:t>
            </a:r>
          </a:p>
          <a:p>
            <a:pPr algn="ctr" eaLnBrk="1" hangingPunct="1"/>
            <a:r>
              <a:rPr lang="en-US" altLang="zh-TW" sz="3200" b="1">
                <a:latin typeface="Times New Roman" pitchFamily="18" charset="0"/>
                <a:ea typeface="新細明體" charset="-120"/>
              </a:rPr>
              <a:t>Lender</a:t>
            </a:r>
          </a:p>
        </p:txBody>
      </p:sp>
      <p:sp>
        <p:nvSpPr>
          <p:cNvPr id="21508" name="Rectangle 4"/>
          <p:cNvSpPr>
            <a:spLocks noChangeArrowheads="1"/>
          </p:cNvSpPr>
          <p:nvPr/>
        </p:nvSpPr>
        <p:spPr bwMode="auto">
          <a:xfrm>
            <a:off x="8382000" y="1600200"/>
            <a:ext cx="1981200" cy="3276600"/>
          </a:xfrm>
          <a:prstGeom prst="rect">
            <a:avLst/>
          </a:prstGeom>
          <a:solidFill>
            <a:srgbClr val="FFCCFF"/>
          </a:solidFill>
          <a:ln w="9525">
            <a:solidFill>
              <a:schemeClr val="tx1"/>
            </a:solidFill>
            <a:miter lim="800000"/>
            <a:headEnd/>
            <a:tailEnd/>
          </a:ln>
          <a:effectLst/>
        </p:spPr>
        <p:txBody>
          <a:bodyPr wrap="none" anchor="ctr"/>
          <a:lstStyle/>
          <a:p>
            <a:pPr algn="ctr" eaLnBrk="1" hangingPunct="1"/>
            <a:r>
              <a:rPr lang="en-US" altLang="zh-TW" sz="3200" b="1">
                <a:latin typeface="Times New Roman" pitchFamily="18" charset="0"/>
                <a:ea typeface="新細明體" charset="-120"/>
              </a:rPr>
              <a:t>Borrower</a:t>
            </a:r>
          </a:p>
        </p:txBody>
      </p:sp>
      <p:sp>
        <p:nvSpPr>
          <p:cNvPr id="21509" name="AutoShape 5"/>
          <p:cNvSpPr>
            <a:spLocks noChangeArrowheads="1"/>
          </p:cNvSpPr>
          <p:nvPr/>
        </p:nvSpPr>
        <p:spPr bwMode="auto">
          <a:xfrm>
            <a:off x="7010400" y="1676400"/>
            <a:ext cx="1371600" cy="1219200"/>
          </a:xfrm>
          <a:prstGeom prst="rightArrow">
            <a:avLst>
              <a:gd name="adj1" fmla="val 50000"/>
              <a:gd name="adj2" fmla="val 28125"/>
            </a:avLst>
          </a:prstGeom>
          <a:solidFill>
            <a:srgbClr val="CCFF99"/>
          </a:solidFill>
          <a:ln w="9525">
            <a:solidFill>
              <a:schemeClr val="tx1"/>
            </a:solidFill>
            <a:miter lim="800000"/>
            <a:headEnd/>
            <a:tailEnd/>
          </a:ln>
          <a:effectLst/>
        </p:spPr>
        <p:txBody>
          <a:bodyPr wrap="none" anchor="ctr"/>
          <a:lstStyle/>
          <a:p>
            <a:pPr algn="ctr" eaLnBrk="1" hangingPunct="1"/>
            <a:r>
              <a:rPr lang="en-US" altLang="zh-TW" sz="3200" b="1" i="1">
                <a:latin typeface="Times New Roman" pitchFamily="18" charset="0"/>
                <a:ea typeface="新細明體" charset="-120"/>
              </a:rPr>
              <a:t>$</a:t>
            </a:r>
          </a:p>
        </p:txBody>
      </p:sp>
      <p:sp>
        <p:nvSpPr>
          <p:cNvPr id="21510" name="AutoShape 6"/>
          <p:cNvSpPr>
            <a:spLocks noChangeArrowheads="1"/>
          </p:cNvSpPr>
          <p:nvPr/>
        </p:nvSpPr>
        <p:spPr bwMode="auto">
          <a:xfrm>
            <a:off x="3733800" y="1752600"/>
            <a:ext cx="1447800" cy="1219200"/>
          </a:xfrm>
          <a:prstGeom prst="rightArrow">
            <a:avLst>
              <a:gd name="adj1" fmla="val 50000"/>
              <a:gd name="adj2" fmla="val 29688"/>
            </a:avLst>
          </a:prstGeom>
          <a:solidFill>
            <a:srgbClr val="CCFF99"/>
          </a:solidFill>
          <a:ln w="9525">
            <a:solidFill>
              <a:schemeClr val="tx1"/>
            </a:solidFill>
            <a:miter lim="800000"/>
            <a:headEnd/>
            <a:tailEnd/>
          </a:ln>
          <a:effectLst/>
        </p:spPr>
        <p:txBody>
          <a:bodyPr wrap="none" anchor="ctr"/>
          <a:lstStyle/>
          <a:p>
            <a:pPr algn="ctr" eaLnBrk="1" hangingPunct="1"/>
            <a:r>
              <a:rPr lang="en-US" altLang="zh-TW" sz="3200" b="1" i="1">
                <a:latin typeface="Times New Roman" pitchFamily="18" charset="0"/>
                <a:ea typeface="新細明體" charset="-120"/>
              </a:rPr>
              <a:t>$</a:t>
            </a:r>
          </a:p>
        </p:txBody>
      </p:sp>
      <p:sp>
        <p:nvSpPr>
          <p:cNvPr id="21511" name="Oval 7"/>
          <p:cNvSpPr>
            <a:spLocks noChangeArrowheads="1"/>
          </p:cNvSpPr>
          <p:nvPr/>
        </p:nvSpPr>
        <p:spPr bwMode="auto">
          <a:xfrm>
            <a:off x="5105400" y="1447800"/>
            <a:ext cx="1905000" cy="3505200"/>
          </a:xfrm>
          <a:prstGeom prst="ellipse">
            <a:avLst/>
          </a:prstGeom>
          <a:noFill/>
          <a:ln w="9525">
            <a:solidFill>
              <a:srgbClr val="FF0000"/>
            </a:solidFill>
            <a:round/>
            <a:headEnd/>
            <a:tailEnd/>
          </a:ln>
          <a:effectLst/>
        </p:spPr>
        <p:txBody>
          <a:bodyPr wrap="none" anchor="ctr"/>
          <a:lstStyle/>
          <a:p>
            <a:pPr algn="ctr" eaLnBrk="1" hangingPunct="1"/>
            <a:r>
              <a:rPr lang="en-US" altLang="zh-TW" sz="3200">
                <a:solidFill>
                  <a:srgbClr val="FF0000"/>
                </a:solidFill>
                <a:latin typeface="Times New Roman" pitchFamily="18" charset="0"/>
                <a:ea typeface="新細明體" charset="-120"/>
              </a:rPr>
              <a:t>Bank</a:t>
            </a:r>
          </a:p>
        </p:txBody>
      </p:sp>
      <p:sp>
        <p:nvSpPr>
          <p:cNvPr id="21512" name="AutoShape 8"/>
          <p:cNvSpPr>
            <a:spLocks noChangeArrowheads="1"/>
          </p:cNvSpPr>
          <p:nvPr/>
        </p:nvSpPr>
        <p:spPr bwMode="auto">
          <a:xfrm>
            <a:off x="6781800" y="3505200"/>
            <a:ext cx="1524000" cy="1676400"/>
          </a:xfrm>
          <a:prstGeom prst="leftArrow">
            <a:avLst>
              <a:gd name="adj1" fmla="val 50000"/>
              <a:gd name="adj2" fmla="val 25000"/>
            </a:avLst>
          </a:prstGeom>
          <a:solidFill>
            <a:srgbClr val="FFFF99"/>
          </a:solidFill>
          <a:ln w="9525">
            <a:solidFill>
              <a:schemeClr val="tx1"/>
            </a:solidFill>
            <a:miter lim="800000"/>
            <a:headEnd/>
            <a:tailEnd/>
          </a:ln>
          <a:effectLst/>
        </p:spPr>
        <p:txBody>
          <a:bodyPr wrap="none" anchor="ctr"/>
          <a:lstStyle/>
          <a:p>
            <a:pPr algn="ctr" eaLnBrk="1" hangingPunct="1"/>
            <a:r>
              <a:rPr lang="en-US" altLang="zh-TW" sz="2800" b="1" i="1">
                <a:latin typeface="Times New Roman" pitchFamily="18" charset="0"/>
                <a:ea typeface="新細明體" charset="-120"/>
              </a:rPr>
              <a:t>Loan</a:t>
            </a:r>
          </a:p>
          <a:p>
            <a:pPr algn="ctr" eaLnBrk="1" hangingPunct="1"/>
            <a:r>
              <a:rPr lang="en-US" altLang="zh-TW" sz="2800" b="1" i="1">
                <a:latin typeface="Times New Roman" pitchFamily="18" charset="0"/>
                <a:ea typeface="新細明體" charset="-120"/>
              </a:rPr>
              <a:t>Contract</a:t>
            </a:r>
          </a:p>
        </p:txBody>
      </p:sp>
      <p:sp>
        <p:nvSpPr>
          <p:cNvPr id="21513" name="AutoShape 9"/>
          <p:cNvSpPr>
            <a:spLocks noChangeArrowheads="1"/>
          </p:cNvSpPr>
          <p:nvPr/>
        </p:nvSpPr>
        <p:spPr bwMode="auto">
          <a:xfrm>
            <a:off x="3657600" y="3505200"/>
            <a:ext cx="1600200" cy="1676400"/>
          </a:xfrm>
          <a:prstGeom prst="leftArrow">
            <a:avLst>
              <a:gd name="adj1" fmla="val 50000"/>
              <a:gd name="adj2" fmla="val 25000"/>
            </a:avLst>
          </a:prstGeom>
          <a:solidFill>
            <a:srgbClr val="FFFF99"/>
          </a:solidFill>
          <a:ln w="9525">
            <a:solidFill>
              <a:schemeClr val="tx1"/>
            </a:solidFill>
            <a:miter lim="800000"/>
            <a:headEnd/>
            <a:tailEnd/>
          </a:ln>
          <a:effectLst/>
        </p:spPr>
        <p:txBody>
          <a:bodyPr wrap="none" anchor="ctr"/>
          <a:lstStyle/>
          <a:p>
            <a:pPr algn="ctr" eaLnBrk="1" hangingPunct="1"/>
            <a:r>
              <a:rPr lang="en-US" altLang="zh-TW" sz="2800" b="1" i="1">
                <a:latin typeface="Times New Roman" pitchFamily="18" charset="0"/>
                <a:ea typeface="新細明體" charset="-120"/>
              </a:rPr>
              <a:t>Deposit</a:t>
            </a:r>
          </a:p>
          <a:p>
            <a:pPr algn="ctr" eaLnBrk="1" hangingPunct="1"/>
            <a:r>
              <a:rPr lang="en-US" altLang="zh-TW" sz="2800" b="1" i="1">
                <a:latin typeface="Times New Roman" pitchFamily="18" charset="0"/>
                <a:ea typeface="新細明體" charset="-120"/>
              </a:rPr>
              <a:t>Account</a:t>
            </a:r>
          </a:p>
        </p:txBody>
      </p:sp>
      <p:sp>
        <p:nvSpPr>
          <p:cNvPr id="21514" name="AutoShape 10"/>
          <p:cNvSpPr>
            <a:spLocks noChangeArrowheads="1"/>
          </p:cNvSpPr>
          <p:nvPr/>
        </p:nvSpPr>
        <p:spPr bwMode="auto">
          <a:xfrm rot="5400000">
            <a:off x="5448300" y="3314700"/>
            <a:ext cx="990600" cy="4419600"/>
          </a:xfrm>
          <a:prstGeom prst="curvedLeftArrow">
            <a:avLst>
              <a:gd name="adj1" fmla="val 83117"/>
              <a:gd name="adj2" fmla="val 178462"/>
              <a:gd name="adj3" fmla="val 33333"/>
            </a:avLst>
          </a:prstGeom>
          <a:solidFill>
            <a:srgbClr val="CCFF99"/>
          </a:solidFill>
          <a:ln w="9525">
            <a:solidFill>
              <a:schemeClr val="tx1"/>
            </a:solidFill>
            <a:miter lim="800000"/>
            <a:headEnd/>
            <a:tailEnd/>
          </a:ln>
          <a:effectLst/>
        </p:spPr>
        <p:txBody>
          <a:bodyPr wrap="none" anchor="ctr"/>
          <a:lstStyle/>
          <a:p>
            <a:endParaRPr lang="zh-TW" altLang="en-US"/>
          </a:p>
        </p:txBody>
      </p:sp>
      <p:sp>
        <p:nvSpPr>
          <p:cNvPr id="21515" name="Text Box 11"/>
          <p:cNvSpPr txBox="1">
            <a:spLocks noChangeArrowheads="1"/>
          </p:cNvSpPr>
          <p:nvPr/>
        </p:nvSpPr>
        <p:spPr bwMode="auto">
          <a:xfrm>
            <a:off x="4038600" y="5334001"/>
            <a:ext cx="4343400" cy="519113"/>
          </a:xfrm>
          <a:prstGeom prst="rect">
            <a:avLst/>
          </a:prstGeom>
          <a:noFill/>
          <a:ln w="9525">
            <a:noFill/>
            <a:miter lim="800000"/>
            <a:headEnd/>
            <a:tailEnd/>
          </a:ln>
          <a:effectLst/>
        </p:spPr>
        <p:txBody>
          <a:bodyPr>
            <a:spAutoFit/>
          </a:bodyPr>
          <a:lstStyle/>
          <a:p>
            <a:pPr eaLnBrk="1" hangingPunct="1">
              <a:spcBef>
                <a:spcPct val="50000"/>
              </a:spcBef>
            </a:pPr>
            <a:r>
              <a:rPr lang="en-US" altLang="zh-TW" sz="2800" b="1" i="1" dirty="0">
                <a:solidFill>
                  <a:srgbClr val="008000"/>
                </a:solidFill>
                <a:latin typeface="Comic Sans MS" pitchFamily="66" charset="0"/>
                <a:ea typeface="新細明體" charset="-120"/>
              </a:rPr>
              <a:t>Asset transformation</a:t>
            </a:r>
          </a:p>
        </p:txBody>
      </p:sp>
      <p:sp>
        <p:nvSpPr>
          <p:cNvPr id="15" name="Slide Number Placeholder 4"/>
          <p:cNvSpPr>
            <a:spLocks noGrp="1"/>
          </p:cNvSpPr>
          <p:nvPr>
            <p:ph type="sldNum" sz="quarter" idx="10"/>
          </p:nvPr>
        </p:nvSpPr>
        <p:spPr>
          <a:xfrm>
            <a:off x="9763126" y="6586539"/>
            <a:ext cx="919163" cy="293687"/>
          </a:xfrm>
          <a:noFill/>
        </p:spPr>
        <p:txBody>
          <a:bodyPr/>
          <a:lstStyle/>
          <a:p>
            <a:fld id="{DC2176EE-45F5-4E86-BC32-BDDB4F56E567}" type="slidenum">
              <a:rPr lang="en-US" altLang="en-US"/>
              <a:pPr/>
              <a:t>336</a:t>
            </a:fld>
            <a:endParaRPr lang="en-US" altLang="en-US"/>
          </a:p>
        </p:txBody>
      </p:sp>
      <p:sp>
        <p:nvSpPr>
          <p:cNvPr id="1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25763599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TW">
                <a:ea typeface="PMingLiU" pitchFamily="18" charset="-120"/>
              </a:rPr>
              <a:t>Commercial Banks</a:t>
            </a:r>
          </a:p>
        </p:txBody>
      </p:sp>
      <p:sp>
        <p:nvSpPr>
          <p:cNvPr id="6173" name="Rectangle 29"/>
          <p:cNvSpPr>
            <a:spLocks noChangeArrowheads="1"/>
          </p:cNvSpPr>
          <p:nvPr/>
        </p:nvSpPr>
        <p:spPr bwMode="auto">
          <a:xfrm>
            <a:off x="4724400" y="1143000"/>
            <a:ext cx="2667000" cy="457200"/>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Financial Institutions</a:t>
            </a:r>
          </a:p>
        </p:txBody>
      </p:sp>
      <p:sp>
        <p:nvSpPr>
          <p:cNvPr id="6174" name="Rectangle 30"/>
          <p:cNvSpPr>
            <a:spLocks noChangeArrowheads="1"/>
          </p:cNvSpPr>
          <p:nvPr/>
        </p:nvSpPr>
        <p:spPr bwMode="auto">
          <a:xfrm>
            <a:off x="4724400" y="1828800"/>
            <a:ext cx="2667000" cy="457200"/>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a:solidFill>
                  <a:schemeClr val="tx1"/>
                </a:solidFill>
                <a:ea typeface="PMingLiU" pitchFamily="18" charset="-120"/>
              </a:rPr>
              <a:t>Financial Intermediaries</a:t>
            </a:r>
          </a:p>
        </p:txBody>
      </p:sp>
      <p:sp>
        <p:nvSpPr>
          <p:cNvPr id="6175" name="Rectangle 31"/>
          <p:cNvSpPr>
            <a:spLocks noChangeArrowheads="1"/>
          </p:cNvSpPr>
          <p:nvPr/>
        </p:nvSpPr>
        <p:spPr bwMode="auto">
          <a:xfrm>
            <a:off x="4724400" y="2514600"/>
            <a:ext cx="2667000" cy="457200"/>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Depository Institutions</a:t>
            </a:r>
          </a:p>
        </p:txBody>
      </p:sp>
      <p:sp>
        <p:nvSpPr>
          <p:cNvPr id="6176" name="Rectangle 32"/>
          <p:cNvSpPr>
            <a:spLocks noChangeArrowheads="1"/>
          </p:cNvSpPr>
          <p:nvPr/>
        </p:nvSpPr>
        <p:spPr bwMode="auto">
          <a:xfrm>
            <a:off x="4724400" y="3276600"/>
            <a:ext cx="2667000" cy="477838"/>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Commercial Banks</a:t>
            </a:r>
          </a:p>
        </p:txBody>
      </p:sp>
      <p:sp>
        <p:nvSpPr>
          <p:cNvPr id="6177" name="Rectangle 33"/>
          <p:cNvSpPr>
            <a:spLocks noChangeArrowheads="1"/>
          </p:cNvSpPr>
          <p:nvPr/>
        </p:nvSpPr>
        <p:spPr bwMode="auto">
          <a:xfrm>
            <a:off x="3733800" y="4343400"/>
            <a:ext cx="2209800" cy="914400"/>
          </a:xfrm>
          <a:prstGeom prst="rect">
            <a:avLst/>
          </a:prstGeom>
          <a:solidFill>
            <a:schemeClr val="accent3">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a:solidFill>
                  <a:schemeClr val="tx1"/>
                </a:solidFill>
                <a:ea typeface="PMingLiU" pitchFamily="18" charset="-120"/>
              </a:rPr>
              <a:t>Retail/Consumer</a:t>
            </a:r>
          </a:p>
          <a:p>
            <a:pPr algn="ctr" eaLnBrk="0" hangingPunct="0"/>
            <a:r>
              <a:rPr lang="en-US" altLang="zh-TW">
                <a:solidFill>
                  <a:schemeClr val="tx1"/>
                </a:solidFill>
                <a:ea typeface="PMingLiU" pitchFamily="18" charset="-120"/>
              </a:rPr>
              <a:t>Banking</a:t>
            </a:r>
          </a:p>
        </p:txBody>
      </p:sp>
      <p:sp>
        <p:nvSpPr>
          <p:cNvPr id="6178" name="Rectangle 34"/>
          <p:cNvSpPr>
            <a:spLocks noChangeArrowheads="1"/>
          </p:cNvSpPr>
          <p:nvPr/>
        </p:nvSpPr>
        <p:spPr bwMode="auto">
          <a:xfrm>
            <a:off x="6324600" y="4343400"/>
            <a:ext cx="2209800" cy="914400"/>
          </a:xfrm>
          <a:prstGeom prst="rect">
            <a:avLst/>
          </a:prstGeom>
          <a:solidFill>
            <a:schemeClr val="accent6">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a:solidFill>
                  <a:schemeClr val="tx1"/>
                </a:solidFill>
                <a:ea typeface="PMingLiU" pitchFamily="18" charset="-120"/>
              </a:rPr>
              <a:t>Wholesale</a:t>
            </a:r>
          </a:p>
          <a:p>
            <a:pPr algn="ctr" eaLnBrk="0" hangingPunct="0"/>
            <a:r>
              <a:rPr lang="en-US" altLang="zh-TW">
                <a:solidFill>
                  <a:schemeClr val="tx1"/>
                </a:solidFill>
                <a:ea typeface="PMingLiU" pitchFamily="18" charset="-120"/>
              </a:rPr>
              <a:t>Banking</a:t>
            </a:r>
          </a:p>
        </p:txBody>
      </p:sp>
      <p:cxnSp>
        <p:nvCxnSpPr>
          <p:cNvPr id="6179" name="AutoShape 35"/>
          <p:cNvCxnSpPr>
            <a:cxnSpLocks noChangeShapeType="1"/>
            <a:stCxn id="6173" idx="2"/>
            <a:endCxn id="6174" idx="0"/>
          </p:cNvCxnSpPr>
          <p:nvPr/>
        </p:nvCxnSpPr>
        <p:spPr bwMode="auto">
          <a:xfrm>
            <a:off x="6057900" y="1600200"/>
            <a:ext cx="0" cy="228600"/>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0" name="AutoShape 36"/>
          <p:cNvCxnSpPr>
            <a:cxnSpLocks noChangeShapeType="1"/>
            <a:stCxn id="6174" idx="2"/>
            <a:endCxn id="6175" idx="0"/>
          </p:cNvCxnSpPr>
          <p:nvPr/>
        </p:nvCxnSpPr>
        <p:spPr bwMode="auto">
          <a:xfrm>
            <a:off x="6057900" y="2286000"/>
            <a:ext cx="0" cy="228600"/>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1" name="AutoShape 37"/>
          <p:cNvCxnSpPr>
            <a:cxnSpLocks noChangeShapeType="1"/>
            <a:stCxn id="6175" idx="2"/>
            <a:endCxn id="6176" idx="0"/>
          </p:cNvCxnSpPr>
          <p:nvPr/>
        </p:nvCxnSpPr>
        <p:spPr bwMode="auto">
          <a:xfrm>
            <a:off x="6057900" y="2971800"/>
            <a:ext cx="0" cy="304800"/>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2" name="AutoShape 38"/>
          <p:cNvCxnSpPr>
            <a:cxnSpLocks noChangeShapeType="1"/>
            <a:stCxn id="6176" idx="2"/>
            <a:endCxn id="6177" idx="0"/>
          </p:cNvCxnSpPr>
          <p:nvPr/>
        </p:nvCxnSpPr>
        <p:spPr bwMode="auto">
          <a:xfrm rot="5400000">
            <a:off x="5153819" y="3439319"/>
            <a:ext cx="588962" cy="121920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3" name="AutoShape 39"/>
          <p:cNvCxnSpPr>
            <a:cxnSpLocks noChangeShapeType="1"/>
            <a:stCxn id="6176" idx="2"/>
            <a:endCxn id="6178" idx="0"/>
          </p:cNvCxnSpPr>
          <p:nvPr/>
        </p:nvCxnSpPr>
        <p:spPr bwMode="auto">
          <a:xfrm rot="16200000" flipH="1">
            <a:off x="6449219" y="3363119"/>
            <a:ext cx="588962" cy="137160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6184" name="Text Box 40"/>
          <p:cNvSpPr txBox="1">
            <a:spLocks noChangeArrowheads="1"/>
          </p:cNvSpPr>
          <p:nvPr/>
        </p:nvSpPr>
        <p:spPr bwMode="auto">
          <a:xfrm>
            <a:off x="1828800" y="3616326"/>
            <a:ext cx="1295400" cy="650875"/>
          </a:xfrm>
          <a:prstGeom prst="rect">
            <a:avLst/>
          </a:prstGeom>
          <a:solidFill>
            <a:schemeClr val="accent3">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eaLnBrk="0" hangingPunct="0">
              <a:spcBef>
                <a:spcPct val="50000"/>
              </a:spcBef>
            </a:pPr>
            <a:r>
              <a:rPr lang="en-US" altLang="zh-TW" dirty="0">
                <a:solidFill>
                  <a:schemeClr val="tx1"/>
                </a:solidFill>
                <a:ea typeface="PMingLiU" pitchFamily="18" charset="-120"/>
              </a:rPr>
              <a:t>Retail Banking</a:t>
            </a:r>
          </a:p>
        </p:txBody>
      </p:sp>
      <p:sp>
        <p:nvSpPr>
          <p:cNvPr id="6185" name="Text Box 41"/>
          <p:cNvSpPr txBox="1">
            <a:spLocks noChangeArrowheads="1"/>
          </p:cNvSpPr>
          <p:nvPr/>
        </p:nvSpPr>
        <p:spPr bwMode="auto">
          <a:xfrm>
            <a:off x="1828800" y="4473576"/>
            <a:ext cx="1295400" cy="650875"/>
          </a:xfrm>
          <a:prstGeom prst="rect">
            <a:avLst/>
          </a:prstGeom>
          <a:solidFill>
            <a:schemeClr val="accent3">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spcBef>
                <a:spcPct val="50000"/>
              </a:spcBef>
            </a:pPr>
            <a:r>
              <a:rPr lang="en-US" altLang="zh-TW" dirty="0">
                <a:solidFill>
                  <a:schemeClr val="tx1"/>
                </a:solidFill>
                <a:ea typeface="PMingLiU" pitchFamily="18" charset="-120"/>
              </a:rPr>
              <a:t>Consumer Finance</a:t>
            </a:r>
          </a:p>
        </p:txBody>
      </p:sp>
      <p:sp>
        <p:nvSpPr>
          <p:cNvPr id="6186" name="Text Box 42"/>
          <p:cNvSpPr txBox="1">
            <a:spLocks noChangeArrowheads="1"/>
          </p:cNvSpPr>
          <p:nvPr/>
        </p:nvSpPr>
        <p:spPr bwMode="auto">
          <a:xfrm>
            <a:off x="1828800" y="5334001"/>
            <a:ext cx="1295400" cy="650875"/>
          </a:xfrm>
          <a:prstGeom prst="rect">
            <a:avLst/>
          </a:prstGeom>
          <a:solidFill>
            <a:schemeClr val="accent3">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eaLnBrk="0" hangingPunct="0">
              <a:spcBef>
                <a:spcPct val="50000"/>
              </a:spcBef>
            </a:pPr>
            <a:r>
              <a:rPr lang="en-US" altLang="zh-TW">
                <a:solidFill>
                  <a:schemeClr val="tx1"/>
                </a:solidFill>
                <a:ea typeface="PMingLiU" pitchFamily="18" charset="-120"/>
              </a:rPr>
              <a:t>Credit Cards</a:t>
            </a:r>
          </a:p>
        </p:txBody>
      </p:sp>
      <p:cxnSp>
        <p:nvCxnSpPr>
          <p:cNvPr id="6187" name="AutoShape 43"/>
          <p:cNvCxnSpPr>
            <a:cxnSpLocks noChangeShapeType="1"/>
            <a:stCxn id="6177" idx="1"/>
            <a:endCxn id="6184" idx="3"/>
          </p:cNvCxnSpPr>
          <p:nvPr/>
        </p:nvCxnSpPr>
        <p:spPr bwMode="auto">
          <a:xfrm rot="10800000">
            <a:off x="3124200" y="3941765"/>
            <a:ext cx="609600" cy="858837"/>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8" name="AutoShape 44"/>
          <p:cNvCxnSpPr>
            <a:cxnSpLocks noChangeShapeType="1"/>
            <a:stCxn id="6177" idx="1"/>
            <a:endCxn id="6186" idx="3"/>
          </p:cNvCxnSpPr>
          <p:nvPr/>
        </p:nvCxnSpPr>
        <p:spPr bwMode="auto">
          <a:xfrm rot="10800000" flipV="1">
            <a:off x="3124200" y="4800600"/>
            <a:ext cx="609600" cy="858838"/>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6189" name="Text Box 45"/>
          <p:cNvSpPr txBox="1">
            <a:spLocks noChangeArrowheads="1"/>
          </p:cNvSpPr>
          <p:nvPr/>
        </p:nvSpPr>
        <p:spPr bwMode="auto">
          <a:xfrm>
            <a:off x="8915400" y="3798887"/>
            <a:ext cx="1371600" cy="923330"/>
          </a:xfrm>
          <a:prstGeom prst="rect">
            <a:avLst/>
          </a:prstGeom>
          <a:solidFill>
            <a:schemeClr val="accent6">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spcBef>
                <a:spcPct val="50000"/>
              </a:spcBef>
            </a:pPr>
            <a:r>
              <a:rPr lang="en-US" altLang="zh-TW" dirty="0">
                <a:solidFill>
                  <a:schemeClr val="tx1"/>
                </a:solidFill>
                <a:ea typeface="PMingLiU" pitchFamily="18" charset="-120"/>
              </a:rPr>
              <a:t>Corporate &amp; Investment Bank</a:t>
            </a:r>
          </a:p>
        </p:txBody>
      </p:sp>
      <p:sp>
        <p:nvSpPr>
          <p:cNvPr id="6190" name="Text Box 46"/>
          <p:cNvSpPr txBox="1">
            <a:spLocks noChangeArrowheads="1"/>
          </p:cNvSpPr>
          <p:nvPr/>
        </p:nvSpPr>
        <p:spPr bwMode="auto">
          <a:xfrm>
            <a:off x="8915400" y="4941888"/>
            <a:ext cx="1371600" cy="925513"/>
          </a:xfrm>
          <a:prstGeom prst="rect">
            <a:avLst/>
          </a:prstGeom>
          <a:solidFill>
            <a:schemeClr val="accent6">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eaLnBrk="0" hangingPunct="0">
              <a:spcBef>
                <a:spcPct val="50000"/>
              </a:spcBef>
            </a:pPr>
            <a:r>
              <a:rPr lang="en-US" altLang="zh-TW" dirty="0">
                <a:solidFill>
                  <a:schemeClr val="tx1"/>
                </a:solidFill>
                <a:ea typeface="PMingLiU" pitchFamily="18" charset="-120"/>
              </a:rPr>
              <a:t>Trading, Treasury &amp; Markets</a:t>
            </a:r>
          </a:p>
        </p:txBody>
      </p:sp>
      <p:cxnSp>
        <p:nvCxnSpPr>
          <p:cNvPr id="6191" name="AutoShape 47"/>
          <p:cNvCxnSpPr>
            <a:cxnSpLocks noChangeShapeType="1"/>
            <a:stCxn id="6177" idx="1"/>
            <a:endCxn id="6185" idx="3"/>
          </p:cNvCxnSpPr>
          <p:nvPr/>
        </p:nvCxnSpPr>
        <p:spPr bwMode="auto">
          <a:xfrm flipH="1" flipV="1">
            <a:off x="3124200" y="4799014"/>
            <a:ext cx="609600" cy="1587"/>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92" name="AutoShape 48"/>
          <p:cNvCxnSpPr>
            <a:cxnSpLocks noChangeShapeType="1"/>
            <a:stCxn id="6178" idx="3"/>
            <a:endCxn id="6189" idx="1"/>
          </p:cNvCxnSpPr>
          <p:nvPr/>
        </p:nvCxnSpPr>
        <p:spPr bwMode="auto">
          <a:xfrm flipV="1">
            <a:off x="8534400" y="4260552"/>
            <a:ext cx="381000" cy="540048"/>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93" name="AutoShape 49"/>
          <p:cNvCxnSpPr>
            <a:cxnSpLocks noChangeShapeType="1"/>
            <a:stCxn id="6178" idx="3"/>
            <a:endCxn id="6190" idx="1"/>
          </p:cNvCxnSpPr>
          <p:nvPr/>
        </p:nvCxnSpPr>
        <p:spPr bwMode="auto">
          <a:xfrm>
            <a:off x="8534400" y="4800600"/>
            <a:ext cx="381000" cy="604044"/>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
        <p:nvSpPr>
          <p:cNvPr id="28" name="Slide Number Placeholder 6"/>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pPr algn="r" eaLnBrk="0" hangingPunct="0"/>
            <a:fld id="{A035700F-DB46-4AD5-92C8-4F757729CD70}" type="slidenum">
              <a:rPr lang="en-US" altLang="en-US" sz="1400" b="1">
                <a:solidFill>
                  <a:srgbClr val="002060"/>
                </a:solidFill>
                <a:latin typeface="Calibri" pitchFamily="34" charset="0"/>
              </a:rPr>
              <a:pPr algn="r" eaLnBrk="0" hangingPunct="0"/>
              <a:t>337</a:t>
            </a:fld>
            <a:endParaRPr lang="en-US" altLang="en-US" sz="1400" b="1">
              <a:solidFill>
                <a:srgbClr val="002060"/>
              </a:solidFill>
              <a:latin typeface="Calibri" pitchFamily="34" charset="0"/>
            </a:endParaRPr>
          </a:p>
        </p:txBody>
      </p:sp>
      <p:sp>
        <p:nvSpPr>
          <p:cNvPr id="26" name="Rectangle 34"/>
          <p:cNvSpPr>
            <a:spLocks noChangeArrowheads="1"/>
          </p:cNvSpPr>
          <p:nvPr/>
        </p:nvSpPr>
        <p:spPr bwMode="auto">
          <a:xfrm>
            <a:off x="4953000" y="5334000"/>
            <a:ext cx="2209800" cy="914400"/>
          </a:xfrm>
          <a:prstGeom prst="rect">
            <a:avLst/>
          </a:prstGeom>
          <a:solidFill>
            <a:schemeClr val="accent4">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Private Banking/ </a:t>
            </a:r>
          </a:p>
          <a:p>
            <a:pPr algn="ctr" eaLnBrk="0" hangingPunct="0"/>
            <a:r>
              <a:rPr lang="en-US" altLang="zh-TW" dirty="0">
                <a:solidFill>
                  <a:schemeClr val="tx1"/>
                </a:solidFill>
                <a:ea typeface="PMingLiU" pitchFamily="18" charset="-120"/>
              </a:rPr>
              <a:t>Asset Management</a:t>
            </a:r>
          </a:p>
        </p:txBody>
      </p:sp>
      <p:cxnSp>
        <p:nvCxnSpPr>
          <p:cNvPr id="30" name="Straight Arrow Connector 29"/>
          <p:cNvCxnSpPr>
            <a:endCxn id="26" idx="0"/>
          </p:cNvCxnSpPr>
          <p:nvPr/>
        </p:nvCxnSpPr>
        <p:spPr>
          <a:xfrm>
            <a:off x="6019800" y="4038600"/>
            <a:ext cx="38100" cy="1295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863564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Class discussion</a:t>
            </a:r>
          </a:p>
        </p:txBody>
      </p:sp>
      <p:sp>
        <p:nvSpPr>
          <p:cNvPr id="8" name="Content Placeholder 7"/>
          <p:cNvSpPr>
            <a:spLocks noGrp="1"/>
          </p:cNvSpPr>
          <p:nvPr>
            <p:ph idx="1"/>
          </p:nvPr>
        </p:nvSpPr>
        <p:spPr/>
        <p:txBody>
          <a:bodyPr/>
          <a:lstStyle/>
          <a:p>
            <a:r>
              <a:rPr lang="en-US" dirty="0"/>
              <a:t>What products and services do commercial banks offer to retail clients?</a:t>
            </a:r>
          </a:p>
          <a:p>
            <a:r>
              <a:rPr lang="en-US" dirty="0"/>
              <a:t>Who are the banks competitors?</a:t>
            </a:r>
          </a:p>
          <a:p>
            <a:r>
              <a:rPr lang="en-US" dirty="0"/>
              <a:t>What is the business model for retail banking v. wholesale banking?</a:t>
            </a:r>
          </a:p>
        </p:txBody>
      </p:sp>
      <p:sp>
        <p:nvSpPr>
          <p:cNvPr id="5" name="Slide Number Placeholder 4"/>
          <p:cNvSpPr>
            <a:spLocks noGrp="1"/>
          </p:cNvSpPr>
          <p:nvPr>
            <p:ph type="sldNum" sz="quarter" idx="10"/>
          </p:nvPr>
        </p:nvSpPr>
        <p:spPr/>
        <p:txBody>
          <a:bodyPr/>
          <a:lstStyle/>
          <a:p>
            <a:fld id="{FE14F51D-0618-4FC6-A8B1-B807AB824A9A}" type="slidenum">
              <a:rPr lang="en-US" altLang="en-US" smtClean="0"/>
              <a:pPr/>
              <a:t>338</a:t>
            </a:fld>
            <a:endParaRPr lang="en-US" altLang="en-US"/>
          </a:p>
        </p:txBody>
      </p:sp>
      <p:sp>
        <p:nvSpPr>
          <p:cNvPr id="6" name="Footer Placeholder 5"/>
          <p:cNvSpPr>
            <a:spLocks noGrp="1"/>
          </p:cNvSpPr>
          <p:nvPr>
            <p:ph type="ftr" sz="quarter" idx="11"/>
          </p:nvPr>
        </p:nvSpPr>
        <p:spPr/>
        <p:txBody>
          <a:bodyPr/>
          <a:lstStyle/>
          <a:p>
            <a:r>
              <a:rPr lang="en-US" altLang="en-US" dirty="0"/>
              <a:t>Class discussion: commercial banking</a:t>
            </a:r>
          </a:p>
        </p:txBody>
      </p:sp>
    </p:spTree>
    <p:extLst>
      <p:ext uri="{BB962C8B-B14F-4D97-AF65-F5344CB8AC3E}">
        <p14:creationId xmlns:p14="http://schemas.microsoft.com/office/powerpoint/2010/main" val="36260872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Banking discussion: retail products &amp; services</a:t>
            </a:r>
          </a:p>
        </p:txBody>
      </p:sp>
      <p:sp>
        <p:nvSpPr>
          <p:cNvPr id="3" name="Content Placeholder 2"/>
          <p:cNvSpPr>
            <a:spLocks noGrp="1"/>
          </p:cNvSpPr>
          <p:nvPr>
            <p:ph sz="half" idx="1"/>
          </p:nvPr>
        </p:nvSpPr>
        <p:spPr/>
        <p:txBody>
          <a:bodyPr>
            <a:normAutofit fontScale="92500" lnSpcReduction="10000"/>
          </a:bodyPr>
          <a:lstStyle/>
          <a:p>
            <a:r>
              <a:rPr lang="en-US" dirty="0"/>
              <a:t>Lending</a:t>
            </a:r>
          </a:p>
          <a:p>
            <a:r>
              <a:rPr lang="en-US" dirty="0"/>
              <a:t>Deposits</a:t>
            </a:r>
          </a:p>
          <a:p>
            <a:r>
              <a:rPr lang="en-US" dirty="0"/>
              <a:t>Credit cards</a:t>
            </a:r>
          </a:p>
          <a:p>
            <a:r>
              <a:rPr lang="en-US" dirty="0"/>
              <a:t>Wealth management</a:t>
            </a:r>
          </a:p>
          <a:p>
            <a:r>
              <a:rPr lang="en-US" dirty="0"/>
              <a:t>Currency exchange</a:t>
            </a:r>
          </a:p>
          <a:p>
            <a:r>
              <a:rPr lang="en-US" dirty="0"/>
              <a:t>Insurance</a:t>
            </a:r>
          </a:p>
          <a:p>
            <a:r>
              <a:rPr lang="en-US" dirty="0"/>
              <a:t>Mortgage</a:t>
            </a:r>
          </a:p>
          <a:p>
            <a:r>
              <a:rPr lang="en-US" dirty="0"/>
              <a:t>Stock trading</a:t>
            </a:r>
          </a:p>
          <a:p>
            <a:r>
              <a:rPr lang="en-US" dirty="0"/>
              <a:t>Transfer services</a:t>
            </a:r>
          </a:p>
        </p:txBody>
      </p:sp>
      <p:sp>
        <p:nvSpPr>
          <p:cNvPr id="6" name="Content Placeholder 5"/>
          <p:cNvSpPr>
            <a:spLocks noGrp="1"/>
          </p:cNvSpPr>
          <p:nvPr>
            <p:ph sz="half" idx="2"/>
          </p:nvPr>
        </p:nvSpPr>
        <p:spPr/>
        <p:txBody>
          <a:bodyPr>
            <a:normAutofit fontScale="92500" lnSpcReduction="10000"/>
          </a:bodyPr>
          <a:lstStyle/>
          <a:p>
            <a:pPr>
              <a:lnSpc>
                <a:spcPct val="100000"/>
              </a:lnSpc>
            </a:pPr>
            <a:r>
              <a:rPr lang="en-US" dirty="0"/>
              <a:t>Branches</a:t>
            </a:r>
          </a:p>
          <a:p>
            <a:pPr>
              <a:lnSpc>
                <a:spcPct val="100000"/>
              </a:lnSpc>
            </a:pPr>
            <a:r>
              <a:rPr lang="en-US" dirty="0"/>
              <a:t>Education services about finance</a:t>
            </a:r>
          </a:p>
          <a:p>
            <a:pPr>
              <a:lnSpc>
                <a:spcPct val="100000"/>
              </a:lnSpc>
            </a:pPr>
            <a:r>
              <a:rPr lang="en-US" dirty="0"/>
              <a:t>Checking and savings account</a:t>
            </a:r>
          </a:p>
          <a:p>
            <a:pPr>
              <a:lnSpc>
                <a:spcPct val="100000"/>
              </a:lnSpc>
            </a:pPr>
            <a:r>
              <a:rPr lang="en-US" dirty="0"/>
              <a:t>CDs</a:t>
            </a:r>
          </a:p>
          <a:p>
            <a:pPr>
              <a:lnSpc>
                <a:spcPct val="100000"/>
              </a:lnSpc>
            </a:pPr>
            <a:r>
              <a:rPr lang="en-US" dirty="0"/>
              <a:t>Utility functions: safe deposit boxes; travelers checks</a:t>
            </a:r>
          </a:p>
          <a:p>
            <a:pPr>
              <a:lnSpc>
                <a:spcPct val="100000"/>
              </a:lnSpc>
            </a:pPr>
            <a:r>
              <a:rPr lang="en-US" dirty="0"/>
              <a:t>ATM</a:t>
            </a:r>
          </a:p>
          <a:p>
            <a:pPr>
              <a:lnSpc>
                <a:spcPct val="100000"/>
              </a:lnSpc>
            </a:pPr>
            <a:r>
              <a:rPr lang="en-US" dirty="0"/>
              <a:t>Advisory services for investments</a:t>
            </a:r>
          </a:p>
          <a:p>
            <a:pPr>
              <a:lnSpc>
                <a:spcPct val="100000"/>
              </a:lnSpc>
            </a:pPr>
            <a:r>
              <a:rPr lang="en-US" dirty="0"/>
              <a:t>Customers include SMEs</a:t>
            </a:r>
          </a:p>
          <a:p>
            <a:pPr>
              <a:lnSpc>
                <a:spcPct val="100000"/>
              </a:lnSpc>
            </a:pPr>
            <a:endParaRPr lang="en-US" dirty="0"/>
          </a:p>
          <a:p>
            <a:pPr>
              <a:lnSpc>
                <a:spcPct val="100000"/>
              </a:lnSpc>
            </a:pPr>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339</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800827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p:cNvSpPr>
            <a:spLocks noGrp="1" noChangeArrowheads="1"/>
          </p:cNvSpPr>
          <p:nvPr>
            <p:ph type="title"/>
          </p:nvPr>
        </p:nvSpPr>
        <p:spPr/>
        <p:txBody>
          <a:bodyPr/>
          <a:lstStyle/>
          <a:p>
            <a:pPr eaLnBrk="1" hangingPunct="1"/>
            <a:r>
              <a:rPr lang="en-US" altLang="zh-TW" dirty="0">
                <a:ea typeface="ヒラギノ角ゴ Pro W3" pitchFamily="-65" charset="-128"/>
              </a:rPr>
              <a:t>Shareholder’s Equity (Capital)</a:t>
            </a:r>
          </a:p>
        </p:txBody>
      </p:sp>
      <p:sp>
        <p:nvSpPr>
          <p:cNvPr id="50179" name="Rectangle 12"/>
          <p:cNvSpPr>
            <a:spLocks noGrp="1" noChangeArrowheads="1"/>
          </p:cNvSpPr>
          <p:nvPr>
            <p:ph idx="1"/>
          </p:nvPr>
        </p:nvSpPr>
        <p:spPr/>
        <p:txBody>
          <a:bodyPr vert="horz" lIns="91440" tIns="45720" rIns="91440" bIns="45720" rtlCol="0">
            <a:normAutofit/>
          </a:bodyPr>
          <a:lstStyle/>
          <a:p>
            <a:pPr eaLnBrk="1" hangingPunct="1"/>
            <a:r>
              <a:rPr lang="en-US" altLang="zh-TW" dirty="0">
                <a:ea typeface="ヒラギノ角ゴ Pro W3" pitchFamily="-65" charset="-128"/>
              </a:rPr>
              <a:t>Shareholders’ (Stockholders’) Equity </a:t>
            </a:r>
          </a:p>
          <a:p>
            <a:pPr lvl="1"/>
            <a:r>
              <a:rPr lang="en-US" altLang="zh-TW" dirty="0">
                <a:ea typeface="ヒラギノ角ゴ Pro W3" pitchFamily="-65" charset="-128"/>
              </a:rPr>
              <a:t>The difference between Assets and Liabilities constitutes the shareholders’ equity – also called </a:t>
            </a:r>
            <a:r>
              <a:rPr lang="en-US" altLang="zh-TW" b="1" dirty="0">
                <a:ea typeface="ヒラギノ角ゴ Pro W3" pitchFamily="-65" charset="-128"/>
              </a:rPr>
              <a:t>book value </a:t>
            </a:r>
            <a:r>
              <a:rPr lang="en-US" altLang="zh-TW" dirty="0">
                <a:ea typeface="ヒラギノ角ゴ Pro W3" pitchFamily="-65" charset="-128"/>
              </a:rPr>
              <a:t>of equity</a:t>
            </a:r>
          </a:p>
          <a:p>
            <a:pPr lvl="1"/>
            <a:r>
              <a:rPr lang="en-US" altLang="zh-TW" dirty="0">
                <a:ea typeface="ヒラギノ角ゴ Pro W3" pitchFamily="-65" charset="-128"/>
              </a:rPr>
              <a:t>An accounting measure of the </a:t>
            </a:r>
            <a:r>
              <a:rPr lang="en-US" altLang="zh-TW" b="1" dirty="0">
                <a:ea typeface="ヒラギノ角ゴ Pro W3" pitchFamily="-65" charset="-128"/>
              </a:rPr>
              <a:t>net worth </a:t>
            </a:r>
            <a:r>
              <a:rPr lang="en-US" altLang="zh-TW" dirty="0">
                <a:ea typeface="ヒラギノ角ゴ Pro W3" pitchFamily="-65" charset="-128"/>
              </a:rPr>
              <a:t>of the firm</a:t>
            </a:r>
          </a:p>
          <a:p>
            <a:pPr lvl="1"/>
            <a:r>
              <a:rPr lang="en-US" altLang="zh-TW" dirty="0">
                <a:ea typeface="ヒラギノ角ゴ Pro W3" pitchFamily="-65" charset="-128"/>
              </a:rPr>
              <a:t>Main components:</a:t>
            </a:r>
          </a:p>
          <a:p>
            <a:pPr lvl="2"/>
            <a:r>
              <a:rPr lang="en-US" altLang="zh-TW" dirty="0">
                <a:ea typeface="ヒラギノ角ゴ Pro W3" pitchFamily="-65" charset="-128"/>
              </a:rPr>
              <a:t>Share (equity) capital (money invested directly by shareholders in exchange for </a:t>
            </a:r>
            <a:r>
              <a:rPr lang="en-US" altLang="zh-TW" b="1" dirty="0">
                <a:ea typeface="ヒラギノ角ゴ Pro W3" pitchFamily="-65" charset="-128"/>
              </a:rPr>
              <a:t>shares</a:t>
            </a:r>
            <a:r>
              <a:rPr lang="en-US" altLang="zh-TW" dirty="0">
                <a:ea typeface="ヒラギノ角ゴ Pro W3" pitchFamily="-65" charset="-128"/>
              </a:rPr>
              <a:t> of the company)</a:t>
            </a:r>
          </a:p>
          <a:p>
            <a:pPr lvl="2"/>
            <a:r>
              <a:rPr lang="en-US" altLang="zh-TW" dirty="0">
                <a:ea typeface="ヒラギノ角ゴ Pro W3" pitchFamily="-65" charset="-128"/>
              </a:rPr>
              <a:t>Retained earnings (reinvestment of profits)</a:t>
            </a:r>
          </a:p>
          <a:p>
            <a:pPr lvl="1" eaLnBrk="1" hangingPunct="1"/>
            <a:endParaRPr lang="en-US" altLang="zh-TW" sz="2000" dirty="0"/>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34</a:t>
            </a:fld>
            <a:endParaRPr lang="en-US"/>
          </a:p>
        </p:txBody>
      </p:sp>
      <p:sp>
        <p:nvSpPr>
          <p:cNvPr id="7"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2560918301"/>
      </p:ext>
    </p:extLst>
  </p:cSld>
  <p:clrMapOvr>
    <a:masterClrMapping/>
  </p:clrMapOvr>
  <p:transition spd="med">
    <p:wipe dir="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Banking discussion: bank competitors</a:t>
            </a:r>
          </a:p>
        </p:txBody>
      </p:sp>
      <p:sp>
        <p:nvSpPr>
          <p:cNvPr id="3" name="Content Placeholder 2"/>
          <p:cNvSpPr>
            <a:spLocks noGrp="1"/>
          </p:cNvSpPr>
          <p:nvPr>
            <p:ph sz="half" idx="1"/>
          </p:nvPr>
        </p:nvSpPr>
        <p:spPr>
          <a:xfrm>
            <a:off x="1981200" y="1417639"/>
            <a:ext cx="4038600" cy="4708525"/>
          </a:xfrm>
        </p:spPr>
        <p:txBody>
          <a:bodyPr>
            <a:normAutofit fontScale="55000" lnSpcReduction="20000"/>
          </a:bodyPr>
          <a:lstStyle/>
          <a:p>
            <a:r>
              <a:rPr lang="en-US" dirty="0"/>
              <a:t>Fast lending services </a:t>
            </a:r>
          </a:p>
          <a:p>
            <a:r>
              <a:rPr lang="en-US" dirty="0"/>
              <a:t>Crypto currencies</a:t>
            </a:r>
          </a:p>
          <a:p>
            <a:r>
              <a:rPr lang="en-US" dirty="0"/>
              <a:t>Fintech companies: </a:t>
            </a:r>
            <a:r>
              <a:rPr lang="en-US" dirty="0" err="1"/>
              <a:t>Paypal</a:t>
            </a:r>
            <a:r>
              <a:rPr lang="en-US" dirty="0"/>
              <a:t>, Square (banks are too slow)</a:t>
            </a:r>
          </a:p>
          <a:p>
            <a:r>
              <a:rPr lang="en-US" dirty="0"/>
              <a:t>Online B2B platforms</a:t>
            </a:r>
          </a:p>
          <a:p>
            <a:r>
              <a:rPr lang="en-US" dirty="0"/>
              <a:t>Online companies like </a:t>
            </a:r>
            <a:r>
              <a:rPr lang="en-US" dirty="0" err="1"/>
              <a:t>Alipay</a:t>
            </a:r>
            <a:r>
              <a:rPr lang="en-US" dirty="0"/>
              <a:t> in China, Ant Financial</a:t>
            </a:r>
          </a:p>
          <a:p>
            <a:r>
              <a:rPr lang="en-US" dirty="0"/>
              <a:t>Retailers like Starbucks</a:t>
            </a:r>
          </a:p>
          <a:p>
            <a:pPr>
              <a:lnSpc>
                <a:spcPct val="100000"/>
              </a:lnSpc>
            </a:pPr>
            <a:r>
              <a:rPr lang="en-US" dirty="0"/>
              <a:t>Start ups providing solutions for SMEs to consolidate credit</a:t>
            </a:r>
          </a:p>
          <a:p>
            <a:endParaRPr lang="en-US" dirty="0"/>
          </a:p>
        </p:txBody>
      </p:sp>
      <p:sp>
        <p:nvSpPr>
          <p:cNvPr id="6" name="Content Placeholder 5"/>
          <p:cNvSpPr>
            <a:spLocks noGrp="1"/>
          </p:cNvSpPr>
          <p:nvPr>
            <p:ph sz="half" idx="2"/>
          </p:nvPr>
        </p:nvSpPr>
        <p:spPr>
          <a:xfrm>
            <a:off x="6248400" y="1385401"/>
            <a:ext cx="4038600" cy="4525963"/>
          </a:xfrm>
        </p:spPr>
        <p:txBody>
          <a:bodyPr>
            <a:normAutofit fontScale="55000" lnSpcReduction="20000"/>
          </a:bodyPr>
          <a:lstStyle/>
          <a:p>
            <a:pPr>
              <a:lnSpc>
                <a:spcPct val="100000"/>
              </a:lnSpc>
            </a:pPr>
            <a:r>
              <a:rPr lang="en-US" dirty="0"/>
              <a:t>Finance companies like UA</a:t>
            </a:r>
          </a:p>
          <a:p>
            <a:pPr>
              <a:lnSpc>
                <a:spcPct val="100000"/>
              </a:lnSpc>
            </a:pPr>
            <a:r>
              <a:rPr lang="en-US" dirty="0"/>
              <a:t>Financial companies that provide substitute to deposits</a:t>
            </a:r>
          </a:p>
          <a:p>
            <a:pPr>
              <a:lnSpc>
                <a:spcPct val="100000"/>
              </a:lnSpc>
            </a:pPr>
            <a:r>
              <a:rPr lang="en-US" dirty="0"/>
              <a:t>All companies that provide installment loans</a:t>
            </a:r>
          </a:p>
          <a:p>
            <a:pPr>
              <a:lnSpc>
                <a:spcPct val="100000"/>
              </a:lnSpc>
            </a:pPr>
            <a:r>
              <a:rPr lang="en-US" dirty="0"/>
              <a:t>Securities companies (apps for stock trading)</a:t>
            </a:r>
          </a:p>
          <a:p>
            <a:pPr>
              <a:lnSpc>
                <a:spcPct val="100000"/>
              </a:lnSpc>
            </a:pPr>
            <a:r>
              <a:rPr lang="en-US" dirty="0"/>
              <a:t>Companies offering their own credit cards</a:t>
            </a:r>
          </a:p>
          <a:p>
            <a:pPr>
              <a:lnSpc>
                <a:spcPct val="100000"/>
              </a:lnSpc>
            </a:pPr>
            <a:r>
              <a:rPr lang="en-US" dirty="0"/>
              <a:t>Investment banks</a:t>
            </a:r>
          </a:p>
          <a:p>
            <a:pPr>
              <a:lnSpc>
                <a:spcPct val="100000"/>
              </a:lnSpc>
            </a:pPr>
            <a:r>
              <a:rPr lang="en-US" dirty="0"/>
              <a:t>Credit unions</a:t>
            </a:r>
          </a:p>
          <a:p>
            <a:pPr>
              <a:lnSpc>
                <a:spcPct val="100000"/>
              </a:lnSpc>
            </a:pPr>
            <a:r>
              <a:rPr lang="en-US" dirty="0"/>
              <a:t>Corporates have investment banking/corporate finance</a:t>
            </a:r>
          </a:p>
          <a:p>
            <a:pPr>
              <a:lnSpc>
                <a:spcPct val="100000"/>
              </a:lnSpc>
            </a:pPr>
            <a:r>
              <a:rPr lang="en-US" dirty="0"/>
              <a:t>Government departments?</a:t>
            </a:r>
          </a:p>
          <a:p>
            <a:pPr>
              <a:lnSpc>
                <a:spcPct val="100000"/>
              </a:lnSpc>
            </a:pPr>
            <a:r>
              <a:rPr lang="en-US" dirty="0"/>
              <a:t>Buy Now Pay Later</a:t>
            </a:r>
          </a:p>
          <a:p>
            <a:pPr>
              <a:lnSpc>
                <a:spcPct val="100000"/>
              </a:lnSpc>
            </a:pPr>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340</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5447001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Banking discussion: retail v. wholesale banking</a:t>
            </a:r>
          </a:p>
        </p:txBody>
      </p:sp>
      <p:sp>
        <p:nvSpPr>
          <p:cNvPr id="3" name="Content Placeholder 2"/>
          <p:cNvSpPr>
            <a:spLocks noGrp="1"/>
          </p:cNvSpPr>
          <p:nvPr>
            <p:ph sz="half" idx="1"/>
          </p:nvPr>
        </p:nvSpPr>
        <p:spPr/>
        <p:txBody>
          <a:bodyPr>
            <a:normAutofit fontScale="85000" lnSpcReduction="20000"/>
          </a:bodyPr>
          <a:lstStyle/>
          <a:p>
            <a:r>
              <a:rPr lang="en-US" dirty="0"/>
              <a:t>Customers are different: individual v. companies, large corporates, governments</a:t>
            </a:r>
          </a:p>
          <a:p>
            <a:r>
              <a:rPr lang="en-US" dirty="0"/>
              <a:t>Different size of transactions</a:t>
            </a:r>
          </a:p>
          <a:p>
            <a:r>
              <a:rPr lang="en-US" dirty="0"/>
              <a:t>Interest rate based for retail; fee based for wholesale</a:t>
            </a:r>
          </a:p>
          <a:p>
            <a:r>
              <a:rPr lang="en-US" dirty="0"/>
              <a:t>Using deposits for corporate lending</a:t>
            </a:r>
          </a:p>
          <a:p>
            <a:r>
              <a:rPr lang="en-US" dirty="0"/>
              <a:t>Brokerage services</a:t>
            </a:r>
          </a:p>
          <a:p>
            <a:r>
              <a:rPr lang="en-US" dirty="0"/>
              <a:t>Wholesale much bigger scale; retail give loans to individuals</a:t>
            </a:r>
          </a:p>
          <a:p>
            <a:r>
              <a:rPr lang="en-US" dirty="0"/>
              <a:t>Different objectives</a:t>
            </a:r>
          </a:p>
          <a:p>
            <a:r>
              <a:rPr lang="en-US" dirty="0"/>
              <a:t>Can offer discount based on scale</a:t>
            </a:r>
          </a:p>
        </p:txBody>
      </p:sp>
      <p:sp>
        <p:nvSpPr>
          <p:cNvPr id="6" name="Content Placeholder 5"/>
          <p:cNvSpPr>
            <a:spLocks noGrp="1"/>
          </p:cNvSpPr>
          <p:nvPr>
            <p:ph sz="half" idx="2"/>
          </p:nvPr>
        </p:nvSpPr>
        <p:spPr/>
        <p:txBody>
          <a:bodyPr>
            <a:normAutofit fontScale="85000" lnSpcReduction="20000"/>
          </a:bodyPr>
          <a:lstStyle/>
          <a:p>
            <a:pPr>
              <a:lnSpc>
                <a:spcPct val="100000"/>
              </a:lnSpc>
            </a:pPr>
            <a:r>
              <a:rPr lang="en-US" dirty="0"/>
              <a:t>Different value proposition: convenience, more dispersed services (retail)</a:t>
            </a:r>
          </a:p>
          <a:p>
            <a:pPr>
              <a:lnSpc>
                <a:spcPct val="100000"/>
              </a:lnSpc>
            </a:pPr>
            <a:r>
              <a:rPr lang="en-US" dirty="0"/>
              <a:t>Higher customer intimacy – customer relationship (wholesale)</a:t>
            </a:r>
          </a:p>
          <a:p>
            <a:pPr>
              <a:lnSpc>
                <a:spcPct val="100000"/>
              </a:lnSpc>
            </a:pPr>
            <a:r>
              <a:rPr lang="en-US" dirty="0"/>
              <a:t>Corporate finance advice (wholesale)</a:t>
            </a:r>
          </a:p>
          <a:p>
            <a:pPr>
              <a:lnSpc>
                <a:spcPct val="100000"/>
              </a:lnSpc>
            </a:pPr>
            <a:r>
              <a:rPr lang="en-US" dirty="0"/>
              <a:t>Collaborate with other banks</a:t>
            </a:r>
          </a:p>
          <a:p>
            <a:pPr>
              <a:lnSpc>
                <a:spcPct val="100000"/>
              </a:lnSpc>
            </a:pPr>
            <a:r>
              <a:rPr lang="en-US" dirty="0"/>
              <a:t>High origination costs</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341</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25392991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4" name="Rectangle 6"/>
          <p:cNvSpPr>
            <a:spLocks noGrp="1" noChangeArrowheads="1"/>
          </p:cNvSpPr>
          <p:nvPr>
            <p:ph type="title"/>
          </p:nvPr>
        </p:nvSpPr>
        <p:spPr/>
        <p:txBody>
          <a:bodyPr/>
          <a:lstStyle/>
          <a:p>
            <a:r>
              <a:rPr lang="en-US" altLang="zh-TW"/>
              <a:t>Commercial Banking</a:t>
            </a:r>
          </a:p>
        </p:txBody>
      </p:sp>
      <p:sp>
        <p:nvSpPr>
          <p:cNvPr id="9" name="Text Placeholder 8"/>
          <p:cNvSpPr>
            <a:spLocks noGrp="1"/>
          </p:cNvSpPr>
          <p:nvPr>
            <p:ph type="body" idx="1"/>
          </p:nvPr>
        </p:nvSpPr>
        <p:spPr/>
        <p:txBody>
          <a:bodyPr/>
          <a:lstStyle/>
          <a:p>
            <a:r>
              <a:rPr lang="en-US" altLang="zh-TW" dirty="0"/>
              <a:t>Retail banking</a:t>
            </a:r>
          </a:p>
        </p:txBody>
      </p:sp>
      <p:sp>
        <p:nvSpPr>
          <p:cNvPr id="130055" name="Rectangle 7"/>
          <p:cNvSpPr>
            <a:spLocks noGrp="1" noChangeArrowheads="1"/>
          </p:cNvSpPr>
          <p:nvPr>
            <p:ph sz="half" idx="2"/>
          </p:nvPr>
        </p:nvSpPr>
        <p:spPr/>
        <p:txBody>
          <a:bodyPr/>
          <a:lstStyle/>
          <a:p>
            <a:r>
              <a:rPr lang="en-US" altLang="zh-TW" dirty="0"/>
              <a:t>Clients = Retail (individuals)</a:t>
            </a:r>
          </a:p>
          <a:p>
            <a:r>
              <a:rPr lang="en-US" altLang="zh-TW" dirty="0"/>
              <a:t>Provide residential and consumer loans </a:t>
            </a:r>
          </a:p>
          <a:p>
            <a:r>
              <a:rPr lang="en-US" altLang="zh-TW" dirty="0"/>
              <a:t>Accepting small deposits					  </a:t>
            </a:r>
          </a:p>
        </p:txBody>
      </p:sp>
      <p:sp>
        <p:nvSpPr>
          <p:cNvPr id="10" name="Text Placeholder 9"/>
          <p:cNvSpPr>
            <a:spLocks noGrp="1"/>
          </p:cNvSpPr>
          <p:nvPr>
            <p:ph type="body" sz="quarter" idx="3"/>
          </p:nvPr>
        </p:nvSpPr>
        <p:spPr/>
        <p:txBody>
          <a:bodyPr/>
          <a:lstStyle/>
          <a:p>
            <a:r>
              <a:rPr lang="en-US" altLang="zh-TW" dirty="0"/>
              <a:t>Wholesale banking</a:t>
            </a:r>
          </a:p>
        </p:txBody>
      </p:sp>
      <p:sp>
        <p:nvSpPr>
          <p:cNvPr id="130056" name="Rectangle 8"/>
          <p:cNvSpPr>
            <a:spLocks noGrp="1" noChangeArrowheads="1"/>
          </p:cNvSpPr>
          <p:nvPr>
            <p:ph sz="quarter" idx="4"/>
          </p:nvPr>
        </p:nvSpPr>
        <p:spPr/>
        <p:txBody>
          <a:bodyPr/>
          <a:lstStyle/>
          <a:p>
            <a:r>
              <a:rPr lang="en-US" altLang="zh-TW" dirty="0"/>
              <a:t>Clients = Corporates and </a:t>
            </a:r>
            <a:r>
              <a:rPr lang="en-US" altLang="zh-TW" dirty="0" err="1"/>
              <a:t>Institutionals</a:t>
            </a:r>
            <a:r>
              <a:rPr lang="en-US" altLang="zh-TW" dirty="0"/>
              <a:t> (large size </a:t>
            </a:r>
            <a:r>
              <a:rPr lang="en-US" altLang="zh-TW" dirty="0">
                <a:latin typeface="Calibri"/>
                <a:cs typeface="Calibri"/>
              </a:rPr>
              <a:t>→</a:t>
            </a:r>
            <a:r>
              <a:rPr lang="en-US" altLang="zh-TW" dirty="0"/>
              <a:t> wholesale) </a:t>
            </a:r>
          </a:p>
          <a:p>
            <a:r>
              <a:rPr lang="en-US" altLang="zh-TW" dirty="0"/>
              <a:t>Provide commercial and industrial loans</a:t>
            </a:r>
          </a:p>
          <a:p>
            <a:r>
              <a:rPr lang="en-US" altLang="zh-TW" dirty="0"/>
              <a:t>Funded with deposits and purchased funds</a:t>
            </a:r>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035700F-DB46-4AD5-92C8-4F757729CD70}" type="slidenum">
              <a:rPr lang="en-US" altLang="en-US" sz="1400"/>
              <a:pPr/>
              <a:t>342</a:t>
            </a:fld>
            <a:endParaRPr lang="en-US" altLang="en-US" sz="1400" dirty="0"/>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4124287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005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05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00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5" grpId="0" uiExpand="1" build="p"/>
      <p:bldP spid="10" grpId="0" build="p"/>
      <p:bldP spid="130056" grpId="0" uiExpand="1" build="p"/>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Mortgages in HK: what types of mortgages do banks offer? What are typical terms? Could we have a subprime crisis in HK?</a:t>
            </a:r>
          </a:p>
        </p:txBody>
      </p:sp>
      <p:sp>
        <p:nvSpPr>
          <p:cNvPr id="3" name="Content Placeholder 2"/>
          <p:cNvSpPr>
            <a:spLocks noGrp="1"/>
          </p:cNvSpPr>
          <p:nvPr>
            <p:ph idx="1"/>
          </p:nvPr>
        </p:nvSpPr>
        <p:spPr/>
        <p:txBody>
          <a:bodyPr/>
          <a:lstStyle/>
          <a:p>
            <a:r>
              <a:rPr lang="en-US" dirty="0"/>
              <a:t>Group 1</a:t>
            </a:r>
          </a:p>
          <a:p>
            <a:r>
              <a:rPr lang="en-US" dirty="0"/>
              <a:t>Video</a:t>
            </a:r>
          </a:p>
          <a:p>
            <a:r>
              <a:rPr lang="en-US" dirty="0">
                <a:hlinkClick r:id="rId2"/>
              </a:rPr>
              <a:t>https://www.youtube.com/watch?v=cP7IjoeMcZw</a:t>
            </a:r>
            <a:endParaRPr lang="en-US" dirty="0"/>
          </a:p>
          <a:p>
            <a:r>
              <a:rPr lang="en-US" dirty="0"/>
              <a:t>Article</a:t>
            </a:r>
          </a:p>
          <a:p>
            <a:r>
              <a:rPr lang="en-US" dirty="0">
                <a:hlinkClick r:id="rId3"/>
              </a:rPr>
              <a:t>https://www.moneyhero.com.hk/blog/en/mortgage-lesson-4-types-of-mortgages-in-hk#:~:text=Mortgage%20plans%20in%20Hong%20Kong,(3)%20Deposit%2Dlinked</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343</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418095915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4325" name="AutoShape 21"/>
          <p:cNvCxnSpPr>
            <a:cxnSpLocks noChangeShapeType="1"/>
            <a:endCxn id="354315" idx="2"/>
          </p:cNvCxnSpPr>
          <p:nvPr/>
        </p:nvCxnSpPr>
        <p:spPr bwMode="auto">
          <a:xfrm flipV="1">
            <a:off x="7146926" y="3190876"/>
            <a:ext cx="796925" cy="23812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354314" name="Oval 10"/>
          <p:cNvSpPr>
            <a:spLocks noChangeArrowheads="1"/>
          </p:cNvSpPr>
          <p:nvPr/>
        </p:nvSpPr>
        <p:spPr bwMode="auto">
          <a:xfrm>
            <a:off x="4419600" y="1828800"/>
            <a:ext cx="2819400" cy="4114800"/>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endParaRPr lang="zh-TW" altLang="zh-TW" sz="2000">
              <a:solidFill>
                <a:srgbClr val="FF0000"/>
              </a:solidFill>
            </a:endParaRPr>
          </a:p>
        </p:txBody>
      </p:sp>
      <p:sp>
        <p:nvSpPr>
          <p:cNvPr id="354306" name="Rectangle 2"/>
          <p:cNvSpPr>
            <a:spLocks noGrp="1" noChangeArrowheads="1"/>
          </p:cNvSpPr>
          <p:nvPr>
            <p:ph type="title"/>
          </p:nvPr>
        </p:nvSpPr>
        <p:spPr/>
        <p:txBody>
          <a:bodyPr/>
          <a:lstStyle/>
          <a:p>
            <a:r>
              <a:rPr lang="en-US" altLang="zh-TW" sz="3300" dirty="0">
                <a:ea typeface="PMingLiU" pitchFamily="18" charset="-120"/>
              </a:rPr>
              <a:t>Forces shaping International Banking</a:t>
            </a:r>
          </a:p>
        </p:txBody>
      </p:sp>
      <p:sp>
        <p:nvSpPr>
          <p:cNvPr id="26"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264E692-E376-4530-A610-E2384AFE87DE}" type="slidenum">
              <a:rPr lang="en-US" altLang="en-US" sz="1400"/>
              <a:pPr/>
              <a:t>344</a:t>
            </a:fld>
            <a:endParaRPr lang="en-US" altLang="en-US" sz="1400"/>
          </a:p>
        </p:txBody>
      </p:sp>
      <p:sp>
        <p:nvSpPr>
          <p:cNvPr id="354307" name="Rectangle 3"/>
          <p:cNvSpPr>
            <a:spLocks noChangeArrowheads="1"/>
          </p:cNvSpPr>
          <p:nvPr/>
        </p:nvSpPr>
        <p:spPr bwMode="auto">
          <a:xfrm>
            <a:off x="2057400" y="2619375"/>
            <a:ext cx="1828800" cy="685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Globalization</a:t>
            </a:r>
          </a:p>
        </p:txBody>
      </p:sp>
      <p:sp>
        <p:nvSpPr>
          <p:cNvPr id="354308" name="Rectangle 4"/>
          <p:cNvSpPr>
            <a:spLocks noChangeArrowheads="1"/>
          </p:cNvSpPr>
          <p:nvPr/>
        </p:nvSpPr>
        <p:spPr bwMode="auto">
          <a:xfrm>
            <a:off x="1752600" y="3429000"/>
            <a:ext cx="2133600" cy="9144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Technological changes</a:t>
            </a:r>
          </a:p>
        </p:txBody>
      </p:sp>
      <p:sp>
        <p:nvSpPr>
          <p:cNvPr id="354309" name="Rectangle 5"/>
          <p:cNvSpPr>
            <a:spLocks noChangeArrowheads="1"/>
          </p:cNvSpPr>
          <p:nvPr/>
        </p:nvSpPr>
        <p:spPr bwMode="auto">
          <a:xfrm>
            <a:off x="2057400" y="4419600"/>
            <a:ext cx="1600200" cy="762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Innovation</a:t>
            </a:r>
          </a:p>
        </p:txBody>
      </p:sp>
      <p:sp>
        <p:nvSpPr>
          <p:cNvPr id="354310" name="Rectangle 6"/>
          <p:cNvSpPr>
            <a:spLocks noChangeArrowheads="1"/>
          </p:cNvSpPr>
          <p:nvPr/>
        </p:nvSpPr>
        <p:spPr bwMode="auto">
          <a:xfrm>
            <a:off x="2225675" y="1749425"/>
            <a:ext cx="2057400" cy="6096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New entrants</a:t>
            </a:r>
          </a:p>
        </p:txBody>
      </p:sp>
      <p:sp>
        <p:nvSpPr>
          <p:cNvPr id="354311" name="Rectangle 7"/>
          <p:cNvSpPr>
            <a:spLocks noChangeArrowheads="1"/>
          </p:cNvSpPr>
          <p:nvPr/>
        </p:nvSpPr>
        <p:spPr bwMode="auto">
          <a:xfrm>
            <a:off x="2209800" y="5334000"/>
            <a:ext cx="1905000" cy="685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solidFill>
                  <a:schemeClr val="tx1"/>
                </a:solidFill>
                <a:ea typeface="PMingLiU" pitchFamily="18" charset="-120"/>
              </a:rPr>
              <a:t>Regulation/</a:t>
            </a:r>
          </a:p>
          <a:p>
            <a:pPr algn="ctr"/>
            <a:r>
              <a:rPr lang="en-US" altLang="zh-TW" dirty="0">
                <a:solidFill>
                  <a:schemeClr val="tx1"/>
                </a:solidFill>
                <a:ea typeface="PMingLiU" pitchFamily="18" charset="-120"/>
              </a:rPr>
              <a:t>Deregulation</a:t>
            </a:r>
          </a:p>
        </p:txBody>
      </p:sp>
      <p:sp>
        <p:nvSpPr>
          <p:cNvPr id="354312" name="Oval 8"/>
          <p:cNvSpPr>
            <a:spLocks noChangeArrowheads="1"/>
          </p:cNvSpPr>
          <p:nvPr/>
        </p:nvSpPr>
        <p:spPr bwMode="auto">
          <a:xfrm>
            <a:off x="4924425" y="2559050"/>
            <a:ext cx="1981200" cy="1219200"/>
          </a:xfrm>
          <a:prstGeom prst="ellipse">
            <a:avLst/>
          </a:prstGeom>
          <a:solidFill>
            <a:schemeClr val="accent3">
              <a:lumMod val="20000"/>
              <a:lumOff val="8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dirty="0">
                <a:solidFill>
                  <a:schemeClr val="tx1"/>
                </a:solidFill>
                <a:ea typeface="PMingLiU" pitchFamily="18" charset="-120"/>
              </a:rPr>
              <a:t>Reduction in profit margins</a:t>
            </a:r>
          </a:p>
        </p:txBody>
      </p:sp>
      <p:sp>
        <p:nvSpPr>
          <p:cNvPr id="354313" name="Oval 9"/>
          <p:cNvSpPr>
            <a:spLocks noChangeArrowheads="1"/>
          </p:cNvSpPr>
          <p:nvPr/>
        </p:nvSpPr>
        <p:spPr bwMode="auto">
          <a:xfrm>
            <a:off x="4778375" y="4102100"/>
            <a:ext cx="2101850" cy="1295400"/>
          </a:xfrm>
          <a:prstGeom prst="ellipse">
            <a:avLst/>
          </a:prstGeom>
          <a:solidFill>
            <a:schemeClr val="accent3">
              <a:lumMod val="20000"/>
              <a:lumOff val="8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a:solidFill>
                  <a:schemeClr val="tx1"/>
                </a:solidFill>
                <a:ea typeface="PMingLiU" pitchFamily="18" charset="-120"/>
              </a:rPr>
              <a:t>Increased competition</a:t>
            </a:r>
          </a:p>
        </p:txBody>
      </p:sp>
      <p:sp>
        <p:nvSpPr>
          <p:cNvPr id="354315" name="Rectangle 11"/>
          <p:cNvSpPr>
            <a:spLocks noChangeArrowheads="1"/>
          </p:cNvSpPr>
          <p:nvPr/>
        </p:nvSpPr>
        <p:spPr bwMode="auto">
          <a:xfrm>
            <a:off x="7943850" y="2809875"/>
            <a:ext cx="2514600" cy="762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Disintermediation</a:t>
            </a:r>
          </a:p>
        </p:txBody>
      </p:sp>
      <p:sp>
        <p:nvSpPr>
          <p:cNvPr id="354316" name="Rectangle 12"/>
          <p:cNvSpPr>
            <a:spLocks noChangeArrowheads="1"/>
          </p:cNvSpPr>
          <p:nvPr/>
        </p:nvSpPr>
        <p:spPr bwMode="auto">
          <a:xfrm>
            <a:off x="7867650" y="4000500"/>
            <a:ext cx="2590800" cy="10287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Ongoing product &amp; process innovation</a:t>
            </a:r>
          </a:p>
        </p:txBody>
      </p:sp>
      <p:sp>
        <p:nvSpPr>
          <p:cNvPr id="354317" name="Rectangle 13"/>
          <p:cNvSpPr>
            <a:spLocks noChangeArrowheads="1"/>
          </p:cNvSpPr>
          <p:nvPr/>
        </p:nvSpPr>
        <p:spPr bwMode="auto">
          <a:xfrm>
            <a:off x="7467600" y="5181600"/>
            <a:ext cx="2286000" cy="1066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Transformation of regulatory framework</a:t>
            </a:r>
          </a:p>
        </p:txBody>
      </p:sp>
      <p:sp>
        <p:nvSpPr>
          <p:cNvPr id="354318" name="Rectangle 14"/>
          <p:cNvSpPr>
            <a:spLocks noChangeArrowheads="1"/>
          </p:cNvSpPr>
          <p:nvPr/>
        </p:nvSpPr>
        <p:spPr bwMode="auto">
          <a:xfrm>
            <a:off x="7410450" y="1600200"/>
            <a:ext cx="2952750" cy="8763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Changes in the structure of banking</a:t>
            </a:r>
          </a:p>
        </p:txBody>
      </p:sp>
      <p:cxnSp>
        <p:nvCxnSpPr>
          <p:cNvPr id="354319" name="AutoShape 15"/>
          <p:cNvCxnSpPr>
            <a:cxnSpLocks noChangeShapeType="1"/>
            <a:stCxn id="354310" idx="6"/>
            <a:endCxn id="354314" idx="1"/>
          </p:cNvCxnSpPr>
          <p:nvPr/>
        </p:nvCxnSpPr>
        <p:spPr bwMode="auto">
          <a:xfrm>
            <a:off x="4283076" y="2054225"/>
            <a:ext cx="549417" cy="377174"/>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0" name="AutoShape 16"/>
          <p:cNvCxnSpPr>
            <a:cxnSpLocks noChangeShapeType="1"/>
            <a:stCxn id="354307" idx="6"/>
          </p:cNvCxnSpPr>
          <p:nvPr/>
        </p:nvCxnSpPr>
        <p:spPr bwMode="auto">
          <a:xfrm>
            <a:off x="3886201" y="2962276"/>
            <a:ext cx="671583" cy="8572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1" name="AutoShape 17"/>
          <p:cNvCxnSpPr>
            <a:cxnSpLocks noChangeShapeType="1"/>
            <a:stCxn id="354308" idx="6"/>
            <a:endCxn id="354314" idx="2"/>
          </p:cNvCxnSpPr>
          <p:nvPr/>
        </p:nvCxnSpPr>
        <p:spPr bwMode="auto">
          <a:xfrm>
            <a:off x="3886200" y="3886200"/>
            <a:ext cx="533400" cy="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2" name="AutoShape 18"/>
          <p:cNvCxnSpPr>
            <a:cxnSpLocks noChangeShapeType="1"/>
          </p:cNvCxnSpPr>
          <p:nvPr/>
        </p:nvCxnSpPr>
        <p:spPr bwMode="auto">
          <a:xfrm flipV="1">
            <a:off x="3657601" y="4648200"/>
            <a:ext cx="900183" cy="1524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3" name="AutoShape 19"/>
          <p:cNvCxnSpPr>
            <a:cxnSpLocks noChangeShapeType="1"/>
            <a:stCxn id="354311" idx="6"/>
            <a:endCxn id="354314" idx="3"/>
          </p:cNvCxnSpPr>
          <p:nvPr/>
        </p:nvCxnSpPr>
        <p:spPr bwMode="auto">
          <a:xfrm flipV="1">
            <a:off x="4114800" y="5341002"/>
            <a:ext cx="717692" cy="335899"/>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4" name="AutoShape 20"/>
          <p:cNvCxnSpPr>
            <a:cxnSpLocks noChangeShapeType="1"/>
            <a:stCxn id="354314" idx="7"/>
            <a:endCxn id="354318" idx="2"/>
          </p:cNvCxnSpPr>
          <p:nvPr/>
        </p:nvCxnSpPr>
        <p:spPr bwMode="auto">
          <a:xfrm flipV="1">
            <a:off x="6826108" y="2038351"/>
            <a:ext cx="584342" cy="393049"/>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6" name="AutoShape 22"/>
          <p:cNvCxnSpPr>
            <a:cxnSpLocks noChangeShapeType="1"/>
            <a:endCxn id="354316" idx="2"/>
          </p:cNvCxnSpPr>
          <p:nvPr/>
        </p:nvCxnSpPr>
        <p:spPr bwMode="auto">
          <a:xfrm>
            <a:off x="7239000" y="4343400"/>
            <a:ext cx="628650" cy="17145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7" name="AutoShape 23"/>
          <p:cNvCxnSpPr>
            <a:cxnSpLocks noChangeShapeType="1"/>
            <a:stCxn id="354314" idx="5"/>
          </p:cNvCxnSpPr>
          <p:nvPr/>
        </p:nvCxnSpPr>
        <p:spPr bwMode="auto">
          <a:xfrm>
            <a:off x="6826250" y="5378450"/>
            <a:ext cx="641350" cy="26035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121166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1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54319"/>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35432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35432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35432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3543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43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543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543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543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43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543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5431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5432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543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543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54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4" grpId="0" animBg="1"/>
      <p:bldP spid="354307" grpId="0" animBg="1"/>
      <p:bldP spid="354308" grpId="0" animBg="1"/>
      <p:bldP spid="354309" grpId="0" animBg="1"/>
      <p:bldP spid="354310" grpId="0" animBg="1"/>
      <p:bldP spid="354311" grpId="0" animBg="1"/>
      <p:bldP spid="354312" grpId="0" animBg="1"/>
      <p:bldP spid="354313" grpId="0" animBg="1"/>
      <p:bldP spid="354315" grpId="0" animBg="1"/>
      <p:bldP spid="354316" grpId="0" animBg="1"/>
      <p:bldP spid="354317" grpId="0" animBg="1"/>
      <p:bldP spid="354318"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zh-TW"/>
              <a:t>Commercial Banks</a:t>
            </a:r>
          </a:p>
        </p:txBody>
      </p:sp>
      <p:sp>
        <p:nvSpPr>
          <p:cNvPr id="9" name="Text Placeholder 8"/>
          <p:cNvSpPr>
            <a:spLocks noGrp="1"/>
          </p:cNvSpPr>
          <p:nvPr>
            <p:ph type="body" idx="1"/>
          </p:nvPr>
        </p:nvSpPr>
        <p:spPr/>
        <p:txBody>
          <a:bodyPr/>
          <a:lstStyle/>
          <a:p>
            <a:r>
              <a:rPr lang="en-US" altLang="zh-TW" dirty="0">
                <a:solidFill>
                  <a:schemeClr val="accent2"/>
                </a:solidFill>
              </a:rPr>
              <a:t>Traditional</a:t>
            </a:r>
            <a:r>
              <a:rPr lang="en-US" altLang="zh-TW" dirty="0"/>
              <a:t> products and services:</a:t>
            </a:r>
          </a:p>
        </p:txBody>
      </p:sp>
      <p:sp>
        <p:nvSpPr>
          <p:cNvPr id="133123" name="Rectangle 3"/>
          <p:cNvSpPr>
            <a:spLocks noGrp="1" noChangeArrowheads="1"/>
          </p:cNvSpPr>
          <p:nvPr>
            <p:ph sz="half" idx="2"/>
          </p:nvPr>
        </p:nvSpPr>
        <p:spPr/>
        <p:txBody>
          <a:bodyPr/>
          <a:lstStyle/>
          <a:p>
            <a:r>
              <a:rPr lang="en-US" altLang="zh-TW" sz="1800"/>
              <a:t>Deposit accounts</a:t>
            </a:r>
          </a:p>
          <a:p>
            <a:r>
              <a:rPr lang="en-US" altLang="zh-TW" sz="1800"/>
              <a:t>Credit services</a:t>
            </a:r>
          </a:p>
          <a:p>
            <a:r>
              <a:rPr lang="en-US" altLang="zh-TW" sz="1800"/>
              <a:t>Payment and collection services</a:t>
            </a:r>
          </a:p>
          <a:p>
            <a:r>
              <a:rPr lang="en-US" altLang="zh-TW" sz="1800"/>
              <a:t>Trade services</a:t>
            </a:r>
          </a:p>
          <a:p>
            <a:r>
              <a:rPr lang="en-US" altLang="zh-TW" sz="1800"/>
              <a:t>FX services</a:t>
            </a:r>
          </a:p>
          <a:p>
            <a:r>
              <a:rPr lang="en-US" altLang="zh-TW" sz="1800"/>
              <a:t>Credit enhancement or payment guaranty</a:t>
            </a:r>
          </a:p>
          <a:p>
            <a:r>
              <a:rPr lang="en-US" altLang="zh-TW" sz="1800"/>
              <a:t>Agent or fiduciary services</a:t>
            </a:r>
            <a:endParaRPr lang="en-US" altLang="zh-TW" sz="1800" dirty="0"/>
          </a:p>
        </p:txBody>
      </p:sp>
      <p:sp>
        <p:nvSpPr>
          <p:cNvPr id="10" name="Text Placeholder 9"/>
          <p:cNvSpPr>
            <a:spLocks noGrp="1"/>
          </p:cNvSpPr>
          <p:nvPr>
            <p:ph type="body" sz="quarter" idx="3"/>
          </p:nvPr>
        </p:nvSpPr>
        <p:spPr/>
        <p:txBody>
          <a:bodyPr/>
          <a:lstStyle/>
          <a:p>
            <a:r>
              <a:rPr lang="en-US" altLang="zh-TW" dirty="0">
                <a:solidFill>
                  <a:schemeClr val="accent3"/>
                </a:solidFill>
              </a:rPr>
              <a:t>New</a:t>
            </a:r>
            <a:r>
              <a:rPr lang="en-US" altLang="zh-TW" dirty="0"/>
              <a:t> products and services </a:t>
            </a:r>
          </a:p>
        </p:txBody>
      </p:sp>
      <p:sp>
        <p:nvSpPr>
          <p:cNvPr id="133124" name="Rectangle 4"/>
          <p:cNvSpPr>
            <a:spLocks noGrp="1" noChangeArrowheads="1"/>
          </p:cNvSpPr>
          <p:nvPr>
            <p:ph sz="quarter" idx="4"/>
          </p:nvPr>
        </p:nvSpPr>
        <p:spPr/>
        <p:txBody>
          <a:bodyPr/>
          <a:lstStyle/>
          <a:p>
            <a:r>
              <a:rPr lang="en-US" altLang="zh-TW" sz="1800" dirty="0"/>
              <a:t>Investment banking services</a:t>
            </a:r>
          </a:p>
          <a:p>
            <a:r>
              <a:rPr lang="en-US" altLang="zh-TW" sz="1800" dirty="0"/>
              <a:t>Consulting services</a:t>
            </a:r>
          </a:p>
          <a:p>
            <a:r>
              <a:rPr lang="en-US" altLang="zh-TW" sz="1800" dirty="0"/>
              <a:t>Risk management services</a:t>
            </a:r>
          </a:p>
          <a:p>
            <a:r>
              <a:rPr lang="en-US" altLang="zh-TW" sz="1800" dirty="0"/>
              <a:t>Broker/dealer services</a:t>
            </a:r>
          </a:p>
          <a:p>
            <a:r>
              <a:rPr lang="en-US" altLang="zh-TW" sz="1800" dirty="0"/>
              <a:t>Insurance services</a:t>
            </a:r>
          </a:p>
          <a:p>
            <a:r>
              <a:rPr lang="en-US" altLang="zh-TW" sz="1800" dirty="0"/>
              <a:t>Asset management</a:t>
            </a:r>
          </a:p>
        </p:txBody>
      </p:sp>
      <p:sp>
        <p:nvSpPr>
          <p:cNvPr id="8"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644E8532-D412-4AE6-AEB6-832D7C2A927E}" type="slidenum">
              <a:rPr lang="en-US" altLang="en-US" sz="1400"/>
              <a:pPr/>
              <a:t>345</a:t>
            </a:fld>
            <a:endParaRPr lang="en-US" altLang="en-US" sz="1400"/>
          </a:p>
        </p:txBody>
      </p:sp>
      <p:sp>
        <p:nvSpPr>
          <p:cNvPr id="133125" name="AutoShape 5"/>
          <p:cNvSpPr>
            <a:spLocks noChangeArrowheads="1"/>
          </p:cNvSpPr>
          <p:nvPr/>
        </p:nvSpPr>
        <p:spPr bwMode="auto">
          <a:xfrm>
            <a:off x="5029200" y="5715000"/>
            <a:ext cx="2895600" cy="495300"/>
          </a:xfrm>
          <a:prstGeom prst="curvedUpArrow">
            <a:avLst>
              <a:gd name="adj1" fmla="val 50769"/>
              <a:gd name="adj2" fmla="val 179577"/>
              <a:gd name="adj3" fmla="val 33333"/>
            </a:avLst>
          </a:prstGeom>
          <a:solidFill>
            <a:schemeClr val="accent3"/>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zh-TW" altLang="en-US"/>
          </a:p>
        </p:txBody>
      </p: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280795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312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12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312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312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3125"/>
                                        </p:tgtEl>
                                        <p:attrNameLst>
                                          <p:attrName>style.visibility</p:attrName>
                                        </p:attrNameLst>
                                      </p:cBhvr>
                                      <p:to>
                                        <p:strVal val="visible"/>
                                      </p:to>
                                    </p:set>
                                    <p:animEffect transition="in" filter="fade">
                                      <p:cBhvr>
                                        <p:cTn id="40" dur="500"/>
                                        <p:tgtEl>
                                          <p:spTgt spid="1331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33124">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3124">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331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3123" grpId="0" uiExpand="1" build="p"/>
      <p:bldP spid="10" grpId="0" build="p"/>
      <p:bldP spid="133124" grpId="0" uiExpand="1" build="p"/>
      <p:bldP spid="133125"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Banks in the old days</a:t>
            </a:r>
            <a:endParaRPr lang="zh-TW" altLang="en-US" dirty="0"/>
          </a:p>
        </p:txBody>
      </p:sp>
      <p:sp>
        <p:nvSpPr>
          <p:cNvPr id="6" name="Slide Number Placeholder 5"/>
          <p:cNvSpPr>
            <a:spLocks noGrp="1"/>
          </p:cNvSpPr>
          <p:nvPr>
            <p:ph type="sldNum" sz="quarter" idx="10"/>
          </p:nvPr>
        </p:nvSpPr>
        <p:spPr/>
        <p:txBody>
          <a:bodyPr/>
          <a:lstStyle/>
          <a:p>
            <a:fld id="{808D02DC-637F-4E9F-A115-E366EC2A1333}" type="slidenum">
              <a:rPr lang="en-US" altLang="en-US" smtClean="0"/>
              <a:pPr/>
              <a:t>346</a:t>
            </a:fld>
            <a:endParaRPr lang="en-US" altLang="en-US"/>
          </a:p>
        </p:txBody>
      </p:sp>
      <p:sp>
        <p:nvSpPr>
          <p:cNvPr id="4" name="Date Placeholder 3"/>
          <p:cNvSpPr>
            <a:spLocks noGrp="1"/>
          </p:cNvSpPr>
          <p:nvPr>
            <p:ph type="dt" sz="half" idx="4294967295"/>
          </p:nvPr>
        </p:nvSpPr>
        <p:spPr>
          <a:xfrm>
            <a:off x="1524000" y="6248400"/>
            <a:ext cx="2133600" cy="457200"/>
          </a:xfrm>
          <a:prstGeom prst="rect">
            <a:avLst/>
          </a:prstGeom>
        </p:spPr>
        <p:txBody>
          <a:bodyPr/>
          <a:lstStyle/>
          <a:p>
            <a:r>
              <a:rPr lang="en-US" altLang="zh-TW"/>
              <a:t>Fall 09</a:t>
            </a:r>
            <a:endParaRPr lang="en-US" altLang="en-US"/>
          </a:p>
        </p:txBody>
      </p:sp>
      <p:pic>
        <p:nvPicPr>
          <p:cNvPr id="10" name="Picture 2" descr="http://www.frankkryder.com/oldnatl.jpg">
            <a:hlinkClick r:id="rId2"/>
          </p:cNvPr>
          <p:cNvPicPr>
            <a:picLocks noGrp="1" noChangeAspect="1" noChangeArrowheads="1"/>
          </p:cNvPicPr>
          <p:nvPr>
            <p:ph idx="1"/>
          </p:nvPr>
        </p:nvPicPr>
        <p:blipFill>
          <a:blip r:embed="rId3" cstate="print"/>
          <a:srcRect/>
          <a:stretch>
            <a:fillRect/>
          </a:stretch>
        </p:blipFill>
        <p:spPr bwMode="auto">
          <a:xfrm>
            <a:off x="2644888" y="1600201"/>
            <a:ext cx="6902225" cy="4525963"/>
          </a:xfrm>
          <a:prstGeom prst="rect">
            <a:avLst/>
          </a:prstGeom>
          <a:noFill/>
        </p:spPr>
      </p:pic>
      <p:sp>
        <p:nvSpPr>
          <p:cNvPr id="11"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347235240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zh-TW" dirty="0"/>
              <a:t>Banks today</a:t>
            </a:r>
            <a:endParaRPr lang="zh-TW" altLang="en-US" dirty="0"/>
          </a:p>
        </p:txBody>
      </p:sp>
      <p:sp>
        <p:nvSpPr>
          <p:cNvPr id="7" name="Slide Number Placeholder 6"/>
          <p:cNvSpPr>
            <a:spLocks noGrp="1"/>
          </p:cNvSpPr>
          <p:nvPr>
            <p:ph type="sldNum" sz="quarter" idx="10"/>
          </p:nvPr>
        </p:nvSpPr>
        <p:spPr/>
        <p:txBody>
          <a:bodyPr/>
          <a:lstStyle/>
          <a:p>
            <a:pPr>
              <a:defRPr/>
            </a:pPr>
            <a:fld id="{115E942A-6D57-4C31-9132-E9F26A69E2AF}" type="slidenum">
              <a:rPr lang="en-US" altLang="en-US" smtClean="0"/>
              <a:pPr>
                <a:defRPr/>
              </a:pPr>
              <a:t>347</a:t>
            </a:fld>
            <a:endParaRPr lang="en-US" altLang="en-US"/>
          </a:p>
        </p:txBody>
      </p:sp>
      <p:sp>
        <p:nvSpPr>
          <p:cNvPr id="11"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pic>
        <p:nvPicPr>
          <p:cNvPr id="13" name="Picture 2" descr="http://lh3.googleusercontent.com/-STz_JyOfb80/UDTil_FLAcI/AAAAAAAAAK0/SvrlI8iS0xw/s620/mobile-banking-android-and-iPhone-apps.png">
            <a:hlinkClick r:id="rId2"/>
          </p:cNvPr>
          <p:cNvPicPr>
            <a:picLocks noGrp="1" noChangeAspect="1" noChangeArrowheads="1"/>
          </p:cNvPicPr>
          <p:nvPr>
            <p:ph idx="1"/>
          </p:nvPr>
        </p:nvPicPr>
        <p:blipFill>
          <a:blip r:embed="rId3" cstate="print"/>
          <a:srcRect/>
          <a:stretch>
            <a:fillRect/>
          </a:stretch>
        </p:blipFill>
        <p:spPr bwMode="auto">
          <a:xfrm>
            <a:off x="2303978" y="1600201"/>
            <a:ext cx="7584045" cy="4525963"/>
          </a:xfrm>
          <a:prstGeom prst="rect">
            <a:avLst/>
          </a:prstGeom>
          <a:noFill/>
        </p:spPr>
      </p:pic>
    </p:spTree>
    <p:extLst>
      <p:ext uri="{BB962C8B-B14F-4D97-AF65-F5344CB8AC3E}">
        <p14:creationId xmlns:p14="http://schemas.microsoft.com/office/powerpoint/2010/main" val="38093036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zh-TW">
                <a:ea typeface="PMingLiU" pitchFamily="18" charset="-120"/>
              </a:rPr>
              <a:t>Multiple Role of Banks</a:t>
            </a:r>
          </a:p>
        </p:txBody>
      </p:sp>
      <p:sp>
        <p:nvSpPr>
          <p:cNvPr id="22"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C0CBF22-6152-402F-90A7-0F009D2D3824}" type="slidenum">
              <a:rPr lang="en-US" altLang="en-US" sz="1400"/>
              <a:pPr/>
              <a:t>348</a:t>
            </a:fld>
            <a:endParaRPr lang="en-US" altLang="en-US" sz="1400"/>
          </a:p>
        </p:txBody>
      </p:sp>
      <p:sp>
        <p:nvSpPr>
          <p:cNvPr id="135179" name="AutoShape 11"/>
          <p:cNvSpPr>
            <a:spLocks noChangeArrowheads="1"/>
          </p:cNvSpPr>
          <p:nvPr/>
        </p:nvSpPr>
        <p:spPr bwMode="auto">
          <a:xfrm>
            <a:off x="7772400" y="45304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Conduit for</a:t>
            </a:r>
          </a:p>
          <a:p>
            <a:pPr algn="ctr"/>
            <a:r>
              <a:rPr lang="en-US" altLang="zh-TW" sz="2000" dirty="0">
                <a:ea typeface="PMingLiU" pitchFamily="18" charset="-120"/>
              </a:rPr>
              <a:t>Monetary Policy</a:t>
            </a:r>
          </a:p>
        </p:txBody>
      </p:sp>
      <p:cxnSp>
        <p:nvCxnSpPr>
          <p:cNvPr id="135180" name="AutoShape 12"/>
          <p:cNvCxnSpPr>
            <a:cxnSpLocks noChangeShapeType="1"/>
            <a:stCxn id="29" idx="6"/>
            <a:endCxn id="135171" idx="2"/>
          </p:cNvCxnSpPr>
          <p:nvPr/>
        </p:nvCxnSpPr>
        <p:spPr bwMode="auto">
          <a:xfrm>
            <a:off x="3886200" y="3771900"/>
            <a:ext cx="1045028" cy="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1" name="AutoShape 13"/>
          <p:cNvCxnSpPr>
            <a:cxnSpLocks noChangeShapeType="1"/>
            <a:stCxn id="30" idx="7"/>
            <a:endCxn id="135171" idx="3"/>
          </p:cNvCxnSpPr>
          <p:nvPr/>
        </p:nvCxnSpPr>
        <p:spPr bwMode="auto">
          <a:xfrm flipV="1">
            <a:off x="4042102" y="4385551"/>
            <a:ext cx="1215933" cy="29097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2" name="AutoShape 14"/>
          <p:cNvCxnSpPr>
            <a:cxnSpLocks noChangeShapeType="1"/>
            <a:stCxn id="31" idx="0"/>
            <a:endCxn id="135171" idx="4"/>
          </p:cNvCxnSpPr>
          <p:nvPr/>
        </p:nvCxnSpPr>
        <p:spPr bwMode="auto">
          <a:xfrm flipV="1">
            <a:off x="6047014" y="4639735"/>
            <a:ext cx="0" cy="380559"/>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3" name="AutoShape 15"/>
          <p:cNvCxnSpPr>
            <a:cxnSpLocks noChangeShapeType="1"/>
            <a:stCxn id="28" idx="5"/>
            <a:endCxn id="135171" idx="1"/>
          </p:cNvCxnSpPr>
          <p:nvPr/>
        </p:nvCxnSpPr>
        <p:spPr bwMode="auto">
          <a:xfrm>
            <a:off x="4042102" y="2688731"/>
            <a:ext cx="1215933" cy="469518"/>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4" name="AutoShape 16"/>
          <p:cNvCxnSpPr>
            <a:cxnSpLocks noChangeShapeType="1"/>
            <a:stCxn id="135171" idx="0"/>
            <a:endCxn id="27" idx="4"/>
          </p:cNvCxnSpPr>
          <p:nvPr/>
        </p:nvCxnSpPr>
        <p:spPr bwMode="auto">
          <a:xfrm flipV="1">
            <a:off x="6047014" y="2410274"/>
            <a:ext cx="0" cy="493793"/>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5" name="AutoShape 17"/>
          <p:cNvCxnSpPr>
            <a:cxnSpLocks noChangeShapeType="1"/>
            <a:stCxn id="135171" idx="7"/>
            <a:endCxn id="26" idx="3"/>
          </p:cNvCxnSpPr>
          <p:nvPr/>
        </p:nvCxnSpPr>
        <p:spPr bwMode="auto">
          <a:xfrm flipV="1">
            <a:off x="6835995" y="2688731"/>
            <a:ext cx="1237705" cy="469518"/>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6" name="AutoShape 18"/>
          <p:cNvCxnSpPr>
            <a:cxnSpLocks noChangeShapeType="1"/>
            <a:stCxn id="135171" idx="6"/>
            <a:endCxn id="25" idx="2"/>
          </p:cNvCxnSpPr>
          <p:nvPr/>
        </p:nvCxnSpPr>
        <p:spPr bwMode="auto">
          <a:xfrm>
            <a:off x="7162800" y="3771900"/>
            <a:ext cx="1143000" cy="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7" name="AutoShape 19"/>
          <p:cNvCxnSpPr>
            <a:cxnSpLocks noChangeShapeType="1"/>
            <a:stCxn id="135179" idx="1"/>
            <a:endCxn id="135171" idx="5"/>
          </p:cNvCxnSpPr>
          <p:nvPr/>
        </p:nvCxnSpPr>
        <p:spPr bwMode="auto">
          <a:xfrm flipH="1" flipV="1">
            <a:off x="6835995" y="4385551"/>
            <a:ext cx="1237705" cy="29097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
        <p:nvSpPr>
          <p:cNvPr id="25" name="AutoShape 11"/>
          <p:cNvSpPr>
            <a:spLocks noChangeArrowheads="1"/>
          </p:cNvSpPr>
          <p:nvPr/>
        </p:nvSpPr>
        <p:spPr bwMode="auto">
          <a:xfrm>
            <a:off x="8305800" y="32731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Credit </a:t>
            </a:r>
          </a:p>
          <a:p>
            <a:pPr algn="ctr"/>
            <a:r>
              <a:rPr lang="en-US" altLang="zh-TW" sz="2000" dirty="0">
                <a:ea typeface="PMingLiU" pitchFamily="18" charset="-120"/>
              </a:rPr>
              <a:t>Enhancement</a:t>
            </a:r>
          </a:p>
        </p:txBody>
      </p:sp>
      <p:sp>
        <p:nvSpPr>
          <p:cNvPr id="26" name="AutoShape 11"/>
          <p:cNvSpPr>
            <a:spLocks noChangeArrowheads="1"/>
          </p:cNvSpPr>
          <p:nvPr/>
        </p:nvSpPr>
        <p:spPr bwMode="auto">
          <a:xfrm>
            <a:off x="7772400" y="1837288"/>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Liquidity </a:t>
            </a:r>
          </a:p>
          <a:p>
            <a:pPr algn="ctr"/>
            <a:r>
              <a:rPr lang="en-US" altLang="zh-TW" sz="2000" dirty="0">
                <a:ea typeface="PMingLiU" pitchFamily="18" charset="-120"/>
              </a:rPr>
              <a:t>Providers</a:t>
            </a:r>
          </a:p>
        </p:txBody>
      </p:sp>
      <p:sp>
        <p:nvSpPr>
          <p:cNvPr id="27" name="AutoShape 11"/>
          <p:cNvSpPr>
            <a:spLocks noChangeArrowheads="1"/>
          </p:cNvSpPr>
          <p:nvPr/>
        </p:nvSpPr>
        <p:spPr bwMode="auto">
          <a:xfrm>
            <a:off x="5018314" y="1412745"/>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Borrower</a:t>
            </a:r>
          </a:p>
        </p:txBody>
      </p:sp>
      <p:sp>
        <p:nvSpPr>
          <p:cNvPr id="28" name="AutoShape 11"/>
          <p:cNvSpPr>
            <a:spLocks noChangeArrowheads="1"/>
          </p:cNvSpPr>
          <p:nvPr/>
        </p:nvSpPr>
        <p:spPr bwMode="auto">
          <a:xfrm>
            <a:off x="2286000" y="1837288"/>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Lender</a:t>
            </a:r>
          </a:p>
        </p:txBody>
      </p:sp>
      <p:sp>
        <p:nvSpPr>
          <p:cNvPr id="29" name="AutoShape 11"/>
          <p:cNvSpPr>
            <a:spLocks noChangeArrowheads="1"/>
          </p:cNvSpPr>
          <p:nvPr/>
        </p:nvSpPr>
        <p:spPr bwMode="auto">
          <a:xfrm>
            <a:off x="1828800" y="32731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Payment</a:t>
            </a:r>
          </a:p>
          <a:p>
            <a:pPr algn="ctr"/>
            <a:r>
              <a:rPr lang="en-US" altLang="zh-TW" sz="2000" dirty="0">
                <a:ea typeface="PMingLiU" pitchFamily="18" charset="-120"/>
              </a:rPr>
              <a:t>Channel</a:t>
            </a:r>
          </a:p>
        </p:txBody>
      </p:sp>
      <p:sp>
        <p:nvSpPr>
          <p:cNvPr id="30" name="AutoShape 11"/>
          <p:cNvSpPr>
            <a:spLocks noChangeArrowheads="1"/>
          </p:cNvSpPr>
          <p:nvPr/>
        </p:nvSpPr>
        <p:spPr bwMode="auto">
          <a:xfrm>
            <a:off x="2286000" y="45304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Custody Agents</a:t>
            </a:r>
          </a:p>
        </p:txBody>
      </p:sp>
      <p:sp>
        <p:nvSpPr>
          <p:cNvPr id="31" name="AutoShape 11"/>
          <p:cNvSpPr>
            <a:spLocks noChangeArrowheads="1"/>
          </p:cNvSpPr>
          <p:nvPr/>
        </p:nvSpPr>
        <p:spPr bwMode="auto">
          <a:xfrm>
            <a:off x="5018314" y="5020293"/>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Trustees</a:t>
            </a:r>
          </a:p>
        </p:txBody>
      </p:sp>
      <p:sp>
        <p:nvSpPr>
          <p:cNvPr id="135171" name="AutoShape 3"/>
          <p:cNvSpPr>
            <a:spLocks noChangeArrowheads="1"/>
          </p:cNvSpPr>
          <p:nvPr/>
        </p:nvSpPr>
        <p:spPr bwMode="auto">
          <a:xfrm>
            <a:off x="4931228" y="2904066"/>
            <a:ext cx="2231572" cy="1735668"/>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Banks</a:t>
            </a:r>
          </a:p>
        </p:txBody>
      </p:sp>
    </p:spTree>
    <p:extLst>
      <p:ext uri="{BB962C8B-B14F-4D97-AF65-F5344CB8AC3E}">
        <p14:creationId xmlns:p14="http://schemas.microsoft.com/office/powerpoint/2010/main" val="16443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fade">
                                      <p:cBhvr>
                                        <p:cTn id="7" dur="500"/>
                                        <p:tgtEl>
                                          <p:spTgt spid="135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183"/>
                                        </p:tgtEl>
                                        <p:attrNameLst>
                                          <p:attrName>style.visibility</p:attrName>
                                        </p:attrNameLst>
                                      </p:cBhvr>
                                      <p:to>
                                        <p:strVal val="visible"/>
                                      </p:to>
                                    </p:set>
                                    <p:animEffect transition="in" filter="fade">
                                      <p:cBhvr>
                                        <p:cTn id="12" dur="500"/>
                                        <p:tgtEl>
                                          <p:spTgt spid="13518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5184"/>
                                        </p:tgtEl>
                                        <p:attrNameLst>
                                          <p:attrName>style.visibility</p:attrName>
                                        </p:attrNameLst>
                                      </p:cBhvr>
                                      <p:to>
                                        <p:strVal val="visible"/>
                                      </p:to>
                                    </p:set>
                                    <p:animEffect transition="in" filter="fade">
                                      <p:cBhvr>
                                        <p:cTn id="20" dur="500"/>
                                        <p:tgtEl>
                                          <p:spTgt spid="1351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5185"/>
                                        </p:tgtEl>
                                        <p:attrNameLst>
                                          <p:attrName>style.visibility</p:attrName>
                                        </p:attrNameLst>
                                      </p:cBhvr>
                                      <p:to>
                                        <p:strVal val="visible"/>
                                      </p:to>
                                    </p:set>
                                    <p:animEffect transition="in" filter="fade">
                                      <p:cBhvr>
                                        <p:cTn id="28" dur="500"/>
                                        <p:tgtEl>
                                          <p:spTgt spid="13518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5186"/>
                                        </p:tgtEl>
                                        <p:attrNameLst>
                                          <p:attrName>style.visibility</p:attrName>
                                        </p:attrNameLst>
                                      </p:cBhvr>
                                      <p:to>
                                        <p:strVal val="visible"/>
                                      </p:to>
                                    </p:set>
                                    <p:animEffect transition="in" filter="fade">
                                      <p:cBhvr>
                                        <p:cTn id="36" dur="500"/>
                                        <p:tgtEl>
                                          <p:spTgt spid="13518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5187"/>
                                        </p:tgtEl>
                                        <p:attrNameLst>
                                          <p:attrName>style.visibility</p:attrName>
                                        </p:attrNameLst>
                                      </p:cBhvr>
                                      <p:to>
                                        <p:strVal val="visible"/>
                                      </p:to>
                                    </p:set>
                                    <p:animEffect transition="in" filter="fade">
                                      <p:cBhvr>
                                        <p:cTn id="44" dur="500"/>
                                        <p:tgtEl>
                                          <p:spTgt spid="1351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5179"/>
                                        </p:tgtEl>
                                        <p:attrNameLst>
                                          <p:attrName>style.visibility</p:attrName>
                                        </p:attrNameLst>
                                      </p:cBhvr>
                                      <p:to>
                                        <p:strVal val="visible"/>
                                      </p:to>
                                    </p:set>
                                    <p:animEffect transition="in" filter="fade">
                                      <p:cBhvr>
                                        <p:cTn id="47" dur="500"/>
                                        <p:tgtEl>
                                          <p:spTgt spid="13517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5182"/>
                                        </p:tgtEl>
                                        <p:attrNameLst>
                                          <p:attrName>style.visibility</p:attrName>
                                        </p:attrNameLst>
                                      </p:cBhvr>
                                      <p:to>
                                        <p:strVal val="visible"/>
                                      </p:to>
                                    </p:set>
                                    <p:animEffect transition="in" filter="fade">
                                      <p:cBhvr>
                                        <p:cTn id="52" dur="500"/>
                                        <p:tgtEl>
                                          <p:spTgt spid="1351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5181"/>
                                        </p:tgtEl>
                                        <p:attrNameLst>
                                          <p:attrName>style.visibility</p:attrName>
                                        </p:attrNameLst>
                                      </p:cBhvr>
                                      <p:to>
                                        <p:strVal val="visible"/>
                                      </p:to>
                                    </p:set>
                                    <p:animEffect transition="in" filter="fade">
                                      <p:cBhvr>
                                        <p:cTn id="60" dur="500"/>
                                        <p:tgtEl>
                                          <p:spTgt spid="13518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35180"/>
                                        </p:tgtEl>
                                        <p:attrNameLst>
                                          <p:attrName>style.visibility</p:attrName>
                                        </p:attrNameLst>
                                      </p:cBhvr>
                                      <p:to>
                                        <p:strVal val="visible"/>
                                      </p:to>
                                    </p:set>
                                    <p:animEffect transition="in" filter="fade">
                                      <p:cBhvr>
                                        <p:cTn id="68" dur="500"/>
                                        <p:tgtEl>
                                          <p:spTgt spid="13518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9" grpId="0" animBg="1"/>
      <p:bldP spid="25" grpId="0" animBg="1"/>
      <p:bldP spid="26" grpId="0" animBg="1"/>
      <p:bldP spid="27" grpId="0" animBg="1"/>
      <p:bldP spid="28" grpId="0" animBg="1"/>
      <p:bldP spid="29" grpId="0" animBg="1"/>
      <p:bldP spid="30" grpId="0" animBg="1"/>
      <p:bldP spid="31" grpId="0" animBg="1"/>
      <p:bldP spid="135171"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The very special role of banks: money creation</a:t>
            </a:r>
            <a:endParaRPr lang="zh-TW" altLang="en-US" dirty="0"/>
          </a:p>
        </p:txBody>
      </p:sp>
      <p:sp>
        <p:nvSpPr>
          <p:cNvPr id="3" name="Slide Number Placeholder 2"/>
          <p:cNvSpPr>
            <a:spLocks noGrp="1"/>
          </p:cNvSpPr>
          <p:nvPr>
            <p:ph type="sldNum" sz="quarter" idx="10"/>
          </p:nvPr>
        </p:nvSpPr>
        <p:spPr/>
        <p:txBody>
          <a:bodyPr/>
          <a:lstStyle/>
          <a:p>
            <a:fld id="{315E9AFD-F812-4B7C-9364-00DC22051B08}" type="slidenum">
              <a:rPr lang="en-US" altLang="en-US" smtClean="0"/>
              <a:pPr/>
              <a:t>349</a:t>
            </a:fld>
            <a:endParaRPr lang="en-US" altLang="en-US"/>
          </a:p>
        </p:txBody>
      </p:sp>
      <p:pic>
        <p:nvPicPr>
          <p:cNvPr id="1028" name="Picture 4" descr="http://positivemoney.org/wp-content/uploads/2012/04/Oct-Conf-PROBLEM.0171.jpg">
            <a:hlinkClick r:id="rId2"/>
          </p:cNvPr>
          <p:cNvPicPr>
            <a:picLocks noChangeAspect="1" noChangeArrowheads="1"/>
          </p:cNvPicPr>
          <p:nvPr/>
        </p:nvPicPr>
        <p:blipFill>
          <a:blip r:embed="rId3" cstate="print"/>
          <a:srcRect/>
          <a:stretch>
            <a:fillRect/>
          </a:stretch>
        </p:blipFill>
        <p:spPr bwMode="auto">
          <a:xfrm>
            <a:off x="2019300" y="1295401"/>
            <a:ext cx="8039100" cy="4524375"/>
          </a:xfrm>
          <a:prstGeom prst="rect">
            <a:avLst/>
          </a:prstGeom>
          <a:noFill/>
        </p:spPr>
      </p:pic>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102584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Market v. Book Value</a:t>
            </a:r>
            <a:endParaRPr lang="zh-TW" altLang="en-US" dirty="0"/>
          </a:p>
        </p:txBody>
      </p:sp>
      <p:sp>
        <p:nvSpPr>
          <p:cNvPr id="3" name="Content Placeholder 2"/>
          <p:cNvSpPr>
            <a:spLocks noGrp="1"/>
          </p:cNvSpPr>
          <p:nvPr>
            <p:ph idx="1"/>
          </p:nvPr>
        </p:nvSpPr>
        <p:spPr/>
        <p:txBody>
          <a:bodyPr/>
          <a:lstStyle/>
          <a:p>
            <a:r>
              <a:rPr lang="en-US" altLang="zh-TW" dirty="0"/>
              <a:t>Market Value v. Book Value</a:t>
            </a:r>
          </a:p>
          <a:p>
            <a:pPr lvl="1"/>
            <a:r>
              <a:rPr lang="en-US" altLang="zh-TW" b="1" dirty="0"/>
              <a:t>Book value </a:t>
            </a:r>
            <a:r>
              <a:rPr lang="en-US" altLang="zh-TW" dirty="0"/>
              <a:t>of equity</a:t>
            </a:r>
          </a:p>
          <a:p>
            <a:pPr lvl="2"/>
            <a:r>
              <a:rPr lang="en-US" altLang="zh-TW" dirty="0"/>
              <a:t>Net worth from an accounting perspective </a:t>
            </a:r>
          </a:p>
          <a:p>
            <a:pPr lvl="2"/>
            <a:r>
              <a:rPr lang="en-US" altLang="zh-TW" dirty="0"/>
              <a:t>Assets – Liabilities = Equity</a:t>
            </a:r>
          </a:p>
          <a:p>
            <a:pPr lvl="2"/>
            <a:r>
              <a:rPr lang="en-US" altLang="zh-TW" dirty="0"/>
              <a:t>True value of assets may be different from book value because (</a:t>
            </a:r>
            <a:r>
              <a:rPr lang="en-US" altLang="zh-TW" dirty="0" err="1"/>
              <a:t>i</a:t>
            </a:r>
            <a:r>
              <a:rPr lang="en-US" altLang="zh-TW" dirty="0"/>
              <a:t>) the true value of an asset may be different from its book value and (ii) many valuable assets are not captured on the balance sheet: ex: reputation, quality….</a:t>
            </a:r>
          </a:p>
          <a:p>
            <a:pPr lvl="1"/>
            <a:r>
              <a:rPr lang="en-US" altLang="zh-TW" b="1" dirty="0"/>
              <a:t>Market capitalization </a:t>
            </a:r>
            <a:r>
              <a:rPr lang="en-US" altLang="zh-TW" dirty="0"/>
              <a:t>(also called market value of equity)</a:t>
            </a:r>
          </a:p>
          <a:p>
            <a:pPr lvl="2"/>
            <a:r>
              <a:rPr lang="en-US" altLang="zh-TW" dirty="0"/>
              <a:t>Market price per share times number of shares</a:t>
            </a:r>
          </a:p>
          <a:p>
            <a:pPr lvl="2"/>
            <a:r>
              <a:rPr lang="en-US" altLang="zh-TW" dirty="0"/>
              <a:t>Does not depend on historical cost of assets</a:t>
            </a:r>
            <a:endParaRPr lang="zh-TW" altLang="en-US" dirty="0"/>
          </a:p>
        </p:txBody>
      </p:sp>
      <p:sp>
        <p:nvSpPr>
          <p:cNvPr id="4" name="Slide Number Placeholder 3"/>
          <p:cNvSpPr>
            <a:spLocks noGrp="1"/>
          </p:cNvSpPr>
          <p:nvPr>
            <p:ph type="sldNum" sz="quarter" idx="10"/>
          </p:nvPr>
        </p:nvSpPr>
        <p:spPr/>
        <p:txBody>
          <a:bodyPr/>
          <a:lstStyle/>
          <a:p>
            <a:fld id="{EAE15FBB-C212-4CCE-963E-E89263F0DE18}" type="slidenum">
              <a:rPr lang="en-US" smtClean="0"/>
              <a:pPr/>
              <a:t>35</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0"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24850790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Money creation: how it works</a:t>
            </a:r>
            <a:endParaRPr lang="zh-TW" altLang="en-US" dirty="0"/>
          </a:p>
        </p:txBody>
      </p:sp>
      <p:sp>
        <p:nvSpPr>
          <p:cNvPr id="3" name="Slide Number Placeholder 2"/>
          <p:cNvSpPr>
            <a:spLocks noGrp="1"/>
          </p:cNvSpPr>
          <p:nvPr>
            <p:ph type="sldNum" sz="quarter" idx="10"/>
          </p:nvPr>
        </p:nvSpPr>
        <p:spPr/>
        <p:txBody>
          <a:bodyPr/>
          <a:lstStyle/>
          <a:p>
            <a:pPr>
              <a:defRPr/>
            </a:pPr>
            <a:fld id="{315E9AFD-F812-4B7C-9364-00DC22051B08}" type="slidenum">
              <a:rPr lang="en-US" altLang="en-US" smtClean="0"/>
              <a:pPr>
                <a:defRPr/>
              </a:pPr>
              <a:t>350</a:t>
            </a:fld>
            <a:endParaRPr lang="en-US" altLang="en-US"/>
          </a:p>
        </p:txBody>
      </p:sp>
      <p:sp>
        <p:nvSpPr>
          <p:cNvPr id="76805" name="AutoShape 5" descr="data:image/png;base64,iVBORw0KGgoAAAANSUhEUgAAAJgAAACICAMAAAAsytKIAAAAhFBMVEX////+/v79/f0AAAC3t7dgYGDs7Ozr6+sXFxfi4uLFxcWEhIRaWlpGRkbLy8vn5+f09PRnZ2dDQ0O9vb2RkZF9fX3Z2dmqqqpycnIRERHc3Nzy8vJra2s+Pj7R0dFUVFQ2NjaioqKJiYmTk5MfHx8qKiqdnZ0xMTE5OTklJSVMTEwTExOhTurRAAAOOElEQVR4nO1caWOiPBAOCYfcIKecKl5l////e2cmwSrWrvbdtfuhs2ohQHiYzJkMy9j/JE1jXOOMcRZ1u51uUgu0wfd7SeMcYGksSgzRZGKtW7JJ+25ggAAhBI0Y9TrqSuEVBBR49g8As8uVwFGE8Qx80TrfjUkSDxtx3NAWyhYLPNEm0fdzrDqI0yFEVJzEHv4VhoiD6LsAaSTfdXpaDRU1cJQ1KXGW3ovSUU1ce5UiSHNAAl60osxpG00GqzhT2/VGCMMmWByhvQYYsgBvri+EByLPIjJaUbBuPRxBTSMLsmlFk3M6+1Wmg6xnncBwBdKQAZAoaYyAJV7WccVOVg+t2OaKvy8hHDY9Fsge4h2gCMpYR3Gviz6rkGfEJvuwekvzVxrbyhD7pCZM+M8qd7AHrATE5uFtwFOIS7zOxM79q1AuHprnnjgmdG9kFjezY8Eme4FUHgvzfIXpvonB+rCjPwILeSPdc74V46YmVUMOhQf/YM1O77IR+anGMM9Wb5tw6ofzPwqNYODTVtv9qrBJAVDK+WAM+ZwN0Awyh45JQ2mDPVf0+CycNOVPA0N2RelOpCHtkQzpp7K6iXDoYOSMIzKSIg3Gq160G6Zioj+KC3GYG/HLJV9Nog337nN2KzXTfnHMCDXZD9YZYqfXTCrxH0SGfma9yjopbziwQdkknHjJr+2UJsdMY+bgHWxlUQBN0ogeof1ZisAzk/GUY8qCzCgiMmkaZ3Ng0mViPDSgbFGUizGRDsFk8v+trXSAkvEYZgXSNGEjWogHnh16yJsWbYkmJTFKwItRuPZ1eDA+9IHHjbpR9IF0krgfDsft4x3l3ogeVI4u6IsvxjySwdvXNEFTIcMUL5MlgycNCz+1H3YzCKYwMocEj/qrC19kjuSY9hXGKWC5K9ZkyEnvIdLp3Vw6okeBcWbqo1tRj/S1i71wuy/CUizh5UIcaqZiPpC1U5xLUXu0G/k89eG4lb5DerGNWJRzf/E4cXsr9geuDBdmGv0yl7d7uI/JFINtXqC+SFsCu8NeZPbDj6d0Xd443LzttjZTgTzjHViI91SWAunpinMLV/uTn5RXSkuXw/U1Xi/NWnXYLdCdcRWmfyYd/AwMVHHTi7RTaOEZ88zDZJbNDbdG2sumsdf4JejZvZzMSIj50pN0qThCHjMZ4E+AaVJ3EGCxFH3O371ieYIAQePsPU62N0CFTT6nOujE08HWtKgoNGuDYZEzFLNcCcLvuCJTREzkVSnWB/VYn6mCJsNmHiV7YXSTAQdvBKKLt+DaxfWFIMIDPBMrTIq2YsWZtT/WiejpBF2b98+KtrGkryChsJuV2JhKJ+4Ck0d5EgtiOZfXmmCHKiU4F6FEIUZdL8QaxKRaAkCMgYQYWLhecmfnsWS10G+eHPqsD/2hkrjk7EImljKQ+oRjKF1ORr6WZAezDN1zOy5ZrfErjpXwK44d2DZRitFmPBWwa53ayNkZwVHoc4GUeQvLU2+IVBaIds5pxEhqcR8YqGIJAxCdVYx1Y99xZRtl/nOOalZvsTGKAxipWISGSBDYKFyzXQKwfSvWNwmlxmWWwu2mpdh8MiXBSYzJLRg6nYTLzsR6M/EOo3tjDO4xuVgt2tNagJ3MhWElwqsBWA5IW+DYm9jtxebO86PTzPvRid7tE0tGseiiCdHF/BoezAfQEUvJOLQFrldIVf0QmIgjy/JEwUC14l6IHIB13eq48gHYotB/HasPr5QqCZJcdrSJdg1FBiW7nkRZsQa3rM1eTkPIOJ3ZqV+QkZkHgmdgKGMZ8EWsTusTGHKWCgc0U+BQ9hqPRfbhzIomRxQyeS/LlU9GDtV6KzBTUAZ4MoiQ0WchJz7juPL07WBOhvNDZIV4iz1PCCcRTWjifAECY3mLwBZgLmwh5nJzwTK8R12QGVJuAqCBhYkreYrkVqQLUYbsLE71ZgdXqKj5jkHW29PxuB4L1qzRLJjlzikWASYoRhQsS7hs2I93HTVXcuTuSXiYSp3ZZi38cMqkTL1XERJZBOBpk1X3ejxTFAJZmFlKX1zbUYRb3IY0KsTJFm4/4KXzLUqWsvwYhR6WMiYChTBEnEyuFP4msVfYdvVbsit1ln3RpH7VxiO92PoYJ3LgpPWwD/s9iFoXi30STQqqQZq1W/j9OPqvIbiPt1zsepuxd79SgG12xIkch0z/uO35HwvsXyZ9TROAZFJZ9auMWCBSGTRQxJT2GA9wzj9WxL9AxA7M8cGD2tKZ8v6ErnMDTkWTWYbrbWwZfL1uEpAYQlpoH3w5SXRAJ0shi0NWolhvLS7n4bQvJlZfIhkbIIRRLEGOgkWp3FIsAlYnOxhTJv2snMp5Dan0hMaoOXrCd7w9U6midRzBYni74ep07ZLOzedInl00zWMINjtHBnqa6njW0zSbAL+ZYSbgc6d4nrPgTYxBtxwur7j4VSm0PCC15B3vB9Korry88QeM0s6QznzbQkwX6o58CppLq4KaVW16h9svo01L4Yg2mVT5RFW7jeorMieyLPNimwi9Ef2lzbtk2/BBIiOfE3V5JylAcogSogzC9HMaRm4ex6fy27Ihir9AzYzKssTvRNmcXEXbidI0HZq3TuKhf5oUdEgoSvkME3VXlL/T2clNdGaQYicwVjE9iuBDxOFzQeeE+JKCVTcp0/kgAGuHmzNv6QvWTY3Mxd772rR2zsPR23QimM+04AzbUgE7K4yMgdQkj5wJ59dW5BGSudF5l8sOKUpV7WpmFPIANPUzA8oVxy7iwmkRSHtPme6F/5/ySwbxtwHnO2ukW8KQ17k5i5O5IFG4oPpyE3c4r6MnqVYShpuyE/qpVcP5OI949UEojlq58lvfP62X/hKpXa/HEf6MY3tsl367hO9p3fby6FPk9/4J+sAt6BW7aJfQ7XotD7fHk++3QGvMTa+VAiVBz8oSckErotkYiJSTU4CTYmUcRio6MbvxoNYBHyYUq00f2LWM86u8jHHL9NIq1KY7LUUJd8/SkN1oq5wR8zP4jSoM4GEjyeCyII5w+gIO4uyz5T+91g3xlJFjvhPBF+KaaMSsR3cxkYVEw0YXlKA+0skfq323K6Afp8SZLIBqN/CYyTaCePsEvexQSv38aVwsjAFKaIAjhAiaM1plSg+wlUDimUC0yqq3DZsvF1ySPXrwGwNrrCMkVYML53ZLQHcwgIlHwBSMT8dDMFZegFeaTMs2cJM9Tg0EBuDJClxBMDHI7z6f7tHFchgNHOdNu+2NGrVcP7pxD52yfJ+V++oetz+jri2ztsNB7WN3LRckUj/tXYSoH9NGNLcLLDNkhtjKkU6OQyTNXdd4JlnmfCztZ40/mVRmD/uK7FUU9zlZa407bSNLgDpxTC26wd1O8OaksrhC1VhMWnoWuDRvyqKtc1c87wMj58FH6ZFZkaqSBxjIQa6Dsl3Gpwnku92wEDIBCvmtJpRgQfRdmSZHbvK0t5SzXKCKctUGgclSDACWqgmylSuDsE+7RmBEChj2HKjldgRG3umJJEqxIZqUpngPR7Npc/XIcv4DwKbV8YdIzZW8BNiTjpzc90uAgT9J9IfJJHl6DcdYnpWPUiaTsddw7LmhJB6/Rvg/DNg/h/Yi4X+GZ/LcF8mYSsEfITm//CqOPTWQZNJfxLGweJxsckovsmNV4xkPUpy/0I49HSu+yFx8hX6A/QD7AfYyYJpaNbuaeLosNvguYOdl0Guae61v4Jgq070ExW/fZfkGYB+6gZs06juGMjC83ruk3tua/wDHWNHU13P9VuDZ8xKi1wPjbOPOGy3P/n6Owa2yeWPo3cy9/AD7AfYD7AfYD7AfYD/AfoD9APsB9leAacy6BKZdA+N/EJh2C+zTJL8qhM45jzi3Y3taM3Iy2RS5+tPA1KqT6eP1UcQ22+mdSJZtGVVMsIXh1OzzZUFuCOHJsqByX24oxzYH76RKhU7eDYjfAsM1z6gof6kuxla+tMCq7dF3ZQGSEDhMn67wRqfStKeaomCkZc58aU11tna1Nm+y/98MJXIsjAO7yuGT27Zd6pSoJ9m5fDcM1oMq1bnHMHt9IYfRSIl27l+c0d++ivc5MKq7sJqp5hqYspWv/zqH9wvsZWp+Vp3DDydhqCIzIH2f5JwHh/VUeJY4ybHo5oUXv+EYrhAXYwHXyl6c2HVMLXK2DfZHjc7mSO/O3KV67Id0m1KVGfxsD2Vcm6M7qMIz/B223rzw4vfA/FJ1C73A5+AnrNsPtEddQ7epOHzMMWo0x+GyAC1ijleHhs0vi9KseP5oxY0VImCKUEr9QPanflhZsMBg71U2qLAI7KN3rKgKwRwP13cIjNqKw2uuNjccuwFmGfbVvj97FgTWXDdxIW+tzV6KplqBYfsr67C0UdY4wt9N3zl9kp8rAeGv4+lVfklV2tj5dYszJpfnVG1xfdwb7I133UuH72vLSoKZXHDuCt/vDcM7r8bAxtg0/mUTtPnxdXVl4/XzcsvGh5b3xnI5W+AZvcbwr1o8Y2xFx27frEPrlr1FpmlN9aRYAwmfMDSt8L3FDKHJuiJosc1Z0+U5cP3ssEUFrLOmOvmg3A4pirLdbesLqRMJV6VrkuSgdpl7WlyXmz5Bzh+45CBi1z1E7zyT06WN8Pre8L6N4N5937fClgZGU28gcBb75kUN87dQXUe6yPn5pRa58h6PT5cT/QUKhHqnRf6G4K1G/3vZhZpq1rrYgEuNpnffXHqz9NG15L9JPiHpZIDKmefbdm7/G1TZiTgXqRn9d8rVnLqVLB+unG78h4CBy96lgePkDId1t3X/Gdo2JGdLJrZ5Pr0g8Q8QeoQuyFPBRPE//k+Mv0bFCoH9g4TAsifK+l5FSSbYcbX4B2m1/w/H93QQrP1gFAAAAABJRU5ErkJggg==">
            <a:hlinkClick r:id="rId2"/>
          </p:cNvPr>
          <p:cNvSpPr>
            <a:spLocks noChangeAspect="1" noChangeArrowheads="1"/>
          </p:cNvSpPr>
          <p:nvPr/>
        </p:nvSpPr>
        <p:spPr bwMode="auto">
          <a:xfrm>
            <a:off x="1562100" y="-776288"/>
            <a:ext cx="1809750" cy="161925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76807" name="AutoShape 7" descr="data:image/png;base64,iVBORw0KGgoAAAANSUhEUgAAAJgAAACICAMAAAAsytKIAAAAhFBMVEX////+/v79/f0AAAC3t7dgYGDs7Ozr6+sXFxfi4uLFxcWEhIRaWlpGRkbLy8vn5+f09PRnZ2dDQ0O9vb2RkZF9fX3Z2dmqqqpycnIRERHc3Nzy8vJra2s+Pj7R0dFUVFQ2NjaioqKJiYmTk5MfHx8qKiqdnZ0xMTE5OTklJSVMTEwTExOhTurRAAAOOElEQVR4nO1caWOiPBAOCYfcIKecKl5l////e2cmwSrWrvbdtfuhs2ohQHiYzJkMy9j/JE1jXOOMcRZ1u51uUgu0wfd7SeMcYGksSgzRZGKtW7JJ+25ggAAhBI0Y9TrqSuEVBBR49g8As8uVwFGE8Qx80TrfjUkSDxtx3NAWyhYLPNEm0fdzrDqI0yFEVJzEHv4VhoiD6LsAaSTfdXpaDRU1cJQ1KXGW3ovSUU1ce5UiSHNAAl60osxpG00GqzhT2/VGCMMmWByhvQYYsgBvri+EByLPIjJaUbBuPRxBTSMLsmlFk3M6+1Wmg6xnncBwBdKQAZAoaYyAJV7WccVOVg+t2OaKvy8hHDY9Fsge4h2gCMpYR3Gviz6rkGfEJvuwekvzVxrbyhD7pCZM+M8qd7AHrATE5uFtwFOIS7zOxM79q1AuHprnnjgmdG9kFjezY8Eme4FUHgvzfIXpvonB+rCjPwILeSPdc74V46YmVUMOhQf/YM1O77IR+anGMM9Wb5tw6ofzPwqNYODTVtv9qrBJAVDK+WAM+ZwN0Awyh45JQ2mDPVf0+CycNOVPA0N2RelOpCHtkQzpp7K6iXDoYOSMIzKSIg3Gq160G6Zioj+KC3GYG/HLJV9Nog337nN2KzXTfnHMCDXZD9YZYqfXTCrxH0SGfma9yjopbziwQdkknHjJr+2UJsdMY+bgHWxlUQBN0ogeof1ZisAzk/GUY8qCzCgiMmkaZ3Ng0mViPDSgbFGUizGRDsFk8v+trXSAkvEYZgXSNGEjWogHnh16yJsWbYkmJTFKwItRuPZ1eDA+9IHHjbpR9IF0krgfDsft4x3l3ogeVI4u6IsvxjySwdvXNEFTIcMUL5MlgycNCz+1H3YzCKYwMocEj/qrC19kjuSY9hXGKWC5K9ZkyEnvIdLp3Vw6okeBcWbqo1tRj/S1i71wuy/CUizh5UIcaqZiPpC1U5xLUXu0G/k89eG4lb5DerGNWJRzf/E4cXsr9geuDBdmGv0yl7d7uI/JFINtXqC+SFsCu8NeZPbDj6d0Xd443LzttjZTgTzjHViI91SWAunpinMLV/uTn5RXSkuXw/U1Xi/NWnXYLdCdcRWmfyYd/AwMVHHTi7RTaOEZ88zDZJbNDbdG2sumsdf4JejZvZzMSIj50pN0qThCHjMZ4E+AaVJ3EGCxFH3O371ieYIAQePsPU62N0CFTT6nOujE08HWtKgoNGuDYZEzFLNcCcLvuCJTREzkVSnWB/VYn6mCJsNmHiV7YXSTAQdvBKKLt+DaxfWFIMIDPBMrTIq2YsWZtT/WiejpBF2b98+KtrGkryChsJuV2JhKJ+4Ck0d5EgtiOZfXmmCHKiU4F6FEIUZdL8QaxKRaAkCMgYQYWLhecmfnsWS10G+eHPqsD/2hkrjk7EImljKQ+oRjKF1ORr6WZAezDN1zOy5ZrfErjpXwK44d2DZRitFmPBWwa53ayNkZwVHoc4GUeQvLU2+IVBaIds5pxEhqcR8YqGIJAxCdVYx1Y99xZRtl/nOOalZvsTGKAxipWISGSBDYKFyzXQKwfSvWNwmlxmWWwu2mpdh8MiXBSYzJLRg6nYTLzsR6M/EOo3tjDO4xuVgt2tNagJ3MhWElwqsBWA5IW+DYm9jtxebO86PTzPvRid7tE0tGseiiCdHF/BoezAfQEUvJOLQFrldIVf0QmIgjy/JEwUC14l6IHIB13eq48gHYotB/HasPr5QqCZJcdrSJdg1FBiW7nkRZsQa3rM1eTkPIOJ3ZqV+QkZkHgmdgKGMZ8EWsTusTGHKWCgc0U+BQ9hqPRfbhzIomRxQyeS/LlU9GDtV6KzBTUAZ4MoiQ0WchJz7juPL07WBOhvNDZIV4iz1PCCcRTWjifAECY3mLwBZgLmwh5nJzwTK8R12QGVJuAqCBhYkreYrkVqQLUYbsLE71ZgdXqKj5jkHW29PxuB4L1qzRLJjlzikWASYoRhQsS7hs2I93HTVXcuTuSXiYSp3ZZi38cMqkTL1XERJZBOBpk1X3ejxTFAJZmFlKX1zbUYRb3IY0KsTJFm4/4KXzLUqWsvwYhR6WMiYChTBEnEyuFP4msVfYdvVbsit1ln3RpH7VxiO92PoYJ3LgpPWwD/s9iFoXi30STQqqQZq1W/j9OPqvIbiPt1zsepuxd79SgG12xIkch0z/uO35HwvsXyZ9TROAZFJZ9auMWCBSGTRQxJT2GA9wzj9WxL9AxA7M8cGD2tKZ8v6ErnMDTkWTWYbrbWwZfL1uEpAYQlpoH3w5SXRAJ0shi0NWolhvLS7n4bQvJlZfIhkbIIRRLEGOgkWp3FIsAlYnOxhTJv2snMp5Dan0hMaoOXrCd7w9U6midRzBYni74ep07ZLOzedInl00zWMINjtHBnqa6njW0zSbAL+ZYSbgc6d4nrPgTYxBtxwur7j4VSm0PCC15B3vB9Korry88QeM0s6QznzbQkwX6o58CppLq4KaVW16h9svo01L4Yg2mVT5RFW7jeorMieyLPNimwi9Ef2lzbtk2/BBIiOfE3V5JylAcogSogzC9HMaRm4ex6fy27Ihir9AzYzKssTvRNmcXEXbidI0HZq3TuKhf5oUdEgoSvkME3VXlL/T2clNdGaQYicwVjE9iuBDxOFzQeeE+JKCVTcp0/kgAGuHmzNv6QvWTY3Mxd772rR2zsPR23QimM+04AzbUgE7K4yMgdQkj5wJ59dW5BGSudF5l8sOKUpV7WpmFPIANPUzA8oVxy7iwmkRSHtPme6F/5/ySwbxtwHnO2ukW8KQ17k5i5O5IFG4oPpyE3c4r6MnqVYShpuyE/qpVcP5OI949UEojlq58lvfP62X/hKpXa/HEf6MY3tsl367hO9p3fby6FPk9/4J+sAt6BW7aJfQ7XotD7fHk++3QGvMTa+VAiVBz8oSckErotkYiJSTU4CTYmUcRio6MbvxoNYBHyYUq00f2LWM86u8jHHL9NIq1KY7LUUJd8/SkN1oq5wR8zP4jSoM4GEjyeCyII5w+gIO4uyz5T+91g3xlJFjvhPBF+KaaMSsR3cxkYVEw0YXlKA+0skfq323K6Afp8SZLIBqN/CYyTaCePsEvexQSv38aVwsjAFKaIAjhAiaM1plSg+wlUDimUC0yqq3DZsvF1ySPXrwGwNrrCMkVYML53ZLQHcwgIlHwBSMT8dDMFZegFeaTMs2cJM9Tg0EBuDJClxBMDHI7z6f7tHFchgNHOdNu+2NGrVcP7pxD52yfJ+V++oetz+jri2ztsNB7WN3LRckUj/tXYSoH9NGNLcLLDNkhtjKkU6OQyTNXdd4JlnmfCztZ40/mVRmD/uK7FUU9zlZa407bSNLgDpxTC26wd1O8OaksrhC1VhMWnoWuDRvyqKtc1c87wMj58FH6ZFZkaqSBxjIQa6Dsl3Gpwnku92wEDIBCvmtJpRgQfRdmSZHbvK0t5SzXKCKctUGgclSDACWqgmylSuDsE+7RmBEChj2HKjldgRG3umJJEqxIZqUpngPR7Npc/XIcv4DwKbV8YdIzZW8BNiTjpzc90uAgT9J9IfJJHl6DcdYnpWPUiaTsddw7LmhJB6/Rvg/DNg/h/Yi4X+GZ/LcF8mYSsEfITm//CqOPTWQZNJfxLGweJxsckovsmNV4xkPUpy/0I49HSu+yFx8hX6A/QD7AfYyYJpaNbuaeLosNvguYOdl0Guae61v4Jgq070ExW/fZfkGYB+6gZs06juGMjC83ruk3tua/wDHWNHU13P9VuDZ8xKi1wPjbOPOGy3P/n6Owa2yeWPo3cy9/AD7AfYD7AfYD7AfYD/AfoD9APsB9leAacy6BKZdA+N/EJh2C+zTJL8qhM45jzi3Y3taM3Iy2RS5+tPA1KqT6eP1UcQ22+mdSJZtGVVMsIXh1OzzZUFuCOHJsqByX24oxzYH76RKhU7eDYjfAsM1z6gof6kuxla+tMCq7dF3ZQGSEDhMn67wRqfStKeaomCkZc58aU11tna1Nm+y/98MJXIsjAO7yuGT27Zd6pSoJ9m5fDcM1oMq1bnHMHt9IYfRSIl27l+c0d++ivc5MKq7sJqp5hqYspWv/zqH9wvsZWp+Vp3DDydhqCIzIH2f5JwHh/VUeJY4ybHo5oUXv+EYrhAXYwHXyl6c2HVMLXK2DfZHjc7mSO/O3KV67Id0m1KVGfxsD2Vcm6M7qMIz/B223rzw4vfA/FJ1C73A5+AnrNsPtEddQ7epOHzMMWo0x+GyAC1ijleHhs0vi9KseP5oxY0VImCKUEr9QPanflhZsMBg71U2qLAI7KN3rKgKwRwP13cIjNqKw2uuNjccuwFmGfbVvj97FgTWXDdxIW+tzV6KplqBYfsr67C0UdY4wt9N3zl9kp8rAeGv4+lVfklV2tj5dYszJpfnVG1xfdwb7I133UuH72vLSoKZXHDuCt/vDcM7r8bAxtg0/mUTtPnxdXVl4/XzcsvGh5b3xnI5W+AZvcbwr1o8Y2xFx27frEPrlr1FpmlN9aRYAwmfMDSt8L3FDKHJuiJosc1Z0+U5cP3ssEUFrLOmOvmg3A4pirLdbesLqRMJV6VrkuSgdpl7WlyXmz5Bzh+45CBi1z1E7zyT06WN8Pre8L6N4N5937fClgZGU28gcBb75kUN87dQXUe6yPn5pRa58h6PT5cT/QUKhHqnRf6G4K1G/3vZhZpq1rrYgEuNpnffXHqz9NG15L9JPiHpZIDKmefbdm7/G1TZiTgXqRn9d8rVnLqVLB+unG78h4CBy96lgePkDId1t3X/Gdo2JGdLJrZ5Pr0g8Q8QeoQuyFPBRPE//k+Mv0bFCoH9g4TAsifK+l5FSSbYcbX4B2m1/w/H93QQrP1gFAAAAABJRU5ErkJggg==">
            <a:hlinkClick r:id="rId2"/>
          </p:cNvPr>
          <p:cNvSpPr>
            <a:spLocks noChangeAspect="1" noChangeArrowheads="1"/>
          </p:cNvSpPr>
          <p:nvPr/>
        </p:nvSpPr>
        <p:spPr bwMode="auto">
          <a:xfrm>
            <a:off x="1562100" y="-776288"/>
            <a:ext cx="1809750" cy="161925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76809" name="Picture 9" descr="http://classroomclipart.com/images/gallery/Clipart/Black_and_White_Clipart/Architecture/TN_money%20_bank_outline_213.jpg">
            <a:hlinkClick r:id="rId2"/>
          </p:cNvPr>
          <p:cNvPicPr>
            <a:picLocks noChangeAspect="1" noChangeArrowheads="1"/>
          </p:cNvPicPr>
          <p:nvPr/>
        </p:nvPicPr>
        <p:blipFill>
          <a:blip r:embed="rId3" cstate="print"/>
          <a:srcRect/>
          <a:stretch>
            <a:fillRect/>
          </a:stretch>
        </p:blipFill>
        <p:spPr bwMode="auto">
          <a:xfrm>
            <a:off x="5257800" y="1295401"/>
            <a:ext cx="2057400" cy="1840833"/>
          </a:xfrm>
          <a:prstGeom prst="rect">
            <a:avLst/>
          </a:prstGeom>
          <a:noFill/>
        </p:spPr>
      </p:pic>
      <p:sp>
        <p:nvSpPr>
          <p:cNvPr id="14" name="Curved Right Arrow 13"/>
          <p:cNvSpPr/>
          <p:nvPr/>
        </p:nvSpPr>
        <p:spPr>
          <a:xfrm rot="10800000">
            <a:off x="7239000" y="2286000"/>
            <a:ext cx="914400" cy="1981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Curved Right Arrow 14"/>
          <p:cNvSpPr/>
          <p:nvPr/>
        </p:nvSpPr>
        <p:spPr>
          <a:xfrm>
            <a:off x="4343400" y="2431382"/>
            <a:ext cx="914400" cy="1905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76811" name="Picture 11" descr="C:\Program Files\Microsoft Office\MEDIA\CAGCAT10\j0195812.wmf"/>
          <p:cNvPicPr>
            <a:picLocks noChangeAspect="1" noChangeArrowheads="1"/>
          </p:cNvPicPr>
          <p:nvPr/>
        </p:nvPicPr>
        <p:blipFill>
          <a:blip r:embed="rId4" cstate="print"/>
          <a:srcRect/>
          <a:stretch>
            <a:fillRect/>
          </a:stretch>
        </p:blipFill>
        <p:spPr bwMode="auto">
          <a:xfrm>
            <a:off x="5334000" y="3345782"/>
            <a:ext cx="1773022" cy="1824228"/>
          </a:xfrm>
          <a:prstGeom prst="rect">
            <a:avLst/>
          </a:prstGeom>
          <a:noFill/>
        </p:spPr>
      </p:pic>
      <p:sp>
        <p:nvSpPr>
          <p:cNvPr id="17" name="Rectangle 16"/>
          <p:cNvSpPr/>
          <p:nvPr/>
        </p:nvSpPr>
        <p:spPr>
          <a:xfrm>
            <a:off x="8382000" y="2286000"/>
            <a:ext cx="19812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The bank deposits the money from the loan into a </a:t>
            </a:r>
            <a:r>
              <a:rPr lang="en-US" altLang="zh-TW" sz="2400" b="1" dirty="0">
                <a:solidFill>
                  <a:srgbClr val="FF0000"/>
                </a:solidFill>
              </a:rPr>
              <a:t>deposit</a:t>
            </a:r>
            <a:r>
              <a:rPr lang="en-US" altLang="zh-TW" sz="2400" dirty="0"/>
              <a:t> account for the business</a:t>
            </a:r>
            <a:endParaRPr lang="zh-TW" altLang="en-US" sz="2400" dirty="0"/>
          </a:p>
        </p:txBody>
      </p:sp>
      <p:sp>
        <p:nvSpPr>
          <p:cNvPr id="18" name="Rectangle 17"/>
          <p:cNvSpPr/>
          <p:nvPr/>
        </p:nvSpPr>
        <p:spPr>
          <a:xfrm>
            <a:off x="2133600" y="2286000"/>
            <a:ext cx="19812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The bank makes a </a:t>
            </a:r>
            <a:r>
              <a:rPr lang="en-US" altLang="zh-TW" sz="2400" b="1" dirty="0">
                <a:solidFill>
                  <a:srgbClr val="FF0000"/>
                </a:solidFill>
              </a:rPr>
              <a:t>loan</a:t>
            </a:r>
            <a:r>
              <a:rPr lang="en-US" altLang="zh-TW" sz="2400" dirty="0"/>
              <a:t> to the business</a:t>
            </a:r>
            <a:endParaRPr lang="zh-TW" altLang="en-US" sz="2400" dirty="0"/>
          </a:p>
        </p:txBody>
      </p:sp>
      <p:sp>
        <p:nvSpPr>
          <p:cNvPr id="19" name="TextBox 18"/>
          <p:cNvSpPr txBox="1"/>
          <p:nvPr/>
        </p:nvSpPr>
        <p:spPr>
          <a:xfrm>
            <a:off x="2133600" y="1447800"/>
            <a:ext cx="2819400" cy="6858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a:spcBef>
                <a:spcPct val="0"/>
              </a:spcBef>
            </a:pPr>
            <a:r>
              <a:rPr lang="en-US" altLang="zh-TW" sz="4400" dirty="0">
                <a:latin typeface="+mj-lt"/>
                <a:ea typeface="+mj-ea"/>
                <a:cs typeface="+mj-cs"/>
              </a:rPr>
              <a:t>The loan is an </a:t>
            </a:r>
            <a:r>
              <a:rPr lang="en-US" altLang="zh-TW" sz="4400" b="1" dirty="0">
                <a:solidFill>
                  <a:srgbClr val="FF0000"/>
                </a:solidFill>
                <a:latin typeface="+mj-lt"/>
                <a:ea typeface="+mj-ea"/>
                <a:cs typeface="+mj-cs"/>
              </a:rPr>
              <a:t>asset</a:t>
            </a:r>
            <a:r>
              <a:rPr lang="en-US" altLang="zh-TW" sz="4400" dirty="0">
                <a:latin typeface="+mj-lt"/>
                <a:ea typeface="+mj-ea"/>
                <a:cs typeface="+mj-cs"/>
              </a:rPr>
              <a:t> for </a:t>
            </a:r>
            <a:r>
              <a:rPr lang="en-US" altLang="zh-TW" sz="4400" dirty="0" err="1">
                <a:latin typeface="+mj-lt"/>
                <a:ea typeface="+mj-ea"/>
                <a:cs typeface="+mj-cs"/>
              </a:rPr>
              <a:t>th</a:t>
            </a:r>
            <a:r>
              <a:rPr lang="en-US" altLang="zh-TW" sz="4400" dirty="0">
                <a:latin typeface="+mj-lt"/>
                <a:ea typeface="+mj-ea"/>
                <a:cs typeface="+mj-cs"/>
              </a:rPr>
              <a:t>e bank</a:t>
            </a:r>
            <a:endParaRPr lang="zh-TW" altLang="en-US" sz="4400" dirty="0">
              <a:latin typeface="+mj-lt"/>
              <a:ea typeface="+mj-ea"/>
              <a:cs typeface="+mj-cs"/>
            </a:endParaRPr>
          </a:p>
        </p:txBody>
      </p:sp>
      <p:sp>
        <p:nvSpPr>
          <p:cNvPr id="20" name="TextBox 19"/>
          <p:cNvSpPr txBox="1"/>
          <p:nvPr/>
        </p:nvSpPr>
        <p:spPr>
          <a:xfrm>
            <a:off x="7620000" y="1447800"/>
            <a:ext cx="2819400" cy="6858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a:spcBef>
                <a:spcPct val="0"/>
              </a:spcBef>
            </a:pPr>
            <a:r>
              <a:rPr lang="en-US" altLang="zh-TW" sz="4400" dirty="0">
                <a:latin typeface="+mj-lt"/>
                <a:ea typeface="+mj-ea"/>
                <a:cs typeface="+mj-cs"/>
              </a:rPr>
              <a:t>The deposit is a </a:t>
            </a:r>
            <a:r>
              <a:rPr lang="en-US" altLang="zh-TW" sz="4400" b="1" dirty="0">
                <a:solidFill>
                  <a:srgbClr val="FF0000"/>
                </a:solidFill>
                <a:latin typeface="+mj-lt"/>
                <a:ea typeface="+mj-ea"/>
                <a:cs typeface="+mj-cs"/>
              </a:rPr>
              <a:t>liability</a:t>
            </a:r>
            <a:r>
              <a:rPr lang="en-US" altLang="zh-TW" sz="4400" dirty="0">
                <a:latin typeface="+mj-lt"/>
                <a:ea typeface="+mj-ea"/>
                <a:cs typeface="+mj-cs"/>
              </a:rPr>
              <a:t> for the bank</a:t>
            </a:r>
            <a:endParaRPr lang="zh-TW" altLang="en-US" sz="4400" dirty="0">
              <a:latin typeface="+mj-lt"/>
              <a:ea typeface="+mj-ea"/>
              <a:cs typeface="+mj-cs"/>
            </a:endParaRPr>
          </a:p>
        </p:txBody>
      </p:sp>
      <p:sp>
        <p:nvSpPr>
          <p:cNvPr id="21" name="Rectangle 20"/>
          <p:cNvSpPr/>
          <p:nvPr/>
        </p:nvSpPr>
        <p:spPr>
          <a:xfrm>
            <a:off x="2743200" y="5257800"/>
            <a:ext cx="6705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Bank deposits are part of the </a:t>
            </a:r>
            <a:r>
              <a:rPr lang="en-US" altLang="zh-TW" sz="2400" b="1" dirty="0"/>
              <a:t>money supply</a:t>
            </a:r>
            <a:endParaRPr lang="zh-TW" altLang="en-US" sz="2400" b="1" dirty="0"/>
          </a:p>
        </p:txBody>
      </p:sp>
      <p:sp>
        <p:nvSpPr>
          <p:cNvPr id="1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24795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fade">
                                      <p:cBhvr>
                                        <p:cTn id="7" dur="1000"/>
                                        <p:tgtEl>
                                          <p:spTgt spid="76809"/>
                                        </p:tgtEl>
                                      </p:cBhvr>
                                    </p:animEffect>
                                    <p:anim calcmode="lin" valueType="num">
                                      <p:cBhvr>
                                        <p:cTn id="8" dur="1000" fill="hold"/>
                                        <p:tgtEl>
                                          <p:spTgt spid="76809"/>
                                        </p:tgtEl>
                                        <p:attrNameLst>
                                          <p:attrName>style.rotation</p:attrName>
                                        </p:attrNameLst>
                                      </p:cBhvr>
                                      <p:tavLst>
                                        <p:tav tm="0">
                                          <p:val>
                                            <p:fltVal val="720"/>
                                          </p:val>
                                        </p:tav>
                                        <p:tav tm="100000">
                                          <p:val>
                                            <p:fltVal val="0"/>
                                          </p:val>
                                        </p:tav>
                                      </p:tavLst>
                                    </p:anim>
                                    <p:anim calcmode="lin" valueType="num">
                                      <p:cBhvr>
                                        <p:cTn id="9" dur="1000" fill="hold"/>
                                        <p:tgtEl>
                                          <p:spTgt spid="76809"/>
                                        </p:tgtEl>
                                        <p:attrNameLst>
                                          <p:attrName>ppt_h</p:attrName>
                                        </p:attrNameLst>
                                      </p:cBhvr>
                                      <p:tavLst>
                                        <p:tav tm="0">
                                          <p:val>
                                            <p:fltVal val="0"/>
                                          </p:val>
                                        </p:tav>
                                        <p:tav tm="100000">
                                          <p:val>
                                            <p:strVal val="#ppt_h"/>
                                          </p:val>
                                        </p:tav>
                                      </p:tavLst>
                                    </p:anim>
                                    <p:anim calcmode="lin" valueType="num">
                                      <p:cBhvr>
                                        <p:cTn id="10" dur="1000" fill="hold"/>
                                        <p:tgtEl>
                                          <p:spTgt spid="7680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6809"/>
                                        </p:tgtEl>
                                        <p:attrNameLst>
                                          <p:attrName>style.visibility</p:attrName>
                                        </p:attrNameLst>
                                      </p:cBhvr>
                                      <p:to>
                                        <p:strVal val="visible"/>
                                      </p:to>
                                    </p:set>
                                    <p:animEffect transition="in" filter="dissolve">
                                      <p:cBhvr>
                                        <p:cTn id="15" dur="1000"/>
                                        <p:tgtEl>
                                          <p:spTgt spid="768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nodeType="withEffect">
                                  <p:stCondLst>
                                    <p:cond delay="0"/>
                                  </p:stCondLst>
                                  <p:childTnLst>
                                    <p:set>
                                      <p:cBhvr>
                                        <p:cTn id="23" dur="1" fill="hold">
                                          <p:stCondLst>
                                            <p:cond delay="0"/>
                                          </p:stCondLst>
                                        </p:cTn>
                                        <p:tgtEl>
                                          <p:spTgt spid="76811"/>
                                        </p:tgtEl>
                                        <p:attrNameLst>
                                          <p:attrName>style.visibility</p:attrName>
                                        </p:attrNameLst>
                                      </p:cBhvr>
                                      <p:to>
                                        <p:strVal val="visible"/>
                                      </p:to>
                                    </p:set>
                                    <p:animEffect transition="in" filter="dissolve">
                                      <p:cBhvr>
                                        <p:cTn id="24" dur="500"/>
                                        <p:tgtEl>
                                          <p:spTgt spid="768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10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10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1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in Hong Kong: digital banking developments and implications</a:t>
            </a:r>
          </a:p>
        </p:txBody>
      </p:sp>
      <p:sp>
        <p:nvSpPr>
          <p:cNvPr id="3" name="Content Placeholder 2"/>
          <p:cNvSpPr>
            <a:spLocks noGrp="1"/>
          </p:cNvSpPr>
          <p:nvPr>
            <p:ph idx="1"/>
          </p:nvPr>
        </p:nvSpPr>
        <p:spPr/>
        <p:txBody>
          <a:bodyPr/>
          <a:lstStyle/>
          <a:p>
            <a:r>
              <a:rPr lang="en-US" dirty="0"/>
              <a:t>Group 2</a:t>
            </a:r>
          </a:p>
          <a:p>
            <a:r>
              <a:rPr lang="en-US" dirty="0"/>
              <a:t>Video</a:t>
            </a:r>
          </a:p>
          <a:p>
            <a:r>
              <a:rPr lang="en-US" dirty="0">
                <a:hlinkClick r:id="rId2"/>
              </a:rPr>
              <a:t>https://drive.google.com/file/d/10q84pxiGauRLVrAv2oVCBGiKpyY-7ScK/view</a:t>
            </a:r>
            <a:endParaRPr lang="en-US" dirty="0"/>
          </a:p>
          <a:p>
            <a:r>
              <a:rPr lang="en-US" dirty="0"/>
              <a:t>Article</a:t>
            </a:r>
          </a:p>
          <a:p>
            <a:r>
              <a:rPr lang="en-US" dirty="0">
                <a:hlinkClick r:id="rId3"/>
              </a:rPr>
              <a:t>https://blog.startupr.hk/virtual-banking-in-hong-kong/</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351</a:t>
            </a:fld>
            <a:endParaRPr lang="en-US" altLang="en-US"/>
          </a:p>
        </p:txBody>
      </p:sp>
      <p:sp>
        <p:nvSpPr>
          <p:cNvPr id="5" name="Footer Placeholder 4"/>
          <p:cNvSpPr>
            <a:spLocks noGrp="1"/>
          </p:cNvSpPr>
          <p:nvPr>
            <p:ph type="ftr" sz="quarter" idx="11"/>
          </p:nvPr>
        </p:nvSpPr>
        <p:spPr/>
        <p:txBody>
          <a:bodyPr/>
          <a:lstStyle/>
          <a:p>
            <a:r>
              <a:rPr lang="en-US" altLang="zh-TW" dirty="0"/>
              <a:t>What are Commercial Banks?</a:t>
            </a:r>
          </a:p>
        </p:txBody>
      </p:sp>
    </p:spTree>
    <p:extLst>
      <p:ext uri="{BB962C8B-B14F-4D97-AF65-F5344CB8AC3E}">
        <p14:creationId xmlns:p14="http://schemas.microsoft.com/office/powerpoint/2010/main" val="25521813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1" y="1004120"/>
            <a:ext cx="8898731" cy="4879949"/>
          </a:xfrm>
          <a:prstGeom prst="rect">
            <a:avLst/>
          </a:prstGeom>
        </p:spPr>
      </p:pic>
      <p:sp>
        <p:nvSpPr>
          <p:cNvPr id="3"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352</a:t>
            </a:fld>
            <a:endParaRPr lang="en-US" altLang="en-US"/>
          </a:p>
        </p:txBody>
      </p:sp>
      <p:sp>
        <p:nvSpPr>
          <p:cNvPr id="5"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2" name="TextBox 1"/>
          <p:cNvSpPr txBox="1"/>
          <p:nvPr/>
        </p:nvSpPr>
        <p:spPr>
          <a:xfrm>
            <a:off x="1600200" y="5791200"/>
            <a:ext cx="2971800" cy="33655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en-US" sz="4400" i="1" dirty="0"/>
              <a:t>Source: </a:t>
            </a:r>
            <a:r>
              <a:rPr lang="en-US" sz="4400" i="1" dirty="0" err="1"/>
              <a:t>Mox</a:t>
            </a:r>
            <a:r>
              <a:rPr lang="en-US" sz="4400" i="1" dirty="0"/>
              <a:t> FCCIHK presentation 2 Feb 21 </a:t>
            </a:r>
            <a:endParaRPr lang="en-US" sz="4400" i="1" dirty="0">
              <a:latin typeface="+mj-lt"/>
              <a:ea typeface="+mj-ea"/>
              <a:cs typeface="+mj-cs"/>
            </a:endParaRPr>
          </a:p>
        </p:txBody>
      </p:sp>
    </p:spTree>
    <p:extLst>
      <p:ext uri="{BB962C8B-B14F-4D97-AF65-F5344CB8AC3E}">
        <p14:creationId xmlns:p14="http://schemas.microsoft.com/office/powerpoint/2010/main" val="125170229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76401" y="762001"/>
            <a:ext cx="8887943" cy="4607719"/>
          </a:xfrm>
          <a:prstGeom prst="rect">
            <a:avLst/>
          </a:prstGeom>
        </p:spPr>
      </p:pic>
      <p:sp>
        <p:nvSpPr>
          <p:cNvPr id="3"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353</a:t>
            </a:fld>
            <a:endParaRPr lang="en-US" altLang="en-US"/>
          </a:p>
        </p:txBody>
      </p:sp>
      <p:sp>
        <p:nvSpPr>
          <p:cNvPr id="4"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5" name="TextBox 4"/>
          <p:cNvSpPr txBox="1"/>
          <p:nvPr/>
        </p:nvSpPr>
        <p:spPr>
          <a:xfrm>
            <a:off x="1600200" y="5791200"/>
            <a:ext cx="2971800" cy="33655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en-US" sz="4400" i="1" dirty="0"/>
              <a:t>Source: </a:t>
            </a:r>
            <a:r>
              <a:rPr lang="en-US" sz="4400" i="1" dirty="0" err="1"/>
              <a:t>Mox</a:t>
            </a:r>
            <a:r>
              <a:rPr lang="en-US" sz="4400" i="1" dirty="0"/>
              <a:t> FCCIHK presentation 2 Feb 21 </a:t>
            </a:r>
            <a:endParaRPr lang="en-US" sz="4400" i="1" dirty="0">
              <a:latin typeface="+mj-lt"/>
              <a:ea typeface="+mj-ea"/>
              <a:cs typeface="+mj-cs"/>
            </a:endParaRPr>
          </a:p>
        </p:txBody>
      </p:sp>
    </p:spTree>
    <p:extLst>
      <p:ext uri="{BB962C8B-B14F-4D97-AF65-F5344CB8AC3E}">
        <p14:creationId xmlns:p14="http://schemas.microsoft.com/office/powerpoint/2010/main" val="23116350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2937" y="1047750"/>
            <a:ext cx="8869812" cy="4286250"/>
          </a:xfrm>
          <a:prstGeom prst="rect">
            <a:avLst/>
          </a:prstGeom>
        </p:spPr>
      </p:pic>
      <p:sp>
        <p:nvSpPr>
          <p:cNvPr id="3"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354</a:t>
            </a:fld>
            <a:endParaRPr lang="en-US" altLang="en-US"/>
          </a:p>
        </p:txBody>
      </p:sp>
      <p:sp>
        <p:nvSpPr>
          <p:cNvPr id="4"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5" name="TextBox 4"/>
          <p:cNvSpPr txBox="1"/>
          <p:nvPr/>
        </p:nvSpPr>
        <p:spPr>
          <a:xfrm>
            <a:off x="1600200" y="5791200"/>
            <a:ext cx="2971800" cy="33655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en-US" sz="4400" i="1" dirty="0"/>
              <a:t>Source: </a:t>
            </a:r>
            <a:r>
              <a:rPr lang="en-US" sz="4400" i="1" dirty="0" err="1"/>
              <a:t>Mox</a:t>
            </a:r>
            <a:r>
              <a:rPr lang="en-US" sz="4400" i="1" dirty="0"/>
              <a:t> FCCIHK presentation 2 Feb 21 </a:t>
            </a:r>
            <a:endParaRPr lang="en-US" sz="4400" i="1" dirty="0">
              <a:latin typeface="+mj-lt"/>
              <a:ea typeface="+mj-ea"/>
              <a:cs typeface="+mj-cs"/>
            </a:endParaRPr>
          </a:p>
        </p:txBody>
      </p:sp>
    </p:spTree>
    <p:extLst>
      <p:ext uri="{BB962C8B-B14F-4D97-AF65-F5344CB8AC3E}">
        <p14:creationId xmlns:p14="http://schemas.microsoft.com/office/powerpoint/2010/main" val="26730964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banking industry</a:t>
            </a:r>
          </a:p>
        </p:txBody>
      </p:sp>
      <p:pic>
        <p:nvPicPr>
          <p:cNvPr id="4" name="Content Placeholder 3"/>
          <p:cNvPicPr>
            <a:picLocks noGrp="1" noChangeAspect="1"/>
          </p:cNvPicPr>
          <p:nvPr>
            <p:ph idx="1"/>
          </p:nvPr>
        </p:nvPicPr>
        <p:blipFill>
          <a:blip r:embed="rId3"/>
          <a:stretch>
            <a:fillRect/>
          </a:stretch>
        </p:blipFill>
        <p:spPr>
          <a:xfrm>
            <a:off x="2286000" y="1383810"/>
            <a:ext cx="7988102" cy="4701636"/>
          </a:xfrm>
          <a:prstGeom prst="rect">
            <a:avLst/>
          </a:prstGeom>
        </p:spPr>
      </p:pic>
      <p:sp>
        <p:nvSpPr>
          <p:cNvPr id="3" name="TextBox 2"/>
          <p:cNvSpPr txBox="1"/>
          <p:nvPr/>
        </p:nvSpPr>
        <p:spPr>
          <a:xfrm>
            <a:off x="1559169" y="5831530"/>
            <a:ext cx="3048000" cy="253916"/>
          </a:xfrm>
          <a:prstGeom prst="rect">
            <a:avLst/>
          </a:prstGeom>
          <a:noFill/>
        </p:spPr>
        <p:txBody>
          <a:bodyPr wrap="square" rtlCol="0">
            <a:spAutoFit/>
          </a:bodyPr>
          <a:lstStyle/>
          <a:p>
            <a:r>
              <a:rPr lang="en-US" sz="1050" i="1" dirty="0"/>
              <a:t>Source: McKinsey Global Banking report 2020 </a:t>
            </a:r>
          </a:p>
        </p:txBody>
      </p:sp>
      <p:sp>
        <p:nvSpPr>
          <p:cNvPr id="5"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355</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Tree>
    <p:extLst>
      <p:ext uri="{BB962C8B-B14F-4D97-AF65-F5344CB8AC3E}">
        <p14:creationId xmlns:p14="http://schemas.microsoft.com/office/powerpoint/2010/main" val="188587491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increasingly turning to digital banking</a:t>
            </a:r>
          </a:p>
        </p:txBody>
      </p:sp>
      <p:pic>
        <p:nvPicPr>
          <p:cNvPr id="4" name="Content Placeholder 3"/>
          <p:cNvPicPr>
            <a:picLocks noGrp="1" noChangeAspect="1"/>
          </p:cNvPicPr>
          <p:nvPr>
            <p:ph idx="1"/>
          </p:nvPr>
        </p:nvPicPr>
        <p:blipFill>
          <a:blip r:embed="rId3"/>
          <a:stretch>
            <a:fillRect/>
          </a:stretch>
        </p:blipFill>
        <p:spPr>
          <a:xfrm>
            <a:off x="2089420" y="1433514"/>
            <a:ext cx="8452539" cy="4342339"/>
          </a:xfrm>
          <a:prstGeom prst="rect">
            <a:avLst/>
          </a:prstGeom>
        </p:spPr>
      </p:pic>
      <p:sp>
        <p:nvSpPr>
          <p:cNvPr id="3" name="TextBox 2"/>
          <p:cNvSpPr txBox="1"/>
          <p:nvPr/>
        </p:nvSpPr>
        <p:spPr>
          <a:xfrm>
            <a:off x="1524000" y="5791727"/>
            <a:ext cx="1885950" cy="253916"/>
          </a:xfrm>
          <a:prstGeom prst="rect">
            <a:avLst/>
          </a:prstGeom>
          <a:noFill/>
        </p:spPr>
        <p:txBody>
          <a:bodyPr wrap="square" rtlCol="0">
            <a:spAutoFit/>
          </a:bodyPr>
          <a:lstStyle/>
          <a:p>
            <a:r>
              <a:rPr lang="en-US" sz="1050" i="1" dirty="0"/>
              <a:t>Source: BCG Dec 2020 </a:t>
            </a:r>
          </a:p>
        </p:txBody>
      </p:sp>
      <p:sp>
        <p:nvSpPr>
          <p:cNvPr id="5"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356</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Tree>
    <p:extLst>
      <p:ext uri="{BB962C8B-B14F-4D97-AF65-F5344CB8AC3E}">
        <p14:creationId xmlns:p14="http://schemas.microsoft.com/office/powerpoint/2010/main" val="215315459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Banks in China: will digital banking replace traditional banking?</a:t>
            </a:r>
            <a:r>
              <a:rPr lang="en-US" dirty="0"/>
              <a:t> </a:t>
            </a:r>
          </a:p>
        </p:txBody>
      </p:sp>
      <p:sp>
        <p:nvSpPr>
          <p:cNvPr id="3" name="Content Placeholder 2"/>
          <p:cNvSpPr>
            <a:spLocks noGrp="1"/>
          </p:cNvSpPr>
          <p:nvPr>
            <p:ph idx="1"/>
          </p:nvPr>
        </p:nvSpPr>
        <p:spPr/>
        <p:txBody>
          <a:bodyPr/>
          <a:lstStyle/>
          <a:p>
            <a:r>
              <a:rPr lang="en-US" dirty="0"/>
              <a:t>Group 3</a:t>
            </a:r>
          </a:p>
          <a:p>
            <a:r>
              <a:rPr lang="en-US" dirty="0"/>
              <a:t>Video</a:t>
            </a:r>
          </a:p>
          <a:p>
            <a:r>
              <a:rPr lang="en-US" dirty="0">
                <a:hlinkClick r:id="rId2"/>
              </a:rPr>
              <a:t>https://www.youtube.com/watch?v=s4tSP9-o7ZQ</a:t>
            </a:r>
            <a:endParaRPr lang="en-US" dirty="0"/>
          </a:p>
          <a:p>
            <a:r>
              <a:rPr lang="en-US" dirty="0"/>
              <a:t>Article</a:t>
            </a:r>
          </a:p>
          <a:p>
            <a:r>
              <a:rPr lang="en-US" dirty="0">
                <a:hlinkClick r:id="rId3"/>
              </a:rPr>
              <a:t>https://www.ft.com/content/196cfd50-46d9-11e7-8d27-59b4dd6296b8</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357</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Tree>
    <p:extLst>
      <p:ext uri="{BB962C8B-B14F-4D97-AF65-F5344CB8AC3E}">
        <p14:creationId xmlns:p14="http://schemas.microsoft.com/office/powerpoint/2010/main" val="137784900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00200" y="1143000"/>
            <a:ext cx="2342978" cy="994172"/>
          </a:xfrm>
        </p:spPr>
        <p:txBody>
          <a:bodyPr>
            <a:normAutofit fontScale="90000"/>
          </a:bodyPr>
          <a:lstStyle/>
          <a:p>
            <a:r>
              <a:rPr lang="en-US" dirty="0"/>
              <a:t>Global Financial </a:t>
            </a:r>
            <a:r>
              <a:rPr lang="en-US" sz="2400" dirty="0"/>
              <a:t>Intermediation</a:t>
            </a:r>
          </a:p>
        </p:txBody>
      </p:sp>
      <p:pic>
        <p:nvPicPr>
          <p:cNvPr id="6" name="Content Placeholder 5"/>
          <p:cNvPicPr>
            <a:picLocks noGrp="1" noChangeAspect="1"/>
          </p:cNvPicPr>
          <p:nvPr>
            <p:ph idx="1"/>
          </p:nvPr>
        </p:nvPicPr>
        <p:blipFill>
          <a:blip r:embed="rId3"/>
          <a:stretch>
            <a:fillRect/>
          </a:stretch>
        </p:blipFill>
        <p:spPr>
          <a:xfrm>
            <a:off x="3810001" y="76201"/>
            <a:ext cx="6714267" cy="6226479"/>
          </a:xfrm>
          <a:prstGeom prst="rect">
            <a:avLst/>
          </a:prstGeom>
        </p:spPr>
      </p:pic>
      <p:sp>
        <p:nvSpPr>
          <p:cNvPr id="2" name="TextBox 1"/>
          <p:cNvSpPr txBox="1"/>
          <p:nvPr/>
        </p:nvSpPr>
        <p:spPr>
          <a:xfrm>
            <a:off x="1600200" y="5791200"/>
            <a:ext cx="1880650" cy="415498"/>
          </a:xfrm>
          <a:prstGeom prst="rect">
            <a:avLst/>
          </a:prstGeom>
          <a:noFill/>
        </p:spPr>
        <p:txBody>
          <a:bodyPr wrap="square" rtlCol="0">
            <a:spAutoFit/>
          </a:bodyPr>
          <a:lstStyle/>
          <a:p>
            <a:r>
              <a:rPr lang="en-US" sz="1050" i="1" dirty="0"/>
              <a:t>Source: McKinsey Global Banking report 2020 </a:t>
            </a:r>
          </a:p>
        </p:txBody>
      </p:sp>
      <p:sp>
        <p:nvSpPr>
          <p:cNvPr id="3" name="Oval 2"/>
          <p:cNvSpPr/>
          <p:nvPr/>
        </p:nvSpPr>
        <p:spPr>
          <a:xfrm>
            <a:off x="8763000" y="76200"/>
            <a:ext cx="838200" cy="3810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8"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358</a:t>
            </a:fld>
            <a:endParaRPr lang="en-US" altLang="en-US"/>
          </a:p>
        </p:txBody>
      </p:sp>
    </p:spTree>
    <p:extLst>
      <p:ext uri="{BB962C8B-B14F-4D97-AF65-F5344CB8AC3E}">
        <p14:creationId xmlns:p14="http://schemas.microsoft.com/office/powerpoint/2010/main" val="2495859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(KLOs)</a:t>
            </a:r>
          </a:p>
        </p:txBody>
      </p:sp>
      <p:sp>
        <p:nvSpPr>
          <p:cNvPr id="3" name="Content Placeholder 2"/>
          <p:cNvSpPr>
            <a:spLocks noGrp="1"/>
          </p:cNvSpPr>
          <p:nvPr>
            <p:ph idx="1"/>
          </p:nvPr>
        </p:nvSpPr>
        <p:spPr/>
        <p:txBody>
          <a:bodyPr/>
          <a:lstStyle/>
          <a:p>
            <a:r>
              <a:rPr lang="en-US" dirty="0"/>
              <a:t>What are commercial banks</a:t>
            </a:r>
          </a:p>
          <a:p>
            <a:r>
              <a:rPr lang="en-US" dirty="0"/>
              <a:t>What they do (basic business models)</a:t>
            </a:r>
          </a:p>
          <a:p>
            <a:r>
              <a:rPr lang="en-US" dirty="0"/>
              <a:t>Competitors</a:t>
            </a:r>
          </a:p>
          <a:p>
            <a:r>
              <a:rPr lang="en-US" dirty="0"/>
              <a:t>Money creation</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359</a:t>
            </a:fld>
            <a:endParaRPr lang="en-US" altLang="en-US"/>
          </a:p>
        </p:txBody>
      </p:sp>
      <p:sp>
        <p:nvSpPr>
          <p:cNvPr id="5" name="Footer Placeholder 4"/>
          <p:cNvSpPr>
            <a:spLocks noGrp="1"/>
          </p:cNvSpPr>
          <p:nvPr>
            <p:ph type="ftr" sz="quarter" idx="11"/>
          </p:nvPr>
        </p:nvSpPr>
        <p:spPr/>
        <p:txBody>
          <a:bodyPr/>
          <a:lstStyle/>
          <a:p>
            <a:r>
              <a:rPr lang="en-US" altLang="en-US" dirty="0"/>
              <a:t>Summary: Commercial Banks</a:t>
            </a:r>
          </a:p>
        </p:txBody>
      </p:sp>
    </p:spTree>
    <p:extLst>
      <p:ext uri="{BB962C8B-B14F-4D97-AF65-F5344CB8AC3E}">
        <p14:creationId xmlns:p14="http://schemas.microsoft.com/office/powerpoint/2010/main" val="2469108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Search!</a:t>
            </a:r>
          </a:p>
        </p:txBody>
      </p:sp>
      <p:sp>
        <p:nvSpPr>
          <p:cNvPr id="3" name="Content Placeholder 2"/>
          <p:cNvSpPr>
            <a:spLocks noGrp="1"/>
          </p:cNvSpPr>
          <p:nvPr>
            <p:ph idx="1"/>
          </p:nvPr>
        </p:nvSpPr>
        <p:spPr/>
        <p:txBody>
          <a:bodyPr/>
          <a:lstStyle/>
          <a:p>
            <a:r>
              <a:rPr lang="en-US" dirty="0"/>
              <a:t>Find out what is the book value (annual report 2019) and the market value (market cap) of Cathay Pacific (today)</a:t>
            </a:r>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36</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401459453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360</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b="1" dirty="0">
                <a:solidFill>
                  <a:srgbClr val="C00000"/>
                </a:solidFill>
              </a:rPr>
              <a:t>Bank Management</a:t>
            </a:r>
          </a:p>
          <a:p>
            <a:pPr marL="636587" indent="-457200">
              <a:lnSpc>
                <a:spcPct val="200000"/>
              </a:lnSpc>
              <a:buFont typeface="+mj-lt"/>
              <a:buAutoNum type="arabicPeriod"/>
            </a:pPr>
            <a:r>
              <a:rPr lang="en-US" altLang="zh-TW" sz="2000" dirty="0">
                <a:solidFill>
                  <a:sysClr val="windowText" lastClr="000000"/>
                </a:solidFill>
              </a:rPr>
              <a:t>Types of Risk in Banking</a:t>
            </a:r>
          </a:p>
          <a:p>
            <a:pPr marL="636587" indent="-457200">
              <a:lnSpc>
                <a:spcPct val="200000"/>
              </a:lnSpc>
              <a:buFont typeface="+mj-lt"/>
              <a:buAutoNum type="arabicPeriod"/>
            </a:pPr>
            <a:r>
              <a:rPr lang="en-US" altLang="zh-TW" sz="2000" dirty="0">
                <a:solidFill>
                  <a:sysClr val="windowText" lastClr="0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39996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Class discussion</a:t>
            </a:r>
            <a:endParaRPr lang="zh-TW" altLang="en-US" dirty="0"/>
          </a:p>
        </p:txBody>
      </p:sp>
      <p:sp>
        <p:nvSpPr>
          <p:cNvPr id="8" name="Content Placeholder 7"/>
          <p:cNvSpPr>
            <a:spLocks noGrp="1"/>
          </p:cNvSpPr>
          <p:nvPr>
            <p:ph idx="1"/>
          </p:nvPr>
        </p:nvSpPr>
        <p:spPr/>
        <p:txBody>
          <a:bodyPr/>
          <a:lstStyle/>
          <a:p>
            <a:r>
              <a:rPr lang="en-US" altLang="zh-TW" dirty="0"/>
              <a:t>Imagine that you are the CEO of a large bank </a:t>
            </a:r>
          </a:p>
          <a:p>
            <a:pPr lvl="1"/>
            <a:r>
              <a:rPr lang="en-US" altLang="zh-TW" dirty="0"/>
              <a:t>(pick one and name it)</a:t>
            </a:r>
          </a:p>
          <a:p>
            <a:r>
              <a:rPr lang="en-US" altLang="zh-TW" dirty="0"/>
              <a:t>What keeps you awake at night and why?</a:t>
            </a:r>
            <a:endParaRPr lang="zh-TW" altLang="en-US" dirty="0"/>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361</a:t>
            </a:fld>
            <a:endParaRPr lang="en-US" altLang="en-US"/>
          </a:p>
        </p:txBody>
      </p:sp>
      <p:sp>
        <p:nvSpPr>
          <p:cNvPr id="9" name="Footer Placeholder 4"/>
          <p:cNvSpPr>
            <a:spLocks noGrp="1"/>
          </p:cNvSpPr>
          <p:nvPr>
            <p:ph type="ftr" sz="quarter" idx="11"/>
          </p:nvPr>
        </p:nvSpPr>
        <p:spPr>
          <a:xfrm>
            <a:off x="3513138" y="6143625"/>
            <a:ext cx="7154862" cy="427038"/>
          </a:xfrm>
        </p:spPr>
        <p:txBody>
          <a:bodyPr/>
          <a:lstStyle/>
          <a:p>
            <a:r>
              <a:rPr lang="en-US" altLang="en-US" dirty="0"/>
              <a:t>Commercial Banks – Class discussion</a:t>
            </a:r>
          </a:p>
        </p:txBody>
      </p:sp>
      <p:pic>
        <p:nvPicPr>
          <p:cNvPr id="10" name="Picture 3" descr="C:\Users\Wolfgang\Documents\EdPres\04_Business Development\HKUST Business School\Purchasing Process\Trial Project\istockphoto\ist2_4854654-group.jpg"/>
          <p:cNvPicPr>
            <a:picLocks noChangeAspect="1" noChangeArrowheads="1"/>
          </p:cNvPicPr>
          <p:nvPr/>
        </p:nvPicPr>
        <p:blipFill>
          <a:blip r:embed="rId2" cstate="print"/>
          <a:stretch>
            <a:fillRect/>
          </a:stretch>
        </p:blipFill>
        <p:spPr bwMode="auto">
          <a:xfrm>
            <a:off x="8382000" y="304800"/>
            <a:ext cx="1801888" cy="2699648"/>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5947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57400" y="1671320"/>
          <a:ext cx="7543800" cy="3484880"/>
        </p:xfrm>
        <a:graphic>
          <a:graphicData uri="http://schemas.openxmlformats.org/drawingml/2006/table">
            <a:tbl>
              <a:tblPr firstRow="1" bandRow="1" bandCol="1">
                <a:tableStyleId>{69012ECD-51FC-41F1-AA8D-1B2483CD663E}</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4 primary concerns of bank managers: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Aspects of bank management:</a:t>
                      </a:r>
                    </a:p>
                  </a:txBody>
                  <a:tcPr/>
                </a:tc>
                <a:extLst>
                  <a:ext uri="{0D108BD9-81ED-4DB2-BD59-A6C34878D82A}">
                    <a16:rowId xmlns:a16="http://schemas.microsoft.com/office/drawing/2014/main" val="10000"/>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Make sure bank has enough cash to pay deposit outflows </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Liquidity management</a:t>
                      </a:r>
                    </a:p>
                  </a:txBody>
                  <a:tcPr anchor="ctr"/>
                </a:tc>
                <a:extLst>
                  <a:ext uri="{0D108BD9-81ED-4DB2-BD59-A6C34878D82A}">
                    <a16:rowId xmlns:a16="http://schemas.microsoft.com/office/drawing/2014/main" val="10001"/>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Pursue an acceptably low level of risk by acquiring assets with low default rate and diversifying asset holdings</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Asset management</a:t>
                      </a:r>
                    </a:p>
                  </a:txBody>
                  <a:tcPr anchor="ctr"/>
                </a:tc>
                <a:extLst>
                  <a:ext uri="{0D108BD9-81ED-4DB2-BD59-A6C34878D82A}">
                    <a16:rowId xmlns:a16="http://schemas.microsoft.com/office/drawing/2014/main" val="10002"/>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Acquire funds at low cost</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Liability management</a:t>
                      </a:r>
                    </a:p>
                  </a:txBody>
                  <a:tcPr anchor="ctr"/>
                </a:tc>
                <a:extLst>
                  <a:ext uri="{0D108BD9-81ED-4DB2-BD59-A6C34878D82A}">
                    <a16:rowId xmlns:a16="http://schemas.microsoft.com/office/drawing/2014/main" val="10003"/>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Decide the amount of capital the bank should maintain and acquire this capital</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Capital management</a:t>
                      </a:r>
                    </a:p>
                  </a:txBody>
                  <a:tcPr anchor="ctr"/>
                </a:tc>
                <a:extLst>
                  <a:ext uri="{0D108BD9-81ED-4DB2-BD59-A6C34878D82A}">
                    <a16:rowId xmlns:a16="http://schemas.microsoft.com/office/drawing/2014/main" val="10004"/>
                  </a:ext>
                </a:extLst>
              </a:tr>
            </a:tbl>
          </a:graphicData>
        </a:graphic>
      </p:graphicFrame>
      <p:sp>
        <p:nvSpPr>
          <p:cNvPr id="180226" name="Rectangle 2"/>
          <p:cNvSpPr>
            <a:spLocks noGrp="1" noChangeArrowheads="1"/>
          </p:cNvSpPr>
          <p:nvPr>
            <p:ph type="title"/>
          </p:nvPr>
        </p:nvSpPr>
        <p:spPr/>
        <p:txBody>
          <a:bodyPr/>
          <a:lstStyle/>
          <a:p>
            <a:r>
              <a:rPr lang="en-US" altLang="zh-TW"/>
              <a:t>Bank Management</a:t>
            </a:r>
          </a:p>
        </p:txBody>
      </p:sp>
      <p:sp>
        <p:nvSpPr>
          <p:cNvPr id="13"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8E315FF-E152-4F47-A1EC-7CBAA15CA04C}" type="slidenum">
              <a:rPr lang="en-US" altLang="en-US" sz="1400"/>
              <a:pPr/>
              <a:t>362</a:t>
            </a:fld>
            <a:endParaRPr lang="en-US" altLang="en-US" sz="1400"/>
          </a:p>
        </p:txBody>
      </p:sp>
      <p:sp>
        <p:nvSpPr>
          <p:cNvPr id="20" name="Footer Placeholder 4"/>
          <p:cNvSpPr>
            <a:spLocks noGrp="1"/>
          </p:cNvSpPr>
          <p:nvPr>
            <p:ph type="ftr" sz="quarter" idx="11"/>
          </p:nvPr>
        </p:nvSpPr>
        <p:spPr bwMode="auto">
          <a:noFill/>
          <a:ln>
            <a:miter lim="800000"/>
            <a:headEnd/>
            <a:tailEnd/>
          </a:ln>
        </p:spPr>
        <p:txBody>
          <a:bodyPr/>
          <a:lstStyle/>
          <a:p>
            <a:r>
              <a:rPr lang="en-US" altLang="zh-TW" dirty="0"/>
              <a:t>Bank Management</a:t>
            </a:r>
          </a:p>
        </p:txBody>
      </p:sp>
      <p:sp>
        <p:nvSpPr>
          <p:cNvPr id="180235" name="AutoShape 11"/>
          <p:cNvSpPr>
            <a:spLocks/>
          </p:cNvSpPr>
          <p:nvPr/>
        </p:nvSpPr>
        <p:spPr bwMode="auto">
          <a:xfrm>
            <a:off x="9601200" y="2667001"/>
            <a:ext cx="228600" cy="1600200"/>
          </a:xfrm>
          <a:prstGeom prst="rightBrace">
            <a:avLst>
              <a:gd name="adj1" fmla="val 22619"/>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sp>
        <p:nvSpPr>
          <p:cNvPr id="180236" name="Text Box 12"/>
          <p:cNvSpPr txBox="1">
            <a:spLocks noChangeArrowheads="1"/>
          </p:cNvSpPr>
          <p:nvPr/>
        </p:nvSpPr>
        <p:spPr bwMode="auto">
          <a:xfrm>
            <a:off x="9953626" y="3200400"/>
            <a:ext cx="714375" cy="369332"/>
          </a:xfrm>
          <a:prstGeom prst="rect">
            <a:avLst/>
          </a:prstGeom>
          <a:noFill/>
          <a:ln w="9525">
            <a:noFill/>
            <a:miter lim="800000"/>
            <a:headEnd/>
            <a:tailEnd/>
          </a:ln>
          <a:effectLst/>
        </p:spPr>
        <p:txBody>
          <a:bodyPr wrap="square">
            <a:spAutoFit/>
          </a:bodyPr>
          <a:lstStyle/>
          <a:p>
            <a:pPr algn="ctr">
              <a:spcBef>
                <a:spcPct val="50000"/>
              </a:spcBef>
            </a:pPr>
            <a:r>
              <a:rPr lang="en-US" altLang="zh-TW" b="1" dirty="0">
                <a:ea typeface="PMingLiU" pitchFamily="18" charset="-120"/>
              </a:rPr>
              <a:t>ALM</a:t>
            </a:r>
            <a:endParaRPr lang="en-US" altLang="zh-TW" sz="2400" b="1" dirty="0">
              <a:ea typeface="PMingLiU" pitchFamily="18" charset="-120"/>
            </a:endParaRPr>
          </a:p>
        </p:txBody>
      </p:sp>
    </p:spTree>
    <p:extLst>
      <p:ext uri="{BB962C8B-B14F-4D97-AF65-F5344CB8AC3E}">
        <p14:creationId xmlns:p14="http://schemas.microsoft.com/office/powerpoint/2010/main" val="233055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5" grpId="0" animBg="1"/>
      <p:bldP spid="180236"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zh-TW" dirty="0">
                <a:ea typeface="PMingLiU" pitchFamily="18" charset="-120"/>
              </a:rPr>
              <a:t>Liquidity Management</a:t>
            </a:r>
            <a:br>
              <a:rPr lang="en-US" altLang="zh-TW" dirty="0">
                <a:ea typeface="PMingLiU" pitchFamily="18" charset="-120"/>
              </a:rPr>
            </a:br>
            <a:r>
              <a:rPr lang="en-US" altLang="zh-TW" sz="2400" dirty="0">
                <a:ea typeface="PMingLiU" pitchFamily="18" charset="-120"/>
              </a:rPr>
              <a:t>Scenario 1</a:t>
            </a:r>
            <a:endParaRPr lang="en-US" altLang="zh-TW" b="0" dirty="0">
              <a:ea typeface="PMingLiU" pitchFamily="18" charset="-120"/>
            </a:endParaRPr>
          </a:p>
        </p:txBody>
      </p:sp>
      <p:sp>
        <p:nvSpPr>
          <p:cNvPr id="1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0694DE2E-6986-4EDB-AB75-86DE2445F66D}" type="slidenum">
              <a:rPr lang="en-US" altLang="en-US" sz="1400"/>
              <a:pPr/>
              <a:t>363</a:t>
            </a:fld>
            <a:endParaRPr lang="en-US" altLang="en-US" sz="1400"/>
          </a:p>
        </p:txBody>
      </p:sp>
      <p:sp>
        <p:nvSpPr>
          <p:cNvPr id="19" name="Footer Placeholder 4"/>
          <p:cNvSpPr>
            <a:spLocks noGrp="1"/>
          </p:cNvSpPr>
          <p:nvPr>
            <p:ph type="ftr" sz="quarter" idx="11"/>
          </p:nvPr>
        </p:nvSpPr>
        <p:spPr bwMode="auto">
          <a:noFill/>
          <a:ln>
            <a:miter lim="800000"/>
            <a:headEnd/>
            <a:tailEnd/>
          </a:ln>
        </p:spPr>
        <p:txBody>
          <a:bodyPr/>
          <a:lstStyle/>
          <a:p>
            <a:r>
              <a:rPr lang="en-US" altLang="zh-TW" dirty="0"/>
              <a:t>Bank Management</a:t>
            </a:r>
          </a:p>
        </p:txBody>
      </p:sp>
      <p:graphicFrame>
        <p:nvGraphicFramePr>
          <p:cNvPr id="20" name="Table 19"/>
          <p:cNvGraphicFramePr>
            <a:graphicFrameLocks noGrp="1"/>
          </p:cNvGraphicFramePr>
          <p:nvPr/>
        </p:nvGraphicFramePr>
        <p:xfrm>
          <a:off x="1976438" y="16002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dirty="0">
                          <a:solidFill>
                            <a:schemeClr val="accent3">
                              <a:lumMod val="75000"/>
                            </a:schemeClr>
                          </a:solidFill>
                        </a:rPr>
                        <a:t>Bank A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3"/>
                      </a:solidFill>
                      <a:prstDash val="solid"/>
                      <a:round/>
                      <a:headEnd type="none" w="med" len="med"/>
                      <a:tailEnd type="none" w="med" len="med"/>
                    </a:lnR>
                    <a:solidFill>
                      <a:schemeClr val="accent3"/>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3"/>
                      </a:solidFill>
                      <a:prstDash val="solid"/>
                      <a:round/>
                      <a:headEnd type="none" w="med" len="med"/>
                      <a:tailEnd type="none" w="med" len="med"/>
                    </a:lnL>
                    <a:solidFill>
                      <a:schemeClr val="accent3"/>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solidFill>
                            <a:schemeClr val="tx1"/>
                          </a:solidFill>
                        </a:rPr>
                        <a:t>Reserves</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$20 mil</a:t>
                      </a:r>
                      <a:endParaRPr lang="de-DE" b="1" dirty="0">
                        <a:solidFill>
                          <a:schemeClr val="tx1"/>
                        </a:solidFill>
                      </a:endParaRPr>
                    </a:p>
                  </a:txBody>
                  <a:tcPr>
                    <a:lnR w="12700" cap="flat" cmpd="sng" algn="ctr">
                      <a:solidFill>
                        <a:schemeClr val="accent3"/>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3"/>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$100 mil</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$80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T w="12700" cap="flat" cmpd="sng" algn="ctr">
                      <a:solidFill>
                        <a:schemeClr val="bg1"/>
                      </a:solidFill>
                      <a:prstDash val="solid"/>
                      <a:round/>
                      <a:headEnd type="none" w="med" len="med"/>
                      <a:tailEnd type="none" w="med" len="med"/>
                    </a:lnT>
                    <a:solidFill>
                      <a:schemeClr val="bg1"/>
                    </a:solidFill>
                  </a:tcPr>
                </a:tc>
                <a:tc>
                  <a:txBody>
                    <a:bodyPr/>
                    <a:lstStyle/>
                    <a:p>
                      <a:pPr algn="r"/>
                      <a:r>
                        <a:rPr lang="en-US" dirty="0"/>
                        <a:t>$10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a:txBody>
                    <a:bodyPr/>
                    <a:lstStyle/>
                    <a:p>
                      <a:pPr algn="r"/>
                      <a:endParaRPr lang="de-DE" dirty="0"/>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70153" y="40386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75000"/>
                            </a:schemeClr>
                          </a:solidFill>
                        </a:rPr>
                        <a:t>Bank A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3"/>
                      </a:solidFill>
                      <a:prstDash val="solid"/>
                      <a:round/>
                      <a:headEnd type="none" w="med" len="med"/>
                      <a:tailEnd type="none" w="med" len="med"/>
                    </a:lnR>
                    <a:solidFill>
                      <a:schemeClr val="accent3"/>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3"/>
                      </a:solidFill>
                      <a:prstDash val="solid"/>
                      <a:round/>
                      <a:headEnd type="none" w="med" len="med"/>
                      <a:tailEnd type="none" w="med" len="med"/>
                    </a:lnL>
                    <a:solidFill>
                      <a:schemeClr val="accent3"/>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solidFill>
                            <a:schemeClr val="tx1"/>
                          </a:solidFill>
                        </a:rPr>
                        <a:t>Reserves</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$10 mil</a:t>
                      </a:r>
                      <a:endParaRPr lang="de-DE" b="1" dirty="0">
                        <a:solidFill>
                          <a:schemeClr val="tx1"/>
                        </a:solidFill>
                      </a:endParaRPr>
                    </a:p>
                  </a:txBody>
                  <a:tcPr>
                    <a:lnR w="12700" cap="flat" cmpd="sng" algn="ctr">
                      <a:solidFill>
                        <a:schemeClr val="accent3"/>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3"/>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$80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T w="12700" cap="flat" cmpd="sng" algn="ctr">
                      <a:solidFill>
                        <a:schemeClr val="bg1"/>
                      </a:solidFill>
                      <a:prstDash val="solid"/>
                      <a:round/>
                      <a:headEnd type="none" w="med" len="med"/>
                      <a:tailEnd type="none" w="med" len="med"/>
                    </a:lnT>
                    <a:solidFill>
                      <a:schemeClr val="bg1"/>
                    </a:solidFill>
                  </a:tcPr>
                </a:tc>
                <a:tc>
                  <a:txBody>
                    <a:bodyPr/>
                    <a:lstStyle/>
                    <a:p>
                      <a:pPr algn="r"/>
                      <a:r>
                        <a:rPr lang="en-US" dirty="0"/>
                        <a:t>$10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a:txBody>
                    <a:bodyPr/>
                    <a:lstStyle/>
                    <a:p>
                      <a:pPr algn="r"/>
                      <a:endParaRPr lang="de-DE" dirty="0"/>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bl>
          </a:graphicData>
        </a:graphic>
      </p:graphicFrame>
      <p:sp>
        <p:nvSpPr>
          <p:cNvPr id="23" name="Pentagon 22"/>
          <p:cNvSpPr/>
          <p:nvPr/>
        </p:nvSpPr>
        <p:spPr>
          <a:xfrm rot="5400000">
            <a:off x="4970116" y="2307147"/>
            <a:ext cx="559891" cy="3001834"/>
          </a:xfrm>
          <a:prstGeom prst="homePlate">
            <a:avLst>
              <a:gd name="adj" fmla="val 36601"/>
            </a:avLst>
          </a:prstGeom>
          <a:solidFill>
            <a:schemeClr val="accent3">
              <a:lumMod val="40000"/>
              <a:lumOff val="60000"/>
            </a:schemeClr>
          </a:solidFill>
        </p:spPr>
        <p:txBody>
          <a:bodyPr vert="vert270" wrap="square">
            <a:spAutoFit/>
          </a:bodyPr>
          <a:lstStyle/>
          <a:p>
            <a:pPr algn="ctr"/>
            <a:r>
              <a:rPr lang="en-US" b="1" dirty="0"/>
              <a:t>Deposit outflow of $10 mil</a:t>
            </a:r>
            <a:endParaRPr lang="de-DE" b="1" dirty="0"/>
          </a:p>
        </p:txBody>
      </p:sp>
      <p:sp>
        <p:nvSpPr>
          <p:cNvPr id="24" name="Rectangle 23"/>
          <p:cNvSpPr/>
          <p:nvPr/>
        </p:nvSpPr>
        <p:spPr>
          <a:xfrm>
            <a:off x="8763001" y="2033688"/>
            <a:ext cx="1676741" cy="1354217"/>
          </a:xfrm>
          <a:prstGeom prst="rect">
            <a:avLst/>
          </a:prstGeom>
        </p:spPr>
        <p:txBody>
          <a:bodyPr wrap="none">
            <a:spAutoFit/>
          </a:bodyPr>
          <a:lstStyle/>
          <a:p>
            <a:r>
              <a:rPr lang="en-US" dirty="0"/>
              <a:t>Reserve req.</a:t>
            </a:r>
          </a:p>
          <a:p>
            <a:r>
              <a:rPr lang="en-US" b="1" dirty="0"/>
              <a:t>= $10 mil</a:t>
            </a:r>
          </a:p>
          <a:p>
            <a:pPr>
              <a:spcBef>
                <a:spcPts val="1200"/>
              </a:spcBef>
            </a:pPr>
            <a:r>
              <a:rPr lang="en-US" dirty="0"/>
              <a:t>Excess reserves </a:t>
            </a:r>
          </a:p>
          <a:p>
            <a:r>
              <a:rPr lang="en-US" dirty="0">
                <a:solidFill>
                  <a:srgbClr val="00B050"/>
                </a:solidFill>
              </a:rPr>
              <a:t>= </a:t>
            </a:r>
            <a:r>
              <a:rPr lang="en-US" b="1" dirty="0">
                <a:solidFill>
                  <a:srgbClr val="00B050"/>
                </a:solidFill>
              </a:rPr>
              <a:t>$10 mil</a:t>
            </a:r>
            <a:endParaRPr lang="de-DE" b="1" dirty="0">
              <a:solidFill>
                <a:srgbClr val="00B050"/>
              </a:solidFill>
            </a:endParaRPr>
          </a:p>
        </p:txBody>
      </p:sp>
      <p:sp>
        <p:nvSpPr>
          <p:cNvPr id="4" name="Right Brace 3"/>
          <p:cNvSpPr/>
          <p:nvPr/>
        </p:nvSpPr>
        <p:spPr>
          <a:xfrm>
            <a:off x="8458200" y="1964647"/>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7" name="Right Brace 26"/>
          <p:cNvSpPr/>
          <p:nvPr/>
        </p:nvSpPr>
        <p:spPr>
          <a:xfrm>
            <a:off x="8458200" y="4419600"/>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8" name="Rectangle 27"/>
          <p:cNvSpPr/>
          <p:nvPr/>
        </p:nvSpPr>
        <p:spPr>
          <a:xfrm>
            <a:off x="8763000" y="4495801"/>
            <a:ext cx="1623842" cy="1354217"/>
          </a:xfrm>
          <a:prstGeom prst="rect">
            <a:avLst/>
          </a:prstGeom>
        </p:spPr>
        <p:txBody>
          <a:bodyPr wrap="none">
            <a:spAutoFit/>
          </a:bodyPr>
          <a:lstStyle/>
          <a:p>
            <a:r>
              <a:rPr lang="en-US" dirty="0"/>
              <a:t>Reserve req.</a:t>
            </a:r>
          </a:p>
          <a:p>
            <a:r>
              <a:rPr lang="en-US" b="1" dirty="0"/>
              <a:t>= $9 mil</a:t>
            </a:r>
          </a:p>
          <a:p>
            <a:pPr>
              <a:spcBef>
                <a:spcPts val="1200"/>
              </a:spcBef>
            </a:pPr>
            <a:r>
              <a:rPr lang="en-US" dirty="0"/>
              <a:t>Excess reserves</a:t>
            </a:r>
          </a:p>
          <a:p>
            <a:r>
              <a:rPr lang="en-US" dirty="0">
                <a:solidFill>
                  <a:srgbClr val="00B050"/>
                </a:solidFill>
              </a:rPr>
              <a:t>= </a:t>
            </a:r>
            <a:r>
              <a:rPr lang="en-US" b="1" dirty="0">
                <a:solidFill>
                  <a:srgbClr val="00B050"/>
                </a:solidFill>
              </a:rPr>
              <a:t>$1 mil</a:t>
            </a:r>
            <a:endParaRPr lang="de-DE" b="1" dirty="0">
              <a:solidFill>
                <a:srgbClr val="00B050"/>
              </a:solidFill>
            </a:endParaRPr>
          </a:p>
        </p:txBody>
      </p:sp>
    </p:spTree>
    <p:extLst>
      <p:ext uri="{BB962C8B-B14F-4D97-AF65-F5344CB8AC3E}">
        <p14:creationId xmlns:p14="http://schemas.microsoft.com/office/powerpoint/2010/main" val="34688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4" grpId="0" animBg="1"/>
      <p:bldP spid="27" grpId="0" animBg="1"/>
      <p:bldP spid="28"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zh-TW" dirty="0">
                <a:ea typeface="PMingLiU" pitchFamily="18" charset="-120"/>
              </a:rPr>
              <a:t>Liquidity Management</a:t>
            </a:r>
            <a:br>
              <a:rPr lang="en-US" altLang="zh-TW" dirty="0">
                <a:ea typeface="PMingLiU" pitchFamily="18" charset="-120"/>
              </a:rPr>
            </a:br>
            <a:r>
              <a:rPr lang="en-US" altLang="zh-TW" sz="2400" dirty="0">
                <a:ea typeface="PMingLiU" pitchFamily="18" charset="-120"/>
              </a:rPr>
              <a:t>Scenario 2</a:t>
            </a:r>
            <a:endParaRPr lang="en-US" altLang="zh-TW" b="0" dirty="0">
              <a:ea typeface="PMingLiU" pitchFamily="18" charset="-120"/>
            </a:endParaRPr>
          </a:p>
        </p:txBody>
      </p:sp>
      <p:sp>
        <p:nvSpPr>
          <p:cNvPr id="1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0694DE2E-6986-4EDB-AB75-86DE2445F66D}" type="slidenum">
              <a:rPr lang="en-US" altLang="en-US" sz="1400"/>
              <a:pPr/>
              <a:t>364</a:t>
            </a:fld>
            <a:endParaRPr lang="en-US" altLang="en-US" sz="1400"/>
          </a:p>
        </p:txBody>
      </p:sp>
      <p:sp>
        <p:nvSpPr>
          <p:cNvPr id="19" name="Footer Placeholder 4"/>
          <p:cNvSpPr>
            <a:spLocks noGrp="1"/>
          </p:cNvSpPr>
          <p:nvPr>
            <p:ph type="ftr" sz="quarter" idx="11"/>
          </p:nvPr>
        </p:nvSpPr>
        <p:spPr bwMode="auto">
          <a:noFill/>
          <a:ln>
            <a:miter lim="800000"/>
            <a:headEnd/>
            <a:tailEnd/>
          </a:ln>
        </p:spPr>
        <p:txBody>
          <a:bodyPr/>
          <a:lstStyle/>
          <a:p>
            <a:r>
              <a:rPr lang="en-US" altLang="zh-TW" dirty="0"/>
              <a:t>Bank Management</a:t>
            </a:r>
          </a:p>
        </p:txBody>
      </p:sp>
      <p:graphicFrame>
        <p:nvGraphicFramePr>
          <p:cNvPr id="20" name="Table 19"/>
          <p:cNvGraphicFramePr>
            <a:graphicFrameLocks noGrp="1"/>
          </p:cNvGraphicFramePr>
          <p:nvPr/>
        </p:nvGraphicFramePr>
        <p:xfrm>
          <a:off x="1976438" y="16002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dirty="0">
                          <a:solidFill>
                            <a:schemeClr val="accent2">
                              <a:lumMod val="75000"/>
                            </a:schemeClr>
                          </a:solidFill>
                        </a:rPr>
                        <a:t>Bank B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FF0000"/>
                          </a:solidFill>
                        </a:rPr>
                        <a:t>$10 mil</a:t>
                      </a:r>
                      <a:endParaRPr lang="de-DE" b="1" dirty="0">
                        <a:solidFill>
                          <a:srgbClr val="FF000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$100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70153" y="40386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Bank B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FF0000"/>
                          </a:solidFill>
                        </a:rPr>
                        <a:t>$0 mil</a:t>
                      </a:r>
                      <a:endParaRPr lang="de-DE" b="1" dirty="0">
                        <a:solidFill>
                          <a:srgbClr val="FF000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t>Deposits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23" name="Pentagon 22"/>
          <p:cNvSpPr/>
          <p:nvPr/>
        </p:nvSpPr>
        <p:spPr>
          <a:xfrm rot="5400000">
            <a:off x="4970116" y="2307147"/>
            <a:ext cx="559891" cy="3001834"/>
          </a:xfrm>
          <a:prstGeom prst="homePlate">
            <a:avLst>
              <a:gd name="adj" fmla="val 36601"/>
            </a:avLst>
          </a:prstGeom>
          <a:solidFill>
            <a:schemeClr val="accent2">
              <a:lumMod val="40000"/>
              <a:lumOff val="60000"/>
            </a:schemeClr>
          </a:solidFill>
        </p:spPr>
        <p:txBody>
          <a:bodyPr vert="vert270" wrap="square">
            <a:spAutoFit/>
          </a:bodyPr>
          <a:lstStyle/>
          <a:p>
            <a:pPr algn="ctr"/>
            <a:r>
              <a:rPr lang="en-US" b="1" dirty="0"/>
              <a:t>Deposit outflow of $10 mil</a:t>
            </a:r>
            <a:endParaRPr lang="de-DE" b="1" dirty="0"/>
          </a:p>
        </p:txBody>
      </p:sp>
      <p:sp>
        <p:nvSpPr>
          <p:cNvPr id="24" name="Rectangle 23"/>
          <p:cNvSpPr/>
          <p:nvPr/>
        </p:nvSpPr>
        <p:spPr>
          <a:xfrm>
            <a:off x="8763001" y="2033688"/>
            <a:ext cx="1676741" cy="1354217"/>
          </a:xfrm>
          <a:prstGeom prst="rect">
            <a:avLst/>
          </a:prstGeom>
        </p:spPr>
        <p:txBody>
          <a:bodyPr wrap="none">
            <a:spAutoFit/>
          </a:bodyPr>
          <a:lstStyle/>
          <a:p>
            <a:r>
              <a:rPr lang="en-US" dirty="0"/>
              <a:t>Reserve req.</a:t>
            </a:r>
          </a:p>
          <a:p>
            <a:r>
              <a:rPr lang="en-US" b="1" dirty="0"/>
              <a:t>= $10 mil</a:t>
            </a:r>
          </a:p>
          <a:p>
            <a:pPr>
              <a:spcBef>
                <a:spcPts val="1200"/>
              </a:spcBef>
            </a:pPr>
            <a:r>
              <a:rPr lang="en-US" dirty="0"/>
              <a:t>Excess reserves </a:t>
            </a:r>
          </a:p>
          <a:p>
            <a:r>
              <a:rPr lang="en-US" dirty="0">
                <a:solidFill>
                  <a:srgbClr val="FF0000"/>
                </a:solidFill>
              </a:rPr>
              <a:t>= </a:t>
            </a:r>
            <a:r>
              <a:rPr lang="en-US" b="1" dirty="0">
                <a:solidFill>
                  <a:srgbClr val="FF0000"/>
                </a:solidFill>
              </a:rPr>
              <a:t>none</a:t>
            </a:r>
            <a:endParaRPr lang="de-DE" b="1" dirty="0">
              <a:solidFill>
                <a:srgbClr val="FF0000"/>
              </a:solidFill>
            </a:endParaRPr>
          </a:p>
        </p:txBody>
      </p:sp>
      <p:sp>
        <p:nvSpPr>
          <p:cNvPr id="4" name="Right Brace 3"/>
          <p:cNvSpPr/>
          <p:nvPr/>
        </p:nvSpPr>
        <p:spPr>
          <a:xfrm>
            <a:off x="8458200" y="1964647"/>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7" name="Right Brace 26"/>
          <p:cNvSpPr/>
          <p:nvPr/>
        </p:nvSpPr>
        <p:spPr>
          <a:xfrm>
            <a:off x="8458200" y="4419600"/>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8" name="Rectangle 27"/>
          <p:cNvSpPr/>
          <p:nvPr/>
        </p:nvSpPr>
        <p:spPr>
          <a:xfrm>
            <a:off x="8763000" y="4495801"/>
            <a:ext cx="1611852" cy="1354217"/>
          </a:xfrm>
          <a:prstGeom prst="rect">
            <a:avLst/>
          </a:prstGeom>
        </p:spPr>
        <p:txBody>
          <a:bodyPr wrap="none">
            <a:spAutoFit/>
          </a:bodyPr>
          <a:lstStyle/>
          <a:p>
            <a:r>
              <a:rPr lang="en-US" dirty="0"/>
              <a:t>Reserve req.</a:t>
            </a:r>
          </a:p>
          <a:p>
            <a:r>
              <a:rPr lang="en-US" b="1" dirty="0"/>
              <a:t>= $9 mil</a:t>
            </a:r>
          </a:p>
          <a:p>
            <a:pPr>
              <a:spcBef>
                <a:spcPts val="1200"/>
              </a:spcBef>
            </a:pPr>
            <a:r>
              <a:rPr lang="en-US" dirty="0"/>
              <a:t>Shortfall of res.</a:t>
            </a:r>
          </a:p>
          <a:p>
            <a:r>
              <a:rPr lang="en-US" dirty="0">
                <a:solidFill>
                  <a:srgbClr val="FF0000"/>
                </a:solidFill>
              </a:rPr>
              <a:t>= </a:t>
            </a:r>
            <a:r>
              <a:rPr lang="en-US" b="1" dirty="0">
                <a:solidFill>
                  <a:srgbClr val="FF0000"/>
                </a:solidFill>
              </a:rPr>
              <a:t>$9 mil</a:t>
            </a:r>
            <a:endParaRPr lang="de-DE" b="1" dirty="0">
              <a:solidFill>
                <a:srgbClr val="FF0000"/>
              </a:solidFill>
            </a:endParaRPr>
          </a:p>
        </p:txBody>
      </p:sp>
    </p:spTree>
    <p:extLst>
      <p:ext uri="{BB962C8B-B14F-4D97-AF65-F5344CB8AC3E}">
        <p14:creationId xmlns:p14="http://schemas.microsoft.com/office/powerpoint/2010/main" val="234264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4" grpId="0" animBg="1"/>
      <p:bldP spid="27" grpId="0" animBg="1"/>
      <p:bldP spid="28"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lvl="1"/>
            <a:r>
              <a:rPr lang="en-US" altLang="zh-TW" sz="3600" dirty="0"/>
              <a:t>Liquidity Management</a:t>
            </a:r>
            <a:br>
              <a:rPr lang="en-US" altLang="zh-TW" dirty="0"/>
            </a:br>
            <a:r>
              <a:rPr lang="en-US" altLang="zh-TW" sz="2400" dirty="0"/>
              <a:t>4 Possible actions for </a:t>
            </a:r>
            <a:r>
              <a:rPr lang="en-US" altLang="zh-TW" sz="2400" dirty="0">
                <a:solidFill>
                  <a:schemeClr val="accent2">
                    <a:lumMod val="75000"/>
                  </a:schemeClr>
                </a:solidFill>
              </a:rPr>
              <a:t>Bank B</a:t>
            </a:r>
            <a:endParaRPr lang="en-US" altLang="zh-TW" dirty="0">
              <a:solidFill>
                <a:schemeClr val="accent2">
                  <a:lumMod val="75000"/>
                </a:schemeClr>
              </a:solidFill>
            </a:endParaRPr>
          </a:p>
        </p:txBody>
      </p:sp>
      <p:sp>
        <p:nvSpPr>
          <p:cNvPr id="187395" name="Rectangle 3"/>
          <p:cNvSpPr>
            <a:spLocks noGrp="1" noChangeArrowheads="1"/>
          </p:cNvSpPr>
          <p:nvPr>
            <p:ph idx="1"/>
          </p:nvPr>
        </p:nvSpPr>
        <p:spPr/>
        <p:txBody>
          <a:bodyPr/>
          <a:lstStyle/>
          <a:p>
            <a:pPr marL="400050">
              <a:buFont typeface="+mj-lt"/>
              <a:buAutoNum type="arabicPeriod"/>
            </a:pPr>
            <a:r>
              <a:rPr lang="en-US" altLang="zh-TW" b="1" dirty="0"/>
              <a:t>Borrow from other banks or corporations </a:t>
            </a:r>
          </a:p>
          <a:p>
            <a:pPr marL="400050">
              <a:buFont typeface="+mj-lt"/>
              <a:buAutoNum type="arabicPeriod"/>
            </a:pPr>
            <a:endParaRPr lang="en-US" altLang="zh-TW" dirty="0"/>
          </a:p>
          <a:p>
            <a:pPr marL="400050">
              <a:buFont typeface="+mj-lt"/>
              <a:buAutoNum type="arabicPeriod"/>
            </a:pPr>
            <a:endParaRPr lang="en-US" altLang="zh-TW" dirty="0"/>
          </a:p>
          <a:p>
            <a:pPr marL="400050">
              <a:buFont typeface="+mj-lt"/>
              <a:buAutoNum type="arabicPeriod"/>
            </a:pPr>
            <a:endParaRPr lang="en-US" altLang="zh-TW" dirty="0"/>
          </a:p>
          <a:p>
            <a:pPr marL="400050">
              <a:buFont typeface="+mj-lt"/>
              <a:buAutoNum type="arabicPeriod"/>
            </a:pPr>
            <a:r>
              <a:rPr lang="en-US" altLang="zh-TW" b="1" dirty="0"/>
              <a:t>Sell securities</a:t>
            </a:r>
          </a:p>
        </p:txBody>
      </p:sp>
      <p:sp>
        <p:nvSpPr>
          <p:cNvPr id="13" name="Slide Number Placeholder 5"/>
          <p:cNvSpPr>
            <a:spLocks noGrp="1"/>
          </p:cNvSpPr>
          <p:nvPr>
            <p:ph type="sldNum" sz="quarter" idx="10"/>
          </p:nvPr>
        </p:nvSpPr>
        <p:spPr/>
        <p:txBody>
          <a:bodyPr/>
          <a:lstStyle/>
          <a:p>
            <a:fld id="{27F1AD34-0654-4624-BF45-6C28E00281BF}" type="slidenum">
              <a:rPr lang="en-US" altLang="en-US" smtClean="0"/>
              <a:pPr/>
              <a:t>365</a:t>
            </a:fld>
            <a:endParaRPr lang="en-US" altLang="en-US"/>
          </a:p>
        </p:txBody>
      </p:sp>
      <p:sp>
        <p:nvSpPr>
          <p:cNvPr id="14" name="Footer Placeholder 4"/>
          <p:cNvSpPr>
            <a:spLocks noGrp="1"/>
          </p:cNvSpPr>
          <p:nvPr>
            <p:ph type="ftr" sz="quarter" idx="11"/>
          </p:nvPr>
        </p:nvSpPr>
        <p:spPr/>
        <p:txBody>
          <a:bodyPr/>
          <a:lstStyle/>
          <a:p>
            <a:r>
              <a:rPr lang="en-US" altLang="zh-TW" dirty="0"/>
              <a:t>Bank Management</a:t>
            </a:r>
          </a:p>
        </p:txBody>
      </p:sp>
      <p:sp>
        <p:nvSpPr>
          <p:cNvPr id="187402" name="Text Box 10"/>
          <p:cNvSpPr txBox="1">
            <a:spLocks noChangeArrowheads="1"/>
          </p:cNvSpPr>
          <p:nvPr/>
        </p:nvSpPr>
        <p:spPr bwMode="auto">
          <a:xfrm>
            <a:off x="1524000" y="5867401"/>
            <a:ext cx="2971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graphicFrame>
        <p:nvGraphicFramePr>
          <p:cNvPr id="15" name="Table 14"/>
          <p:cNvGraphicFramePr>
            <a:graphicFrameLocks noGrp="1"/>
          </p:cNvGraphicFramePr>
          <p:nvPr/>
        </p:nvGraphicFramePr>
        <p:xfrm>
          <a:off x="2133601" y="2133600"/>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b="1" dirty="0">
                          <a:solidFill>
                            <a:srgbClr val="00B050"/>
                          </a:solidFill>
                        </a:rPr>
                        <a:t>Borrowings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2133601" y="4185924"/>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b="1" dirty="0">
                          <a:solidFill>
                            <a:srgbClr val="00B050"/>
                          </a:solidFill>
                        </a:rPr>
                        <a:t>Securities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1" dirty="0">
                          <a:solidFill>
                            <a:srgbClr val="00B050"/>
                          </a:solidFill>
                        </a:rPr>
                        <a:t>$1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3873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7395">
                                            <p:txEl>
                                              <p:pRg st="4" end="4"/>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uiExpand="1" build="p"/>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lvl="1"/>
            <a:r>
              <a:rPr lang="en-US" altLang="zh-TW" sz="3600" dirty="0"/>
              <a:t>Liquidity Management</a:t>
            </a:r>
            <a:br>
              <a:rPr lang="en-US" altLang="zh-TW" dirty="0"/>
            </a:br>
            <a:r>
              <a:rPr lang="en-US" altLang="zh-TW" sz="2400" dirty="0"/>
              <a:t>4 Possible actions for </a:t>
            </a:r>
            <a:r>
              <a:rPr lang="en-US" altLang="zh-TW" sz="2400" dirty="0">
                <a:solidFill>
                  <a:schemeClr val="accent2">
                    <a:lumMod val="75000"/>
                  </a:schemeClr>
                </a:solidFill>
              </a:rPr>
              <a:t>Bank B</a:t>
            </a:r>
            <a:r>
              <a:rPr lang="en-US" altLang="zh-TW" sz="2400" dirty="0"/>
              <a:t> (</a:t>
            </a:r>
            <a:r>
              <a:rPr lang="en-US" altLang="zh-TW" sz="2400" dirty="0" err="1"/>
              <a:t>Cont</a:t>
            </a:r>
            <a:r>
              <a:rPr lang="en-US" altLang="zh-TW" sz="2400" dirty="0"/>
              <a:t>)</a:t>
            </a:r>
            <a:endParaRPr lang="en-US" altLang="zh-TW" b="0" dirty="0"/>
          </a:p>
        </p:txBody>
      </p:sp>
      <p:sp>
        <p:nvSpPr>
          <p:cNvPr id="187395" name="Rectangle 3"/>
          <p:cNvSpPr>
            <a:spLocks noGrp="1" noChangeArrowheads="1"/>
          </p:cNvSpPr>
          <p:nvPr>
            <p:ph idx="1"/>
          </p:nvPr>
        </p:nvSpPr>
        <p:spPr/>
        <p:txBody>
          <a:bodyPr/>
          <a:lstStyle/>
          <a:p>
            <a:pPr marL="400050">
              <a:buFont typeface="+mj-lt"/>
              <a:buAutoNum type="arabicPeriod" startAt="3"/>
            </a:pPr>
            <a:r>
              <a:rPr lang="en-US" altLang="zh-TW" b="1" dirty="0"/>
              <a:t>Borrow from the FED</a:t>
            </a:r>
          </a:p>
          <a:p>
            <a:pPr marL="400050">
              <a:buFont typeface="+mj-lt"/>
              <a:buAutoNum type="arabicPeriod" startAt="3"/>
            </a:pPr>
            <a:endParaRPr lang="en-US" altLang="zh-TW" dirty="0"/>
          </a:p>
          <a:p>
            <a:pPr marL="400050">
              <a:buFont typeface="+mj-lt"/>
              <a:buAutoNum type="arabicPeriod" startAt="3"/>
            </a:pPr>
            <a:endParaRPr lang="en-US" altLang="zh-TW" dirty="0"/>
          </a:p>
          <a:p>
            <a:pPr marL="400050">
              <a:buFont typeface="+mj-lt"/>
              <a:buAutoNum type="arabicPeriod" startAt="3"/>
            </a:pPr>
            <a:endParaRPr lang="en-US" altLang="zh-TW" dirty="0"/>
          </a:p>
          <a:p>
            <a:pPr marL="400050">
              <a:buFont typeface="+mj-lt"/>
              <a:buAutoNum type="arabicPeriod" startAt="3"/>
            </a:pPr>
            <a:r>
              <a:rPr lang="en-US" altLang="zh-TW" b="1" dirty="0"/>
              <a:t>Call in or sell off loans</a:t>
            </a:r>
          </a:p>
        </p:txBody>
      </p:sp>
      <p:sp>
        <p:nvSpPr>
          <p:cNvPr id="13" name="Slide Number Placeholder 5"/>
          <p:cNvSpPr>
            <a:spLocks noGrp="1"/>
          </p:cNvSpPr>
          <p:nvPr>
            <p:ph type="sldNum" sz="quarter" idx="10"/>
          </p:nvPr>
        </p:nvSpPr>
        <p:spPr/>
        <p:txBody>
          <a:bodyPr/>
          <a:lstStyle/>
          <a:p>
            <a:fld id="{27F1AD34-0654-4624-BF45-6C28E00281BF}" type="slidenum">
              <a:rPr lang="en-US" altLang="en-US" smtClean="0"/>
              <a:pPr/>
              <a:t>366</a:t>
            </a:fld>
            <a:endParaRPr lang="en-US" altLang="en-US"/>
          </a:p>
        </p:txBody>
      </p:sp>
      <p:sp>
        <p:nvSpPr>
          <p:cNvPr id="14" name="Footer Placeholder 4"/>
          <p:cNvSpPr>
            <a:spLocks noGrp="1"/>
          </p:cNvSpPr>
          <p:nvPr>
            <p:ph type="ftr" sz="quarter" idx="11"/>
          </p:nvPr>
        </p:nvSpPr>
        <p:spPr/>
        <p:txBody>
          <a:bodyPr/>
          <a:lstStyle/>
          <a:p>
            <a:r>
              <a:rPr lang="en-US" altLang="zh-TW" dirty="0"/>
              <a:t>Bank Management</a:t>
            </a:r>
          </a:p>
        </p:txBody>
      </p:sp>
      <p:sp>
        <p:nvSpPr>
          <p:cNvPr id="187402" name="Text Box 10"/>
          <p:cNvSpPr txBox="1">
            <a:spLocks noChangeArrowheads="1"/>
          </p:cNvSpPr>
          <p:nvPr/>
        </p:nvSpPr>
        <p:spPr bwMode="auto">
          <a:xfrm>
            <a:off x="1524000" y="5867401"/>
            <a:ext cx="2971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graphicFrame>
        <p:nvGraphicFramePr>
          <p:cNvPr id="15" name="Table 14"/>
          <p:cNvGraphicFramePr>
            <a:graphicFrameLocks noGrp="1"/>
          </p:cNvGraphicFramePr>
          <p:nvPr/>
        </p:nvGraphicFramePr>
        <p:xfrm>
          <a:off x="2133601" y="2133600"/>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b="1" dirty="0">
                          <a:solidFill>
                            <a:srgbClr val="00B050"/>
                          </a:solidFill>
                        </a:rPr>
                        <a:t>Discount loans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2133601" y="4185924"/>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b="1" dirty="0">
                          <a:solidFill>
                            <a:srgbClr val="00B050"/>
                          </a:solidFill>
                        </a:rPr>
                        <a:t>Loans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$81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b="0" dirty="0">
                          <a:solidFill>
                            <a:schemeClr val="tx1"/>
                          </a:solidFill>
                        </a:rPr>
                        <a:t>Securities</a:t>
                      </a:r>
                      <a:endParaRPr lang="de-DE" b="0"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0" dirty="0">
                          <a:solidFill>
                            <a:schemeClr val="tx1"/>
                          </a:solidFill>
                        </a:rPr>
                        <a:t>$10 mil</a:t>
                      </a:r>
                      <a:endParaRPr lang="de-DE" b="0"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928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7395">
                                            <p:txEl>
                                              <p:pRg st="4" end="4"/>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uiExpand="1" build="p"/>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57350" y="1092994"/>
            <a:ext cx="7886700" cy="994172"/>
          </a:xfrm>
        </p:spPr>
        <p:txBody>
          <a:bodyPr/>
          <a:lstStyle/>
          <a:p>
            <a:r>
              <a:rPr lang="en-US" dirty="0"/>
              <a:t>Reserves</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3391818" y="1228727"/>
            <a:ext cx="7090295" cy="41469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57351" y="5029201"/>
            <a:ext cx="1181101" cy="577081"/>
          </a:xfrm>
          <a:prstGeom prst="rect">
            <a:avLst/>
          </a:prstGeom>
          <a:noFill/>
        </p:spPr>
        <p:txBody>
          <a:bodyPr wrap="square" rtlCol="0">
            <a:spAutoFit/>
          </a:bodyPr>
          <a:lstStyle/>
          <a:p>
            <a:r>
              <a:rPr lang="en-US" sz="1050" i="1" dirty="0"/>
              <a:t>Source: Bloomberg 15 March 21 </a:t>
            </a:r>
          </a:p>
        </p:txBody>
      </p:sp>
      <p:sp>
        <p:nvSpPr>
          <p:cNvPr id="5" name="Footer Placeholder 4"/>
          <p:cNvSpPr>
            <a:spLocks noGrp="1"/>
          </p:cNvSpPr>
          <p:nvPr>
            <p:ph type="ftr" sz="quarter" idx="11"/>
          </p:nvPr>
        </p:nvSpPr>
        <p:spPr>
          <a:xfrm>
            <a:off x="3513138" y="6143625"/>
            <a:ext cx="7154862" cy="427038"/>
          </a:xfrm>
        </p:spPr>
        <p:txBody>
          <a:bodyPr/>
          <a:lstStyle/>
          <a:p>
            <a:r>
              <a:rPr lang="en-US" altLang="zh-TW" dirty="0"/>
              <a:t>Bank Management</a:t>
            </a:r>
          </a:p>
        </p:txBody>
      </p:sp>
      <p:sp>
        <p:nvSpPr>
          <p:cNvPr id="6" name="Slide Number Placeholder 5"/>
          <p:cNvSpPr>
            <a:spLocks noGrp="1"/>
          </p:cNvSpPr>
          <p:nvPr>
            <p:ph type="sldNum" sz="quarter" idx="10"/>
          </p:nvPr>
        </p:nvSpPr>
        <p:spPr>
          <a:xfrm>
            <a:off x="9763126" y="6586539"/>
            <a:ext cx="919163" cy="293687"/>
          </a:xfrm>
        </p:spPr>
        <p:txBody>
          <a:bodyPr/>
          <a:lstStyle/>
          <a:p>
            <a:fld id="{27F1AD34-0654-4624-BF45-6C28E00281BF}" type="slidenum">
              <a:rPr lang="en-US" altLang="en-US" smtClean="0"/>
              <a:pPr/>
              <a:t>367</a:t>
            </a:fld>
            <a:endParaRPr lang="en-US" altLang="en-US"/>
          </a:p>
        </p:txBody>
      </p:sp>
    </p:spTree>
    <p:extLst>
      <p:ext uri="{BB962C8B-B14F-4D97-AF65-F5344CB8AC3E}">
        <p14:creationId xmlns:p14="http://schemas.microsoft.com/office/powerpoint/2010/main" val="17967630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1981200" y="274638"/>
            <a:ext cx="8534400" cy="1143000"/>
          </a:xfrm>
        </p:spPr>
        <p:txBody>
          <a:bodyPr>
            <a:normAutofit fontScale="90000"/>
          </a:bodyPr>
          <a:lstStyle/>
          <a:p>
            <a:r>
              <a:rPr lang="en-US" altLang="zh-TW" dirty="0"/>
              <a:t>ALM: Asset and Liability Management</a:t>
            </a:r>
          </a:p>
        </p:txBody>
      </p:sp>
      <p:sp>
        <p:nvSpPr>
          <p:cNvPr id="190467" name="Rectangle 3"/>
          <p:cNvSpPr>
            <a:spLocks noGrp="1" noChangeArrowheads="1"/>
          </p:cNvSpPr>
          <p:nvPr>
            <p:ph idx="1"/>
          </p:nvPr>
        </p:nvSpPr>
        <p:spPr/>
        <p:txBody>
          <a:bodyPr/>
          <a:lstStyle/>
          <a:p>
            <a:r>
              <a:rPr lang="en-US" altLang="zh-TW" b="1" dirty="0">
                <a:solidFill>
                  <a:schemeClr val="accent2"/>
                </a:solidFill>
              </a:rPr>
              <a:t>Asset Management</a:t>
            </a:r>
          </a:p>
          <a:p>
            <a:pPr lvl="1"/>
            <a:r>
              <a:rPr lang="en-US" altLang="zh-TW" dirty="0"/>
              <a:t>Get borrowers with low default risk, paying high interest rates</a:t>
            </a:r>
          </a:p>
          <a:p>
            <a:pPr lvl="1"/>
            <a:r>
              <a:rPr lang="en-US" altLang="zh-TW" dirty="0"/>
              <a:t>Buy securities with high return, low risk</a:t>
            </a:r>
          </a:p>
          <a:p>
            <a:pPr lvl="1"/>
            <a:r>
              <a:rPr lang="en-US" altLang="zh-TW" dirty="0"/>
              <a:t>Diversify portfolio</a:t>
            </a:r>
          </a:p>
          <a:p>
            <a:pPr lvl="1"/>
            <a:r>
              <a:rPr lang="en-US" altLang="zh-TW" dirty="0"/>
              <a:t>Manage liquidity by holding liquid assets and managing reserves</a:t>
            </a:r>
          </a:p>
          <a:p>
            <a:r>
              <a:rPr lang="en-US" altLang="zh-TW" b="1" dirty="0">
                <a:solidFill>
                  <a:schemeClr val="accent2"/>
                </a:solidFill>
              </a:rPr>
              <a:t>Liability Management</a:t>
            </a:r>
          </a:p>
          <a:p>
            <a:pPr lvl="1"/>
            <a:r>
              <a:rPr lang="en-US" altLang="zh-TW" dirty="0"/>
              <a:t>No longer primarily depend on deposits </a:t>
            </a:r>
          </a:p>
          <a:p>
            <a:pPr lvl="1"/>
            <a:r>
              <a:rPr lang="en-US" altLang="zh-TW" dirty="0"/>
              <a:t>When see loan opportunities, borrow or issue CDs to acquire funds</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18AEB32-6C9C-40DF-B679-8488BBAA652E}" type="slidenum">
              <a:rPr lang="en-US" altLang="en-US" sz="1400"/>
              <a:pPr/>
              <a:t>368</a:t>
            </a:fld>
            <a:endParaRPr lang="en-US" altLang="en-US"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8336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04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04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uiExpand="1"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4"/>
          <p:cNvSpPr>
            <a:spLocks noGrp="1" noChangeArrowheads="1"/>
          </p:cNvSpPr>
          <p:nvPr>
            <p:ph type="title"/>
          </p:nvPr>
        </p:nvSpPr>
        <p:spPr/>
        <p:txBody>
          <a:bodyPr/>
          <a:lstStyle/>
          <a:p>
            <a:r>
              <a:rPr lang="en-US" altLang="zh-TW"/>
              <a:t>Off-Balance-Sheet Activities</a:t>
            </a:r>
          </a:p>
        </p:txBody>
      </p:sp>
      <p:sp>
        <p:nvSpPr>
          <p:cNvPr id="166917" name="Rectangle 5"/>
          <p:cNvSpPr>
            <a:spLocks noGrp="1" noChangeArrowheads="1"/>
          </p:cNvSpPr>
          <p:nvPr>
            <p:ph idx="1"/>
          </p:nvPr>
        </p:nvSpPr>
        <p:spPr>
          <a:xfrm>
            <a:off x="1981200" y="1371601"/>
            <a:ext cx="8229600" cy="4525963"/>
          </a:xfrm>
        </p:spPr>
        <p:txBody>
          <a:bodyPr>
            <a:normAutofit fontScale="85000" lnSpcReduction="20000"/>
          </a:bodyPr>
          <a:lstStyle/>
          <a:p>
            <a:pPr>
              <a:lnSpc>
                <a:spcPct val="130000"/>
              </a:lnSpc>
            </a:pPr>
            <a:r>
              <a:rPr lang="en-US" altLang="zh-TW" dirty="0"/>
              <a:t>Fee income from:</a:t>
            </a:r>
          </a:p>
          <a:p>
            <a:pPr lvl="1">
              <a:lnSpc>
                <a:spcPct val="130000"/>
              </a:lnSpc>
            </a:pPr>
            <a:r>
              <a:rPr lang="en-US" altLang="zh-TW" dirty="0"/>
              <a:t>Foreign exchange trades for customers</a:t>
            </a:r>
          </a:p>
          <a:p>
            <a:pPr lvl="1">
              <a:lnSpc>
                <a:spcPct val="130000"/>
              </a:lnSpc>
            </a:pPr>
            <a:r>
              <a:rPr lang="en-US" altLang="zh-TW" dirty="0"/>
              <a:t>Servicing mortgage-backed securities</a:t>
            </a:r>
          </a:p>
          <a:p>
            <a:pPr lvl="1">
              <a:lnSpc>
                <a:spcPct val="130000"/>
              </a:lnSpc>
            </a:pPr>
            <a:r>
              <a:rPr lang="en-US" altLang="zh-TW" dirty="0"/>
              <a:t>Guarantees of debt</a:t>
            </a:r>
          </a:p>
          <a:p>
            <a:pPr lvl="1">
              <a:lnSpc>
                <a:spcPct val="130000"/>
              </a:lnSpc>
            </a:pPr>
            <a:r>
              <a:rPr lang="en-US" altLang="zh-TW" dirty="0"/>
              <a:t>Backup lines of credit</a:t>
            </a:r>
          </a:p>
          <a:p>
            <a:pPr>
              <a:lnSpc>
                <a:spcPct val="130000"/>
              </a:lnSpc>
            </a:pPr>
            <a:r>
              <a:rPr lang="en-US" altLang="zh-TW" dirty="0"/>
              <a:t>Trading in and of:</a:t>
            </a:r>
          </a:p>
          <a:p>
            <a:pPr lvl="1">
              <a:lnSpc>
                <a:spcPct val="130000"/>
              </a:lnSpc>
            </a:pPr>
            <a:r>
              <a:rPr lang="en-US" altLang="zh-TW" dirty="0"/>
              <a:t>Financial futures and options </a:t>
            </a:r>
          </a:p>
          <a:p>
            <a:pPr lvl="1">
              <a:lnSpc>
                <a:spcPct val="130000"/>
              </a:lnSpc>
            </a:pPr>
            <a:r>
              <a:rPr lang="en-US" altLang="zh-TW" dirty="0"/>
              <a:t>Foreign exchange</a:t>
            </a:r>
          </a:p>
          <a:p>
            <a:pPr lvl="1">
              <a:lnSpc>
                <a:spcPct val="130000"/>
              </a:lnSpc>
            </a:pPr>
            <a:r>
              <a:rPr lang="en-US" altLang="zh-TW" dirty="0"/>
              <a:t>Interest rate swaps</a:t>
            </a:r>
          </a:p>
          <a:p>
            <a:pPr>
              <a:lnSpc>
                <a:spcPct val="130000"/>
              </a:lnSpc>
            </a:pPr>
            <a:r>
              <a:rPr lang="en-US" altLang="zh-TW" dirty="0"/>
              <a:t>Loan sales</a:t>
            </a:r>
          </a:p>
        </p:txBody>
      </p:sp>
      <p:sp>
        <p:nvSpPr>
          <p:cNvPr id="11" name="Slide Number Placeholder 5"/>
          <p:cNvSpPr>
            <a:spLocks noGrp="1"/>
          </p:cNvSpPr>
          <p:nvPr>
            <p:ph type="sldNum" sz="quarter" idx="10"/>
          </p:nvPr>
        </p:nvSpPr>
        <p:spPr/>
        <p:txBody>
          <a:bodyPr/>
          <a:lstStyle/>
          <a:p>
            <a:fld id="{57CAB45C-E1BF-4FC2-8671-A8A4496236FE}" type="slidenum">
              <a:rPr lang="en-US" altLang="en-US" sz="1400"/>
              <a:pPr/>
              <a:t>369</a:t>
            </a:fld>
            <a:endParaRPr lang="en-US" altLang="en-US" sz="1400"/>
          </a:p>
        </p:txBody>
      </p:sp>
      <p:sp>
        <p:nvSpPr>
          <p:cNvPr id="166918" name="Rectangle 6"/>
          <p:cNvSpPr>
            <a:spLocks noChangeArrowheads="1"/>
          </p:cNvSpPr>
          <p:nvPr/>
        </p:nvSpPr>
        <p:spPr bwMode="auto">
          <a:xfrm>
            <a:off x="7772400" y="1524000"/>
            <a:ext cx="2590800" cy="32766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ea typeface="PMingLiU" pitchFamily="18" charset="-120"/>
              </a:rPr>
              <a:t>Off-balance sheet activities involve </a:t>
            </a:r>
            <a:r>
              <a:rPr lang="en-US" altLang="zh-TW" b="1" dirty="0">
                <a:solidFill>
                  <a:schemeClr val="accent2"/>
                </a:solidFill>
                <a:ea typeface="PMingLiU" pitchFamily="18" charset="-120"/>
              </a:rPr>
              <a:t>trading</a:t>
            </a:r>
            <a:r>
              <a:rPr lang="en-US" altLang="zh-TW" dirty="0">
                <a:solidFill>
                  <a:schemeClr val="accent2"/>
                </a:solidFill>
                <a:ea typeface="PMingLiU" pitchFamily="18" charset="-120"/>
              </a:rPr>
              <a:t> </a:t>
            </a:r>
            <a:r>
              <a:rPr lang="en-US" altLang="zh-TW" dirty="0">
                <a:ea typeface="PMingLiU" pitchFamily="18" charset="-120"/>
              </a:rPr>
              <a:t>financial instruments and generating income from </a:t>
            </a:r>
            <a:r>
              <a:rPr lang="en-US" altLang="zh-TW" b="1" dirty="0">
                <a:solidFill>
                  <a:schemeClr val="accent2"/>
                </a:solidFill>
                <a:ea typeface="PMingLiU" pitchFamily="18" charset="-120"/>
              </a:rPr>
              <a:t>fees</a:t>
            </a:r>
            <a:r>
              <a:rPr lang="en-US" altLang="zh-TW" dirty="0">
                <a:solidFill>
                  <a:schemeClr val="accent2"/>
                </a:solidFill>
                <a:ea typeface="PMingLiU" pitchFamily="18" charset="-120"/>
              </a:rPr>
              <a:t> </a:t>
            </a:r>
            <a:r>
              <a:rPr lang="en-US" altLang="zh-TW" dirty="0">
                <a:ea typeface="PMingLiU" pitchFamily="18" charset="-120"/>
              </a:rPr>
              <a:t>and loan sales, activities that affect bank profits but </a:t>
            </a:r>
            <a:r>
              <a:rPr lang="en-US" altLang="zh-TW" b="1" dirty="0">
                <a:ea typeface="PMingLiU" pitchFamily="18" charset="-120"/>
              </a:rPr>
              <a:t>do not appear on bank balance sheets</a:t>
            </a:r>
          </a:p>
          <a:p>
            <a:pPr algn="ctr"/>
            <a:r>
              <a:rPr lang="en-US" altLang="zh-TW" sz="1400" i="1" dirty="0">
                <a:ea typeface="PMingLiU" pitchFamily="18" charset="-120"/>
              </a:rPr>
              <a:t>(source: </a:t>
            </a:r>
            <a:r>
              <a:rPr lang="en-US" altLang="zh-TW" sz="1400" i="1" dirty="0" err="1">
                <a:ea typeface="PMingLiU" pitchFamily="18" charset="-120"/>
              </a:rPr>
              <a:t>Mishkin</a:t>
            </a:r>
            <a:r>
              <a:rPr lang="en-US" altLang="zh-TW" sz="1400" i="1" dirty="0">
                <a:ea typeface="PMingLiU" pitchFamily="18" charset="-120"/>
              </a:rPr>
              <a:t>)</a:t>
            </a:r>
          </a:p>
        </p:txBody>
      </p:sp>
      <p:sp>
        <p:nvSpPr>
          <p:cNvPr id="166919" name="Rectangle 7"/>
          <p:cNvSpPr>
            <a:spLocks noChangeArrowheads="1"/>
          </p:cNvSpPr>
          <p:nvPr/>
        </p:nvSpPr>
        <p:spPr bwMode="auto">
          <a:xfrm>
            <a:off x="3962400" y="5638800"/>
            <a:ext cx="4953000" cy="457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lnSpc>
                <a:spcPct val="80000"/>
              </a:lnSpc>
              <a:spcBef>
                <a:spcPct val="20000"/>
              </a:spcBef>
              <a:buClr>
                <a:schemeClr val="tx2"/>
              </a:buClr>
              <a:buSzPct val="70000"/>
              <a:buFont typeface="Wingdings" pitchFamily="2" charset="2"/>
              <a:buNone/>
            </a:pPr>
            <a:r>
              <a:rPr lang="en-US" altLang="zh-TW" sz="2000" b="1" dirty="0">
                <a:ea typeface="PMingLiU" pitchFamily="18" charset="-120"/>
              </a:rPr>
              <a:t>All these activities involve </a:t>
            </a:r>
            <a:r>
              <a:rPr lang="en-US" altLang="zh-TW" sz="2000" b="1" dirty="0">
                <a:solidFill>
                  <a:schemeClr val="bg1"/>
                </a:solidFill>
                <a:ea typeface="PMingLiU" pitchFamily="18" charset="-120"/>
              </a:rPr>
              <a:t>RISK</a:t>
            </a:r>
          </a:p>
        </p:txBody>
      </p:sp>
      <p:sp>
        <p:nvSpPr>
          <p:cNvPr id="166920" name="Rectangle 8"/>
          <p:cNvSpPr>
            <a:spLocks noChangeArrowheads="1"/>
          </p:cNvSpPr>
          <p:nvPr/>
        </p:nvSpPr>
        <p:spPr bwMode="auto">
          <a:xfrm>
            <a:off x="2743200" y="2743200"/>
            <a:ext cx="2133600" cy="685800"/>
          </a:xfrm>
          <a:prstGeom prst="rect">
            <a:avLst/>
          </a:prstGeom>
          <a:noFill/>
          <a:ln w="19050">
            <a:solidFill>
              <a:schemeClr val="accent2"/>
            </a:solidFill>
            <a:miter lim="800000"/>
            <a:headEnd/>
            <a:tailEnd/>
          </a:ln>
          <a:effectLst/>
        </p:spPr>
        <p:txBody>
          <a:bodyPr wrap="none" anchor="ctr"/>
          <a:lstStyle/>
          <a:p>
            <a:endParaRPr lang="zh-TW" altLang="en-US"/>
          </a:p>
        </p:txBody>
      </p:sp>
      <p:sp>
        <p:nvSpPr>
          <p:cNvPr id="166921" name="Rectangle 9"/>
          <p:cNvSpPr>
            <a:spLocks noChangeArrowheads="1"/>
          </p:cNvSpPr>
          <p:nvPr/>
        </p:nvSpPr>
        <p:spPr bwMode="auto">
          <a:xfrm>
            <a:off x="5758543" y="2627012"/>
            <a:ext cx="1828800" cy="914400"/>
          </a:xfrm>
          <a:prstGeom prst="rect">
            <a:avLst/>
          </a:prstGeom>
          <a:noFill/>
          <a:ln w="19050">
            <a:noFill/>
            <a:miter lim="800000"/>
            <a:headEnd/>
            <a:tailEnd/>
          </a:ln>
          <a:effectLst/>
        </p:spPr>
        <p:txBody>
          <a:bodyPr wrap="none" anchor="ctr"/>
          <a:lstStyle/>
          <a:p>
            <a:r>
              <a:rPr lang="en-US" altLang="zh-TW" b="1" dirty="0"/>
              <a:t>Contingent </a:t>
            </a:r>
          </a:p>
          <a:p>
            <a:r>
              <a:rPr lang="en-US" altLang="zh-TW" b="1" dirty="0"/>
              <a:t>liabilities</a:t>
            </a:r>
          </a:p>
        </p:txBody>
      </p:sp>
      <p:cxnSp>
        <p:nvCxnSpPr>
          <p:cNvPr id="13" name="Straight Arrow Connector 12"/>
          <p:cNvCxnSpPr>
            <a:stCxn id="166920" idx="3"/>
            <a:endCxn id="166921" idx="1"/>
          </p:cNvCxnSpPr>
          <p:nvPr/>
        </p:nvCxnSpPr>
        <p:spPr>
          <a:xfrm flipV="1">
            <a:off x="4876801" y="3084212"/>
            <a:ext cx="881743" cy="18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77116710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9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69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69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91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691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691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6917">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6917">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6920"/>
                                        </p:tgtEl>
                                        <p:attrNameLst>
                                          <p:attrName>style.visibility</p:attrName>
                                        </p:attrNameLst>
                                      </p:cBhvr>
                                      <p:to>
                                        <p:strVal val="visible"/>
                                      </p:to>
                                    </p:set>
                                    <p:animEffect transition="in" filter="fade">
                                      <p:cBhvr>
                                        <p:cTn id="51" dur="500"/>
                                        <p:tgtEl>
                                          <p:spTgt spid="1669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6921"/>
                                        </p:tgtEl>
                                        <p:attrNameLst>
                                          <p:attrName>style.visibility</p:attrName>
                                        </p:attrNameLst>
                                      </p:cBhvr>
                                      <p:to>
                                        <p:strVal val="visible"/>
                                      </p:to>
                                    </p:set>
                                    <p:animEffect transition="in" filter="fade">
                                      <p:cBhvr>
                                        <p:cTn id="54" dur="500"/>
                                        <p:tgtEl>
                                          <p:spTgt spid="16692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6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uiExpand="1" build="p"/>
      <p:bldP spid="166918" grpId="0" animBg="1"/>
      <p:bldP spid="166919" grpId="0" animBg="1"/>
      <p:bldP spid="166920" grpId="0" animBg="1"/>
      <p:bldP spid="1669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Funding the business</a:t>
            </a:r>
          </a:p>
        </p:txBody>
      </p:sp>
      <p:sp>
        <p:nvSpPr>
          <p:cNvPr id="6" name="Content Placeholder 5"/>
          <p:cNvSpPr>
            <a:spLocks noGrp="1"/>
          </p:cNvSpPr>
          <p:nvPr>
            <p:ph idx="1"/>
          </p:nvPr>
        </p:nvSpPr>
        <p:spPr/>
        <p:txBody>
          <a:bodyPr>
            <a:normAutofit lnSpcReduction="10000"/>
          </a:bodyPr>
          <a:lstStyle/>
          <a:p>
            <a:r>
              <a:rPr lang="en-US" dirty="0"/>
              <a:t>Funds come from 2 main sources (as evidenced by the balance sheet):</a:t>
            </a:r>
          </a:p>
          <a:p>
            <a:r>
              <a:rPr lang="en-US" dirty="0"/>
              <a:t>Equity (Capital) =&gt; shares/stocks</a:t>
            </a:r>
          </a:p>
          <a:p>
            <a:pPr lvl="1"/>
            <a:r>
              <a:rPr lang="en-US" dirty="0"/>
              <a:t>To start a business we source money from the </a:t>
            </a:r>
            <a:r>
              <a:rPr lang="en-US" b="1" dirty="0"/>
              <a:t>3Fs</a:t>
            </a:r>
            <a:r>
              <a:rPr lang="en-US" dirty="0"/>
              <a:t> (friends, family &amp; fools) by issuing </a:t>
            </a:r>
            <a:r>
              <a:rPr lang="en-US" b="1" dirty="0"/>
              <a:t>shares</a:t>
            </a:r>
            <a:r>
              <a:rPr lang="en-US" dirty="0"/>
              <a:t> (stock) </a:t>
            </a:r>
          </a:p>
          <a:p>
            <a:pPr lvl="1"/>
            <a:r>
              <a:rPr lang="en-US" dirty="0"/>
              <a:t>Later on, we can raise more money from </a:t>
            </a:r>
            <a:r>
              <a:rPr lang="en-US" b="1" dirty="0"/>
              <a:t>financial investors </a:t>
            </a:r>
            <a:r>
              <a:rPr lang="en-US" dirty="0"/>
              <a:t>(generally angel investors, venture capital, private equity)</a:t>
            </a:r>
          </a:p>
          <a:p>
            <a:pPr lvl="1"/>
            <a:r>
              <a:rPr lang="en-US" dirty="0"/>
              <a:t>As we become a larger business, we typically get listed (IPO) and raise money from the general </a:t>
            </a:r>
            <a:r>
              <a:rPr lang="en-US" b="1" dirty="0"/>
              <a:t>public (retail investors)</a:t>
            </a:r>
          </a:p>
          <a:p>
            <a:r>
              <a:rPr lang="en-US" dirty="0"/>
              <a:t>Debt (Liabilities) =&gt; loans, bonds, notes, leases…</a:t>
            </a:r>
          </a:p>
          <a:p>
            <a:pPr lvl="1"/>
            <a:r>
              <a:rPr lang="en-US" dirty="0"/>
              <a:t>We can borrow money from : suppliers (payables &amp; trade credit); banks (loans) finance companies (leases) and investors (bonds, notes, private placements)</a:t>
            </a:r>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37</a:t>
            </a:fld>
            <a:endParaRPr lang="en-US" altLang="en-US"/>
          </a:p>
        </p:txBody>
      </p:sp>
      <p:sp>
        <p:nvSpPr>
          <p:cNvPr id="3" name="Footer Placeholder 2"/>
          <p:cNvSpPr>
            <a:spLocks noGrp="1"/>
          </p:cNvSpPr>
          <p:nvPr>
            <p:ph type="ftr" sz="quarter" idx="11"/>
          </p:nvPr>
        </p:nvSpPr>
        <p:spPr/>
        <p:txBody>
          <a:bodyPr/>
          <a:lstStyle/>
          <a:p>
            <a:pPr>
              <a:defRPr/>
            </a:pPr>
            <a:r>
              <a:rPr lang="en-US" altLang="en-US" dirty="0"/>
              <a:t>Funding the Business</a:t>
            </a:r>
          </a:p>
        </p:txBody>
      </p:sp>
    </p:spTree>
    <p:extLst>
      <p:ext uri="{BB962C8B-B14F-4D97-AF65-F5344CB8AC3E}">
        <p14:creationId xmlns:p14="http://schemas.microsoft.com/office/powerpoint/2010/main" val="406020791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0405" name="Rectangle 5"/>
          <p:cNvSpPr>
            <a:spLocks noGrp="1" noChangeArrowheads="1"/>
          </p:cNvSpPr>
          <p:nvPr>
            <p:ph type="title"/>
          </p:nvPr>
        </p:nvSpPr>
        <p:spPr/>
        <p:txBody>
          <a:bodyPr/>
          <a:lstStyle/>
          <a:p>
            <a:r>
              <a:rPr lang="en-US" altLang="zh-TW"/>
              <a:t>Capital Adequacy Management</a:t>
            </a:r>
          </a:p>
        </p:txBody>
      </p:sp>
      <p:sp>
        <p:nvSpPr>
          <p:cNvPr id="230406" name="Rectangle 6"/>
          <p:cNvSpPr>
            <a:spLocks noGrp="1" noChangeArrowheads="1"/>
          </p:cNvSpPr>
          <p:nvPr>
            <p:ph idx="1"/>
          </p:nvPr>
        </p:nvSpPr>
        <p:spPr/>
        <p:txBody>
          <a:bodyPr/>
          <a:lstStyle/>
          <a:p>
            <a:r>
              <a:rPr lang="en-US" altLang="zh-TW"/>
              <a:t>Tradeoff between safety (high capital) and return (ROE)</a:t>
            </a:r>
          </a:p>
          <a:p>
            <a:r>
              <a:rPr lang="en-US" altLang="zh-TW"/>
              <a:t>Banks also hold capital to meet capital requirements</a:t>
            </a:r>
          </a:p>
          <a:p>
            <a:r>
              <a:rPr lang="en-US" altLang="zh-TW"/>
              <a:t>Strategies for Managing Capital</a:t>
            </a:r>
          </a:p>
          <a:p>
            <a:pPr lvl="1"/>
            <a:r>
              <a:rPr lang="en-US" altLang="zh-TW"/>
              <a:t>Sell or retire stock </a:t>
            </a:r>
          </a:p>
          <a:p>
            <a:pPr lvl="1"/>
            <a:r>
              <a:rPr lang="en-US" altLang="zh-TW"/>
              <a:t>Change dividends to change retained earnings</a:t>
            </a:r>
          </a:p>
          <a:p>
            <a:pPr lvl="1"/>
            <a:r>
              <a:rPr lang="en-US" altLang="zh-TW"/>
              <a:t>Change asset growth (increase or shrink balance sheet by acquiring or selling off assets)</a:t>
            </a:r>
          </a:p>
        </p:txBody>
      </p:sp>
      <p:sp>
        <p:nvSpPr>
          <p:cNvPr id="7"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93D8C559-1FC1-4E5C-94D8-B66E8619DAE1}" type="slidenum">
              <a:rPr lang="en-US" altLang="en-US" sz="1400"/>
              <a:pPr/>
              <a:t>370</a:t>
            </a:fld>
            <a:endParaRPr lang="en-US" altLang="en-US" sz="1400"/>
          </a:p>
        </p:txBody>
      </p:sp>
      <p:sp>
        <p:nvSpPr>
          <p:cNvPr id="230404" name="Text Box 4"/>
          <p:cNvSpPr txBox="1">
            <a:spLocks noChangeArrowheads="1"/>
          </p:cNvSpPr>
          <p:nvPr/>
        </p:nvSpPr>
        <p:spPr bwMode="auto">
          <a:xfrm>
            <a:off x="1534886" y="5864424"/>
            <a:ext cx="3124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220168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04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04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6" grpId="0" uiExpand="1" build="p" autoUpdateAnimBg="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 Your Understanding</a:t>
            </a:r>
          </a:p>
        </p:txBody>
      </p:sp>
      <p:sp>
        <p:nvSpPr>
          <p:cNvPr id="7" name="Content Placeholder 6"/>
          <p:cNvSpPr>
            <a:spLocks noGrp="1"/>
          </p:cNvSpPr>
          <p:nvPr>
            <p:ph sz="half" idx="1"/>
          </p:nvPr>
        </p:nvSpPr>
        <p:spPr/>
        <p:txBody>
          <a:bodyPr/>
          <a:lstStyle/>
          <a:p>
            <a:r>
              <a:rPr lang="en-US" dirty="0"/>
              <a:t>What is the theoretical background for capital adequacy requirements</a:t>
            </a:r>
          </a:p>
          <a:p>
            <a:pPr lvl="1"/>
            <a:r>
              <a:rPr lang="en-US" dirty="0"/>
              <a:t>More capital increases cushion for losses</a:t>
            </a:r>
          </a:p>
          <a:p>
            <a:pPr lvl="1"/>
            <a:r>
              <a:rPr lang="en-US" dirty="0"/>
              <a:t>More capital provides incentive for shareholders to monitor management</a:t>
            </a:r>
          </a:p>
          <a:p>
            <a:pPr lvl="1"/>
            <a:r>
              <a:rPr lang="en-US" dirty="0"/>
              <a:t>None of the above</a:t>
            </a:r>
          </a:p>
          <a:p>
            <a:pPr lvl="1"/>
            <a:r>
              <a:rPr lang="en-US" dirty="0"/>
              <a:t>All of the above</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371</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53201" y="1905000"/>
            <a:ext cx="3745982" cy="348027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17858901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(KLOs)</a:t>
            </a:r>
          </a:p>
        </p:txBody>
      </p:sp>
      <p:sp>
        <p:nvSpPr>
          <p:cNvPr id="8" name="Content Placeholder 7"/>
          <p:cNvSpPr>
            <a:spLocks noGrp="1"/>
          </p:cNvSpPr>
          <p:nvPr>
            <p:ph idx="1"/>
          </p:nvPr>
        </p:nvSpPr>
        <p:spPr/>
        <p:txBody>
          <a:bodyPr/>
          <a:lstStyle/>
          <a:p>
            <a:r>
              <a:rPr lang="en-US" dirty="0"/>
              <a:t>Understand the key aspects of bank management</a:t>
            </a:r>
          </a:p>
          <a:p>
            <a:r>
              <a:rPr lang="en-US" dirty="0"/>
              <a:t>Liquidity risk and how to manage it</a:t>
            </a:r>
          </a:p>
          <a:p>
            <a:r>
              <a:rPr lang="en-US" dirty="0"/>
              <a:t>Role of off-balance sheet activities</a:t>
            </a:r>
          </a:p>
        </p:txBody>
      </p:sp>
      <p:sp>
        <p:nvSpPr>
          <p:cNvPr id="5" name="Slide Number Placeholder 4"/>
          <p:cNvSpPr>
            <a:spLocks noGrp="1"/>
          </p:cNvSpPr>
          <p:nvPr>
            <p:ph type="sldNum" sz="quarter" idx="10"/>
          </p:nvPr>
        </p:nvSpPr>
        <p:spPr/>
        <p:txBody>
          <a:bodyPr/>
          <a:lstStyle/>
          <a:p>
            <a:fld id="{FE14F51D-0618-4FC6-A8B1-B807AB824A9A}" type="slidenum">
              <a:rPr lang="en-US" altLang="en-US" smtClean="0"/>
              <a:pPr/>
              <a:t>372</a:t>
            </a:fld>
            <a:endParaRPr lang="en-US" altLang="en-US"/>
          </a:p>
        </p:txBody>
      </p:sp>
      <p:sp>
        <p:nvSpPr>
          <p:cNvPr id="6" name="Footer Placeholder 5"/>
          <p:cNvSpPr>
            <a:spLocks noGrp="1"/>
          </p:cNvSpPr>
          <p:nvPr>
            <p:ph type="ftr" sz="quarter" idx="11"/>
          </p:nvPr>
        </p:nvSpPr>
        <p:spPr/>
        <p:txBody>
          <a:bodyPr/>
          <a:lstStyle/>
          <a:p>
            <a:r>
              <a:rPr lang="en-US" altLang="en-US" dirty="0"/>
              <a:t>Summary: Bank Management</a:t>
            </a:r>
          </a:p>
        </p:txBody>
      </p:sp>
    </p:spTree>
    <p:extLst>
      <p:ext uri="{BB962C8B-B14F-4D97-AF65-F5344CB8AC3E}">
        <p14:creationId xmlns:p14="http://schemas.microsoft.com/office/powerpoint/2010/main" val="20084145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373</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dirty="0">
                <a:solidFill>
                  <a:schemeClr val="tx1"/>
                </a:solidFill>
              </a:rPr>
              <a:t>Bank Management</a:t>
            </a:r>
          </a:p>
          <a:p>
            <a:pPr marL="636587" indent="-457200">
              <a:lnSpc>
                <a:spcPct val="200000"/>
              </a:lnSpc>
              <a:buFont typeface="+mj-lt"/>
              <a:buAutoNum type="arabicPeriod"/>
            </a:pPr>
            <a:r>
              <a:rPr lang="en-US" altLang="zh-TW" sz="2000" b="1" dirty="0">
                <a:solidFill>
                  <a:srgbClr val="C00000"/>
                </a:solidFill>
              </a:rPr>
              <a:t>Types of Risk in Banking</a:t>
            </a:r>
          </a:p>
          <a:p>
            <a:pPr marL="636587" indent="-457200">
              <a:lnSpc>
                <a:spcPct val="200000"/>
              </a:lnSpc>
              <a:buFont typeface="+mj-lt"/>
              <a:buAutoNum type="arabicPeriod"/>
            </a:pPr>
            <a:r>
              <a:rPr lang="en-US" altLang="zh-TW" sz="2000" dirty="0">
                <a:solidFill>
                  <a:sysClr val="windowText" lastClr="0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905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Management Basics</a:t>
            </a:r>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374</a:t>
            </a:fld>
            <a:endParaRPr lang="en-US" altLang="en-US"/>
          </a:p>
        </p:txBody>
      </p:sp>
      <p:sp>
        <p:nvSpPr>
          <p:cNvPr id="4" name="Footer Placeholder 3"/>
          <p:cNvSpPr>
            <a:spLocks noGrp="1"/>
          </p:cNvSpPr>
          <p:nvPr>
            <p:ph type="ftr" sz="quarter" idx="11"/>
          </p:nvPr>
        </p:nvSpPr>
        <p:spPr/>
        <p:txBody>
          <a:bodyPr/>
          <a:lstStyle/>
          <a:p>
            <a:r>
              <a:rPr lang="en-US" altLang="en-US" dirty="0"/>
              <a:t>Risk Management</a:t>
            </a:r>
          </a:p>
        </p:txBody>
      </p:sp>
      <p:sp>
        <p:nvSpPr>
          <p:cNvPr id="6" name="Rectangle 5"/>
          <p:cNvSpPr/>
          <p:nvPr/>
        </p:nvSpPr>
        <p:spPr>
          <a:xfrm>
            <a:off x="2133600" y="1417638"/>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a:t>
            </a:r>
          </a:p>
        </p:txBody>
      </p:sp>
      <p:sp>
        <p:nvSpPr>
          <p:cNvPr id="7" name="Rectangle 6"/>
          <p:cNvSpPr/>
          <p:nvPr/>
        </p:nvSpPr>
        <p:spPr>
          <a:xfrm>
            <a:off x="4114800" y="2590800"/>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Quantify</a:t>
            </a:r>
          </a:p>
        </p:txBody>
      </p:sp>
      <p:sp>
        <p:nvSpPr>
          <p:cNvPr id="8" name="Rectangle 7"/>
          <p:cNvSpPr/>
          <p:nvPr/>
        </p:nvSpPr>
        <p:spPr>
          <a:xfrm>
            <a:off x="6096001" y="3763962"/>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a:t>
            </a:r>
          </a:p>
        </p:txBody>
      </p:sp>
      <p:sp>
        <p:nvSpPr>
          <p:cNvPr id="9" name="Rectangle 8"/>
          <p:cNvSpPr/>
          <p:nvPr/>
        </p:nvSpPr>
        <p:spPr>
          <a:xfrm>
            <a:off x="8086850" y="4930372"/>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Verify</a:t>
            </a:r>
          </a:p>
        </p:txBody>
      </p:sp>
      <p:cxnSp>
        <p:nvCxnSpPr>
          <p:cNvPr id="11" name="Elbow Connector 10"/>
          <p:cNvCxnSpPr>
            <a:stCxn id="6" idx="2"/>
            <a:endCxn id="7" idx="1"/>
          </p:cNvCxnSpPr>
          <p:nvPr/>
        </p:nvCxnSpPr>
        <p:spPr>
          <a:xfrm rot="16200000" flipH="1">
            <a:off x="3211911" y="2274490"/>
            <a:ext cx="586581" cy="121920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5193111" y="3447653"/>
            <a:ext cx="586581" cy="121920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2"/>
            <a:endCxn id="9" idx="1"/>
          </p:cNvCxnSpPr>
          <p:nvPr/>
        </p:nvCxnSpPr>
        <p:spPr>
          <a:xfrm rot="16200000" flipH="1">
            <a:off x="7182512" y="4612614"/>
            <a:ext cx="579829" cy="122884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33600" y="4127103"/>
            <a:ext cx="1524000" cy="1066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Probability</a:t>
            </a:r>
          </a:p>
          <a:p>
            <a:pPr algn="ctr"/>
            <a:r>
              <a:rPr lang="en-US" dirty="0"/>
              <a:t>2) Severity</a:t>
            </a:r>
          </a:p>
        </p:txBody>
      </p:sp>
      <p:sp>
        <p:nvSpPr>
          <p:cNvPr id="21" name="Rectangle 20"/>
          <p:cNvSpPr/>
          <p:nvPr/>
        </p:nvSpPr>
        <p:spPr>
          <a:xfrm>
            <a:off x="8077202" y="2438158"/>
            <a:ext cx="1533649" cy="141960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Eliminate</a:t>
            </a:r>
          </a:p>
          <a:p>
            <a:pPr algn="ctr"/>
            <a:r>
              <a:rPr lang="en-US" dirty="0"/>
              <a:t>2) Keep</a:t>
            </a:r>
          </a:p>
          <a:p>
            <a:pPr algn="ctr"/>
            <a:r>
              <a:rPr lang="en-US" dirty="0"/>
              <a:t>3) Mitigate</a:t>
            </a:r>
          </a:p>
          <a:p>
            <a:pPr algn="ctr"/>
            <a:r>
              <a:rPr lang="en-US" dirty="0"/>
              <a:t>4) Increase</a:t>
            </a:r>
          </a:p>
        </p:txBody>
      </p:sp>
      <p:cxnSp>
        <p:nvCxnSpPr>
          <p:cNvPr id="24" name="Elbow Connector 23"/>
          <p:cNvCxnSpPr>
            <a:endCxn id="20" idx="3"/>
          </p:cNvCxnSpPr>
          <p:nvPr/>
        </p:nvCxnSpPr>
        <p:spPr>
          <a:xfrm rot="5400000">
            <a:off x="3437931" y="3983632"/>
            <a:ext cx="896541" cy="457200"/>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8" idx="0"/>
            <a:endCxn id="21" idx="1"/>
          </p:cNvCxnSpPr>
          <p:nvPr/>
        </p:nvCxnSpPr>
        <p:spPr>
          <a:xfrm rot="5400000" flipH="1" flipV="1">
            <a:off x="7159601" y="2846362"/>
            <a:ext cx="616000" cy="1219200"/>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60975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TW" dirty="0"/>
              <a:t>Types of Risk in Banking</a:t>
            </a:r>
          </a:p>
        </p:txBody>
      </p:sp>
      <p:sp>
        <p:nvSpPr>
          <p:cNvPr id="59395" name="Rectangle 3"/>
          <p:cNvSpPr>
            <a:spLocks noGrp="1" noChangeArrowheads="1"/>
          </p:cNvSpPr>
          <p:nvPr>
            <p:ph idx="1"/>
          </p:nvPr>
        </p:nvSpPr>
        <p:spPr/>
        <p:txBody>
          <a:bodyPr/>
          <a:lstStyle/>
          <a:p>
            <a:r>
              <a:rPr lang="en-US" altLang="zh-TW" dirty="0"/>
              <a:t>Credit</a:t>
            </a:r>
          </a:p>
          <a:p>
            <a:r>
              <a:rPr lang="en-US" altLang="zh-TW" dirty="0"/>
              <a:t>Liquidity</a:t>
            </a:r>
          </a:p>
          <a:p>
            <a:r>
              <a:rPr lang="en-US" altLang="zh-TW" dirty="0"/>
              <a:t>Market</a:t>
            </a:r>
          </a:p>
          <a:p>
            <a:r>
              <a:rPr lang="en-US" altLang="zh-TW" dirty="0"/>
              <a:t>Operational</a:t>
            </a:r>
          </a:p>
          <a:p>
            <a:r>
              <a:rPr lang="en-US" altLang="zh-TW" dirty="0"/>
              <a:t>Legal &amp; Reputational</a:t>
            </a:r>
          </a:p>
        </p:txBody>
      </p:sp>
      <p:sp>
        <p:nvSpPr>
          <p:cNvPr id="7"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679963BA-4977-445A-9F5D-BE8F3FFE7FFE}" type="slidenum">
              <a:rPr lang="en-US" altLang="en-US" sz="1400"/>
              <a:pPr/>
              <a:t>375</a:t>
            </a:fld>
            <a:endParaRPr lang="en-US" altLang="en-US" sz="1400"/>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pic>
        <p:nvPicPr>
          <p:cNvPr id="1026" name="Picture 2" descr="C:\Users\Wolfgang\Documents\ED.PRES\06_Purchased Copyrighted Contend\istockphoto\iStock_000015669972X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1" y="1125242"/>
            <a:ext cx="6019801" cy="451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64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uiExpand="1" build="p"/>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Users\Wolfgang\Documents\ED.PRES\06_Purchased Copyrighted Contend\istockphoto\iStock_000007534303Sma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Wolfgang\Documents\ED.PRES\06_Purchased Copyrighted Contend\istockphoto\iStock_000007534303Small.jp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1444" name="Rectangle 4"/>
          <p:cNvSpPr>
            <a:spLocks noGrp="1" noChangeArrowheads="1"/>
          </p:cNvSpPr>
          <p:nvPr>
            <p:ph type="title"/>
          </p:nvPr>
        </p:nvSpPr>
        <p:spPr/>
        <p:txBody>
          <a:bodyPr/>
          <a:lstStyle/>
          <a:p>
            <a:r>
              <a:rPr lang="en-US" altLang="zh-TW" dirty="0"/>
              <a:t>Credit risk</a:t>
            </a:r>
          </a:p>
        </p:txBody>
      </p:sp>
      <p:sp>
        <p:nvSpPr>
          <p:cNvPr id="61445" name="Rectangle 5"/>
          <p:cNvSpPr>
            <a:spLocks noGrp="1" noChangeArrowheads="1"/>
          </p:cNvSpPr>
          <p:nvPr>
            <p:ph idx="1"/>
          </p:nvPr>
        </p:nvSpPr>
        <p:spPr/>
        <p:txBody>
          <a:bodyPr/>
          <a:lstStyle/>
          <a:p>
            <a:r>
              <a:rPr lang="en-US" altLang="zh-TW" dirty="0"/>
              <a:t>The </a:t>
            </a:r>
            <a:r>
              <a:rPr lang="en-US" altLang="zh-TW" b="1" dirty="0">
                <a:solidFill>
                  <a:schemeClr val="accent2"/>
                </a:solidFill>
              </a:rPr>
              <a:t>ability</a:t>
            </a:r>
            <a:r>
              <a:rPr lang="en-US" altLang="zh-TW" dirty="0">
                <a:solidFill>
                  <a:schemeClr val="accent2"/>
                </a:solidFill>
              </a:rPr>
              <a:t> </a:t>
            </a:r>
            <a:r>
              <a:rPr lang="en-US" altLang="zh-TW" dirty="0"/>
              <a:t>and </a:t>
            </a:r>
            <a:r>
              <a:rPr lang="en-US" altLang="zh-TW" b="1" dirty="0">
                <a:solidFill>
                  <a:schemeClr val="accent2"/>
                </a:solidFill>
              </a:rPr>
              <a:t>willingness</a:t>
            </a:r>
            <a:r>
              <a:rPr lang="en-US" altLang="zh-TW" dirty="0">
                <a:solidFill>
                  <a:schemeClr val="accent2"/>
                </a:solidFill>
              </a:rPr>
              <a:t> </a:t>
            </a:r>
            <a:r>
              <a:rPr lang="en-US" altLang="zh-TW" dirty="0"/>
              <a:t>of a borrower to </a:t>
            </a:r>
            <a:r>
              <a:rPr lang="en-US" altLang="zh-TW" b="1" dirty="0">
                <a:solidFill>
                  <a:schemeClr val="accent2"/>
                </a:solidFill>
              </a:rPr>
              <a:t>pay when due</a:t>
            </a:r>
          </a:p>
          <a:p>
            <a:r>
              <a:rPr lang="en-US" altLang="zh-TW" dirty="0"/>
              <a:t>Components: </a:t>
            </a:r>
            <a:r>
              <a:rPr lang="en-US" altLang="zh-TW" b="1" dirty="0">
                <a:solidFill>
                  <a:schemeClr val="accent2"/>
                </a:solidFill>
              </a:rPr>
              <a:t>default</a:t>
            </a:r>
            <a:r>
              <a:rPr lang="en-US" altLang="zh-TW" dirty="0">
                <a:solidFill>
                  <a:schemeClr val="accent2"/>
                </a:solidFill>
              </a:rPr>
              <a:t> </a:t>
            </a:r>
            <a:r>
              <a:rPr lang="en-US" altLang="zh-TW" dirty="0"/>
              <a:t>risk and </a:t>
            </a:r>
            <a:r>
              <a:rPr lang="en-US" altLang="zh-TW" b="1" dirty="0">
                <a:solidFill>
                  <a:schemeClr val="accent2"/>
                </a:solidFill>
              </a:rPr>
              <a:t>recovery</a:t>
            </a:r>
            <a:r>
              <a:rPr lang="en-US" altLang="zh-TW" dirty="0">
                <a:solidFill>
                  <a:schemeClr val="accent2"/>
                </a:solidFill>
              </a:rPr>
              <a:t> </a:t>
            </a:r>
            <a:r>
              <a:rPr lang="en-US" altLang="zh-TW" dirty="0"/>
              <a:t>risk</a:t>
            </a:r>
          </a:p>
          <a:p>
            <a:pPr lvl="1"/>
            <a:r>
              <a:rPr lang="en-US" altLang="zh-TW" dirty="0"/>
              <a:t>Within a given level of default risk, recovery risk can vary widely</a:t>
            </a:r>
          </a:p>
          <a:p>
            <a:pPr lvl="1"/>
            <a:r>
              <a:rPr lang="en-US" altLang="zh-TW" dirty="0"/>
              <a:t>Recovery highly dependent on position in capital structure e.g. higher recovery for secured debt and on type of issue e.g. recovery higher for loans than bonds</a:t>
            </a:r>
          </a:p>
          <a:p>
            <a:r>
              <a:rPr lang="en-US" altLang="zh-TW" dirty="0"/>
              <a:t>Remedy: liquidate or work-out?</a:t>
            </a:r>
          </a:p>
        </p:txBody>
      </p:sp>
      <p:sp>
        <p:nvSpPr>
          <p:cNvPr id="6"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660F77B8-6AE9-47AF-9264-8AE7036BEEE1}" type="slidenum">
              <a:rPr lang="en-US" altLang="en-US" sz="1400"/>
              <a:pPr/>
              <a:t>376</a:t>
            </a:fld>
            <a:endParaRPr lang="en-US" altLang="en-US"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400739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4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uiExpand="1" build="p"/>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2470" name="Rectangle 6"/>
          <p:cNvSpPr>
            <a:spLocks noGrp="1" noChangeArrowheads="1"/>
          </p:cNvSpPr>
          <p:nvPr>
            <p:ph type="title"/>
          </p:nvPr>
        </p:nvSpPr>
        <p:spPr/>
        <p:txBody>
          <a:bodyPr/>
          <a:lstStyle/>
          <a:p>
            <a:r>
              <a:rPr lang="en-US" altLang="zh-TW"/>
              <a:t>Credit Risk</a:t>
            </a:r>
          </a:p>
        </p:txBody>
      </p:sp>
      <p:sp>
        <p:nvSpPr>
          <p:cNvPr id="9" name="Text Placeholder 8"/>
          <p:cNvSpPr>
            <a:spLocks noGrp="1"/>
          </p:cNvSpPr>
          <p:nvPr>
            <p:ph type="body" idx="1"/>
          </p:nvPr>
        </p:nvSpPr>
        <p:spPr/>
        <p:txBody>
          <a:bodyPr/>
          <a:lstStyle/>
          <a:p>
            <a:r>
              <a:rPr lang="en-US" altLang="zh-TW" dirty="0"/>
              <a:t>Types </a:t>
            </a:r>
          </a:p>
        </p:txBody>
      </p:sp>
      <p:sp>
        <p:nvSpPr>
          <p:cNvPr id="62471" name="Rectangle 7"/>
          <p:cNvSpPr>
            <a:spLocks noGrp="1" noChangeArrowheads="1"/>
          </p:cNvSpPr>
          <p:nvPr>
            <p:ph sz="half" idx="2"/>
          </p:nvPr>
        </p:nvSpPr>
        <p:spPr/>
        <p:txBody>
          <a:bodyPr/>
          <a:lstStyle/>
          <a:p>
            <a:r>
              <a:rPr lang="en-US" altLang="zh-TW" dirty="0"/>
              <a:t>Borrower</a:t>
            </a:r>
          </a:p>
          <a:p>
            <a:r>
              <a:rPr lang="en-US" altLang="zh-TW" dirty="0"/>
              <a:t>Counterparty</a:t>
            </a:r>
          </a:p>
          <a:p>
            <a:r>
              <a:rPr lang="en-US" altLang="zh-TW" dirty="0"/>
              <a:t>Country</a:t>
            </a:r>
          </a:p>
          <a:p>
            <a:r>
              <a:rPr lang="en-US" altLang="zh-TW" dirty="0"/>
              <a:t>Industry</a:t>
            </a:r>
          </a:p>
          <a:p>
            <a:r>
              <a:rPr lang="en-US" altLang="zh-TW" dirty="0"/>
              <a:t>Consumer </a:t>
            </a:r>
          </a:p>
          <a:p>
            <a:r>
              <a:rPr lang="en-US" altLang="zh-TW" dirty="0"/>
              <a:t>Settlement risk</a:t>
            </a:r>
          </a:p>
          <a:p>
            <a:endParaRPr lang="en-US" altLang="zh-TW" dirty="0"/>
          </a:p>
        </p:txBody>
      </p:sp>
      <p:sp>
        <p:nvSpPr>
          <p:cNvPr id="10" name="Text Placeholder 9"/>
          <p:cNvSpPr>
            <a:spLocks noGrp="1"/>
          </p:cNvSpPr>
          <p:nvPr>
            <p:ph type="body" sz="quarter" idx="3"/>
          </p:nvPr>
        </p:nvSpPr>
        <p:spPr/>
        <p:txBody>
          <a:bodyPr/>
          <a:lstStyle/>
          <a:p>
            <a:r>
              <a:rPr lang="en-US" altLang="zh-TW" dirty="0"/>
              <a:t>Mitigation</a:t>
            </a:r>
          </a:p>
        </p:txBody>
      </p:sp>
      <p:sp>
        <p:nvSpPr>
          <p:cNvPr id="62472" name="Rectangle 8"/>
          <p:cNvSpPr>
            <a:spLocks noGrp="1" noChangeArrowheads="1"/>
          </p:cNvSpPr>
          <p:nvPr>
            <p:ph sz="quarter" idx="4"/>
          </p:nvPr>
        </p:nvSpPr>
        <p:spPr/>
        <p:txBody>
          <a:bodyPr/>
          <a:lstStyle/>
          <a:p>
            <a:r>
              <a:rPr lang="en-US" altLang="zh-TW" dirty="0"/>
              <a:t>Credit policy</a:t>
            </a:r>
          </a:p>
          <a:p>
            <a:r>
              <a:rPr lang="en-US" altLang="zh-TW" dirty="0"/>
              <a:t>Credit limits</a:t>
            </a:r>
          </a:p>
          <a:p>
            <a:r>
              <a:rPr lang="en-US" altLang="zh-TW" dirty="0"/>
              <a:t>Concentration limits</a:t>
            </a:r>
          </a:p>
          <a:p>
            <a:r>
              <a:rPr lang="en-US" altLang="zh-TW" dirty="0"/>
              <a:t>Credit scoring</a:t>
            </a:r>
          </a:p>
          <a:p>
            <a:r>
              <a:rPr lang="en-US" altLang="zh-TW" dirty="0"/>
              <a:t>Netting</a:t>
            </a:r>
          </a:p>
          <a:p>
            <a:r>
              <a:rPr lang="en-US" altLang="zh-TW" dirty="0"/>
              <a:t>Credit bureau</a:t>
            </a:r>
          </a:p>
          <a:p>
            <a:r>
              <a:rPr lang="en-US" altLang="zh-TW" dirty="0"/>
              <a:t>Ratings</a:t>
            </a:r>
          </a:p>
        </p:txBody>
      </p:sp>
      <p:sp>
        <p:nvSpPr>
          <p:cNvPr id="8"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CAD71CC2-9FB3-45FC-9A68-81493A140356}" type="slidenum">
              <a:rPr lang="en-US" altLang="en-US" sz="1400"/>
              <a:pPr/>
              <a:t>377</a:t>
            </a:fld>
            <a:endParaRPr lang="en-US" altLang="en-US" sz="1400"/>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428075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4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47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7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47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2472">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2472">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472">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uiExpand="1" build="p"/>
      <p:bldP spid="10" grpId="0" build="p"/>
      <p:bldP spid="62472" grpId="0" uiExpand="1"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Credit risk in Asia: what is the level of NPLs (non performing loans) for banks in Asia? How has it evolved over time? Implications?</a:t>
            </a:r>
          </a:p>
        </p:txBody>
      </p:sp>
      <p:sp>
        <p:nvSpPr>
          <p:cNvPr id="3" name="Content Placeholder 2"/>
          <p:cNvSpPr>
            <a:spLocks noGrp="1"/>
          </p:cNvSpPr>
          <p:nvPr>
            <p:ph idx="1"/>
          </p:nvPr>
        </p:nvSpPr>
        <p:spPr/>
        <p:txBody>
          <a:bodyPr/>
          <a:lstStyle/>
          <a:p>
            <a:r>
              <a:rPr lang="en-US" dirty="0"/>
              <a:t>Group 4</a:t>
            </a:r>
          </a:p>
          <a:p>
            <a:r>
              <a:rPr lang="en-US" dirty="0"/>
              <a:t>Video</a:t>
            </a:r>
          </a:p>
          <a:p>
            <a:r>
              <a:rPr lang="en-US" dirty="0">
                <a:hlinkClick r:id="rId2"/>
              </a:rPr>
              <a:t>https://www.bloomberg.com/news/videos/2020-02-27/buying-non-performing-loans-in-southeast-asia-arena-management-says-video</a:t>
            </a:r>
            <a:endParaRPr lang="en-US" dirty="0"/>
          </a:p>
          <a:p>
            <a:r>
              <a:rPr lang="en-US" dirty="0"/>
              <a:t>Article</a:t>
            </a:r>
          </a:p>
          <a:p>
            <a:r>
              <a:rPr lang="en-US" dirty="0">
                <a:hlinkClick r:id="rId3"/>
              </a:rPr>
              <a:t>https://www.spglobal.com/ratings/en/research/articles/200406-for-asia-pacific-banks-covid-19-crisis-could-add-us-300-billion-to-credit-costs-11359063</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378</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93459337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descr="C:\Users\Wolfgang\Documents\ED.PRES\06_Purchased Copyrighted Contend\istockphoto\iStock_000007534303Small.jp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4514" name="Rectangle 2"/>
          <p:cNvSpPr>
            <a:spLocks noGrp="1" noChangeArrowheads="1"/>
          </p:cNvSpPr>
          <p:nvPr>
            <p:ph type="title"/>
          </p:nvPr>
        </p:nvSpPr>
        <p:spPr>
          <a:noFill/>
        </p:spPr>
        <p:txBody>
          <a:bodyPr/>
          <a:lstStyle/>
          <a:p>
            <a:r>
              <a:rPr lang="en-US" altLang="zh-TW" dirty="0"/>
              <a:t>Market risk</a:t>
            </a:r>
          </a:p>
        </p:txBody>
      </p:sp>
      <p:sp>
        <p:nvSpPr>
          <p:cNvPr id="2" name="Text Placeholder 1"/>
          <p:cNvSpPr>
            <a:spLocks noGrp="1"/>
          </p:cNvSpPr>
          <p:nvPr>
            <p:ph type="body" idx="1"/>
          </p:nvPr>
        </p:nvSpPr>
        <p:spPr>
          <a:noFill/>
        </p:spPr>
        <p:txBody>
          <a:bodyPr/>
          <a:lstStyle/>
          <a:p>
            <a:r>
              <a:rPr lang="en-US" altLang="zh-TW" dirty="0"/>
              <a:t>Types</a:t>
            </a:r>
          </a:p>
        </p:txBody>
      </p:sp>
      <p:sp>
        <p:nvSpPr>
          <p:cNvPr id="64515" name="Rectangle 3"/>
          <p:cNvSpPr>
            <a:spLocks noGrp="1" noChangeArrowheads="1"/>
          </p:cNvSpPr>
          <p:nvPr>
            <p:ph sz="half" idx="2"/>
          </p:nvPr>
        </p:nvSpPr>
        <p:spPr>
          <a:noFill/>
        </p:spPr>
        <p:txBody>
          <a:bodyPr/>
          <a:lstStyle/>
          <a:p>
            <a:r>
              <a:rPr lang="en-US" altLang="zh-TW" dirty="0"/>
              <a:t>Interest Rate risk</a:t>
            </a:r>
          </a:p>
          <a:p>
            <a:r>
              <a:rPr lang="en-US" altLang="zh-TW" dirty="0"/>
              <a:t>FX risk</a:t>
            </a:r>
          </a:p>
          <a:p>
            <a:r>
              <a:rPr lang="en-US" altLang="zh-TW" dirty="0"/>
              <a:t>Equity risk</a:t>
            </a:r>
          </a:p>
          <a:p>
            <a:r>
              <a:rPr lang="en-US" altLang="zh-TW" dirty="0"/>
              <a:t>Commodity risk</a:t>
            </a:r>
          </a:p>
        </p:txBody>
      </p:sp>
      <p:sp>
        <p:nvSpPr>
          <p:cNvPr id="3" name="Text Placeholder 2"/>
          <p:cNvSpPr>
            <a:spLocks noGrp="1"/>
          </p:cNvSpPr>
          <p:nvPr>
            <p:ph type="body" sz="quarter" idx="3"/>
          </p:nvPr>
        </p:nvSpPr>
        <p:spPr>
          <a:noFill/>
        </p:spPr>
        <p:txBody>
          <a:bodyPr/>
          <a:lstStyle/>
          <a:p>
            <a:r>
              <a:rPr lang="en-US" altLang="zh-TW"/>
              <a:t>Mitigation</a:t>
            </a:r>
            <a:endParaRPr lang="en-US" altLang="zh-TW" dirty="0"/>
          </a:p>
        </p:txBody>
      </p:sp>
      <p:sp>
        <p:nvSpPr>
          <p:cNvPr id="64516" name="Rectangle 4"/>
          <p:cNvSpPr>
            <a:spLocks noGrp="1" noChangeArrowheads="1"/>
          </p:cNvSpPr>
          <p:nvPr>
            <p:ph sz="quarter" idx="4"/>
          </p:nvPr>
        </p:nvSpPr>
        <p:spPr>
          <a:noFill/>
        </p:spPr>
        <p:txBody>
          <a:bodyPr/>
          <a:lstStyle/>
          <a:p>
            <a:r>
              <a:rPr lang="en-US" altLang="zh-TW" dirty="0"/>
              <a:t>ALM policy</a:t>
            </a:r>
          </a:p>
          <a:p>
            <a:r>
              <a:rPr lang="en-US" altLang="zh-TW" dirty="0"/>
              <a:t>Hedging</a:t>
            </a:r>
          </a:p>
          <a:p>
            <a:r>
              <a:rPr lang="en-US" altLang="zh-TW" dirty="0"/>
              <a:t>Risk management policy and limits</a:t>
            </a:r>
          </a:p>
          <a:p>
            <a:endParaRPr lang="en-US" altLang="zh-TW" dirty="0"/>
          </a:p>
        </p:txBody>
      </p:sp>
      <p:sp>
        <p:nvSpPr>
          <p:cNvPr id="10"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A2BEB601-674C-49C5-984F-AC3A17809834}" type="slidenum">
              <a:rPr lang="en-US" altLang="en-US" sz="1400"/>
              <a:pPr/>
              <a:t>379</a:t>
            </a:fld>
            <a:endParaRPr lang="en-US" altLang="en-US" sz="1400"/>
          </a:p>
        </p:txBody>
      </p:sp>
      <p:sp>
        <p:nvSpPr>
          <p:cNvPr id="1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255141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4515" grpId="0" uiExpand="1" build="p"/>
      <p:bldP spid="3" grpId="0" build="p"/>
      <p:bldP spid="6451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Life Cycle of Firms</a:t>
            </a:r>
          </a:p>
        </p:txBody>
      </p:sp>
      <p:sp>
        <p:nvSpPr>
          <p:cNvPr id="3" name="Slide Number Placeholder 2"/>
          <p:cNvSpPr>
            <a:spLocks noGrp="1"/>
          </p:cNvSpPr>
          <p:nvPr>
            <p:ph type="sldNum" sz="quarter" idx="10"/>
          </p:nvPr>
        </p:nvSpPr>
        <p:spPr/>
        <p:txBody>
          <a:bodyPr/>
          <a:lstStyle/>
          <a:p>
            <a:pPr>
              <a:defRPr/>
            </a:pPr>
            <a:fld id="{315E9AFD-F812-4B7C-9364-00DC22051B08}" type="slidenum">
              <a:rPr lang="en-US" altLang="en-US" smtClean="0"/>
              <a:pPr>
                <a:defRPr/>
              </a:pPr>
              <a:t>38</a:t>
            </a:fld>
            <a:endParaRPr lang="en-US" altLang="en-US"/>
          </a:p>
        </p:txBody>
      </p:sp>
      <p:sp>
        <p:nvSpPr>
          <p:cNvPr id="4" name="Footer Placeholder 3"/>
          <p:cNvSpPr>
            <a:spLocks noGrp="1"/>
          </p:cNvSpPr>
          <p:nvPr>
            <p:ph type="ftr" sz="quarter" idx="11"/>
          </p:nvPr>
        </p:nvSpPr>
        <p:spPr/>
        <p:txBody>
          <a:bodyPr/>
          <a:lstStyle/>
          <a:p>
            <a:pPr>
              <a:defRPr/>
            </a:pPr>
            <a:r>
              <a:rPr lang="en-US" altLang="en-US" dirty="0"/>
              <a:t>Life Cycle of Businesses</a:t>
            </a:r>
          </a:p>
        </p:txBody>
      </p:sp>
      <p:pic>
        <p:nvPicPr>
          <p:cNvPr id="139266" name="Picture 2" descr="lifecycl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61629" y="1600201"/>
            <a:ext cx="7868742" cy="45259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58000" y="6248400"/>
            <a:ext cx="3581400" cy="152400"/>
          </a:xfrm>
          <a:prstGeom prst="rect">
            <a:avLst/>
          </a:prstGeom>
          <a:noFill/>
        </p:spPr>
        <p:txBody>
          <a:bodyPr vert="horz" wrap="square" lIns="91440" tIns="45720" rIns="91440" bIns="45720" rtlCol="0" anchor="ctr">
            <a:normAutofit fontScale="25000" lnSpcReduction="20000"/>
          </a:bodyPr>
          <a:lstStyle/>
          <a:p>
            <a:pPr>
              <a:spcBef>
                <a:spcPct val="0"/>
              </a:spcBef>
            </a:pPr>
            <a:r>
              <a:rPr lang="en-US" sz="4400" i="1" dirty="0">
                <a:latin typeface="+mj-lt"/>
                <a:ea typeface="+mj-ea"/>
                <a:cs typeface="+mj-cs"/>
              </a:rPr>
              <a:t>Source: Prof. </a:t>
            </a:r>
            <a:r>
              <a:rPr lang="en-US" sz="4400" i="1" dirty="0" err="1">
                <a:latin typeface="+mj-lt"/>
                <a:ea typeface="+mj-ea"/>
                <a:cs typeface="+mj-cs"/>
              </a:rPr>
              <a:t>Damodaran</a:t>
            </a:r>
            <a:r>
              <a:rPr lang="en-US" sz="4400" i="1" dirty="0">
                <a:latin typeface="+mj-lt"/>
                <a:ea typeface="+mj-ea"/>
                <a:cs typeface="+mj-cs"/>
              </a:rPr>
              <a:t>, NYU Stern </a:t>
            </a:r>
          </a:p>
        </p:txBody>
      </p:sp>
    </p:spTree>
    <p:extLst>
      <p:ext uri="{BB962C8B-B14F-4D97-AF65-F5344CB8AC3E}">
        <p14:creationId xmlns:p14="http://schemas.microsoft.com/office/powerpoint/2010/main" val="414141768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5538" name="Rectangle 2"/>
          <p:cNvSpPr>
            <a:spLocks noGrp="1" noChangeArrowheads="1"/>
          </p:cNvSpPr>
          <p:nvPr>
            <p:ph type="title"/>
          </p:nvPr>
        </p:nvSpPr>
        <p:spPr/>
        <p:txBody>
          <a:bodyPr/>
          <a:lstStyle/>
          <a:p>
            <a:r>
              <a:rPr lang="en-US" altLang="zh-TW"/>
              <a:t>Liquidity Risk</a:t>
            </a:r>
          </a:p>
        </p:txBody>
      </p:sp>
      <p:sp>
        <p:nvSpPr>
          <p:cNvPr id="2" name="Text Placeholder 1"/>
          <p:cNvSpPr>
            <a:spLocks noGrp="1"/>
          </p:cNvSpPr>
          <p:nvPr>
            <p:ph type="body" idx="1"/>
          </p:nvPr>
        </p:nvSpPr>
        <p:spPr/>
        <p:txBody>
          <a:bodyPr/>
          <a:lstStyle/>
          <a:p>
            <a:r>
              <a:rPr lang="en-US" altLang="zh-TW"/>
              <a:t>Types</a:t>
            </a:r>
            <a:endParaRPr lang="en-US" altLang="zh-TW" dirty="0"/>
          </a:p>
        </p:txBody>
      </p:sp>
      <p:sp>
        <p:nvSpPr>
          <p:cNvPr id="65539" name="Rectangle 3"/>
          <p:cNvSpPr>
            <a:spLocks noGrp="1" noChangeArrowheads="1"/>
          </p:cNvSpPr>
          <p:nvPr>
            <p:ph sz="half" idx="2"/>
          </p:nvPr>
        </p:nvSpPr>
        <p:spPr/>
        <p:txBody>
          <a:bodyPr/>
          <a:lstStyle/>
          <a:p>
            <a:r>
              <a:rPr lang="en-US" altLang="zh-TW" dirty="0"/>
              <a:t>Funding liquidity risk</a:t>
            </a:r>
          </a:p>
          <a:p>
            <a:r>
              <a:rPr lang="en-US" altLang="zh-TW" dirty="0"/>
              <a:t>Market liquidity risk</a:t>
            </a:r>
          </a:p>
          <a:p>
            <a:endParaRPr lang="en-US" altLang="zh-TW" dirty="0"/>
          </a:p>
        </p:txBody>
      </p:sp>
      <p:sp>
        <p:nvSpPr>
          <p:cNvPr id="3" name="Text Placeholder 2"/>
          <p:cNvSpPr>
            <a:spLocks noGrp="1"/>
          </p:cNvSpPr>
          <p:nvPr>
            <p:ph type="body" sz="quarter" idx="3"/>
          </p:nvPr>
        </p:nvSpPr>
        <p:spPr/>
        <p:txBody>
          <a:bodyPr/>
          <a:lstStyle/>
          <a:p>
            <a:r>
              <a:rPr lang="en-US" altLang="zh-TW" dirty="0"/>
              <a:t>Mitigation</a:t>
            </a:r>
            <a:endParaRPr lang="de-DE" dirty="0"/>
          </a:p>
        </p:txBody>
      </p:sp>
      <p:sp>
        <p:nvSpPr>
          <p:cNvPr id="65540" name="Rectangle 4"/>
          <p:cNvSpPr>
            <a:spLocks noGrp="1" noChangeArrowheads="1"/>
          </p:cNvSpPr>
          <p:nvPr>
            <p:ph sz="quarter" idx="4"/>
          </p:nvPr>
        </p:nvSpPr>
        <p:spPr/>
        <p:txBody>
          <a:bodyPr/>
          <a:lstStyle/>
          <a:p>
            <a:r>
              <a:rPr lang="en-US" altLang="zh-TW"/>
              <a:t>ALM policy</a:t>
            </a:r>
          </a:p>
          <a:p>
            <a:r>
              <a:rPr lang="en-US" altLang="zh-TW"/>
              <a:t>Conservative funding policy</a:t>
            </a:r>
          </a:p>
          <a:p>
            <a:r>
              <a:rPr lang="en-US" altLang="zh-TW"/>
              <a:t>Conservative ratios</a:t>
            </a:r>
            <a:endParaRPr lang="en-US" altLang="zh-TW" dirty="0"/>
          </a:p>
        </p:txBody>
      </p:sp>
      <p:sp>
        <p:nvSpPr>
          <p:cNvPr id="9"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D66B1E91-1CFB-4420-AB4E-26EAF95BC85C}" type="slidenum">
              <a:rPr lang="en-US" altLang="en-US" sz="1400"/>
              <a:pPr/>
              <a:t>380</a:t>
            </a:fld>
            <a:endParaRPr lang="en-US" altLang="en-US" sz="1400"/>
          </a:p>
        </p:txBody>
      </p:sp>
      <p:sp>
        <p:nvSpPr>
          <p:cNvPr id="65542" name="Rectangle 6"/>
          <p:cNvSpPr>
            <a:spLocks noChangeArrowheads="1"/>
          </p:cNvSpPr>
          <p:nvPr/>
        </p:nvSpPr>
        <p:spPr bwMode="auto">
          <a:xfrm>
            <a:off x="3733800" y="4267200"/>
            <a:ext cx="4572000" cy="15240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dirty="0">
                <a:ea typeface="PMingLiU" pitchFamily="18" charset="-120"/>
              </a:rPr>
              <a:t>“Liquidity is an illusion. It’s always here when you don’t need it, and rarely there when you do”</a:t>
            </a:r>
          </a:p>
          <a:p>
            <a:pPr algn="ctr"/>
            <a:r>
              <a:rPr lang="en-US" altLang="zh-TW" sz="1600" i="1" dirty="0">
                <a:ea typeface="PMingLiU" pitchFamily="18" charset="-120"/>
              </a:rPr>
              <a:t>Michael Milken</a:t>
            </a:r>
          </a:p>
        </p:txBody>
      </p:sp>
      <p:sp>
        <p:nvSpPr>
          <p:cNvPr id="1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24073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4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4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4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5542"/>
                                        </p:tgtEl>
                                        <p:attrNameLst>
                                          <p:attrName>style.visibility</p:attrName>
                                        </p:attrNameLst>
                                      </p:cBhvr>
                                      <p:to>
                                        <p:strVal val="visible"/>
                                      </p:to>
                                    </p:set>
                                    <p:animEffect transition="in" filter="fade">
                                      <p:cBhvr>
                                        <p:cTn id="31" dur="500"/>
                                        <p:tgtEl>
                                          <p:spTgt spid="6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p:bldP spid="3" grpId="0" build="p"/>
      <p:bldP spid="65540" grpId="0" uiExpand="1" build="p"/>
      <p:bldP spid="65542"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7586" name="Rectangle 2"/>
          <p:cNvSpPr>
            <a:spLocks noGrp="1" noChangeArrowheads="1"/>
          </p:cNvSpPr>
          <p:nvPr>
            <p:ph type="title"/>
          </p:nvPr>
        </p:nvSpPr>
        <p:spPr/>
        <p:txBody>
          <a:bodyPr/>
          <a:lstStyle/>
          <a:p>
            <a:r>
              <a:rPr lang="en-US" altLang="zh-TW"/>
              <a:t>Operational Risk</a:t>
            </a:r>
          </a:p>
        </p:txBody>
      </p:sp>
      <p:sp>
        <p:nvSpPr>
          <p:cNvPr id="2" name="Text Placeholder 1"/>
          <p:cNvSpPr>
            <a:spLocks noGrp="1"/>
          </p:cNvSpPr>
          <p:nvPr>
            <p:ph type="body" idx="1"/>
          </p:nvPr>
        </p:nvSpPr>
        <p:spPr/>
        <p:txBody>
          <a:bodyPr/>
          <a:lstStyle/>
          <a:p>
            <a:r>
              <a:rPr lang="en-US" altLang="zh-TW" dirty="0"/>
              <a:t>Types</a:t>
            </a:r>
          </a:p>
        </p:txBody>
      </p:sp>
      <p:sp>
        <p:nvSpPr>
          <p:cNvPr id="67587" name="Rectangle 3"/>
          <p:cNvSpPr>
            <a:spLocks noGrp="1" noChangeArrowheads="1"/>
          </p:cNvSpPr>
          <p:nvPr>
            <p:ph sz="half" idx="2"/>
          </p:nvPr>
        </p:nvSpPr>
        <p:spPr/>
        <p:txBody>
          <a:bodyPr/>
          <a:lstStyle/>
          <a:p>
            <a:r>
              <a:rPr lang="en-US" altLang="zh-TW" dirty="0"/>
              <a:t>Inadequate information systems</a:t>
            </a:r>
          </a:p>
          <a:p>
            <a:r>
              <a:rPr lang="en-US" altLang="zh-TW" dirty="0"/>
              <a:t>Operational breakdown</a:t>
            </a:r>
          </a:p>
          <a:p>
            <a:r>
              <a:rPr lang="en-US" altLang="zh-TW" dirty="0"/>
              <a:t>Breaches in internal control</a:t>
            </a:r>
          </a:p>
          <a:p>
            <a:r>
              <a:rPr lang="en-US" altLang="zh-TW" dirty="0"/>
              <a:t>IT security breakdown</a:t>
            </a:r>
          </a:p>
          <a:p>
            <a:r>
              <a:rPr lang="en-US" altLang="zh-TW" dirty="0"/>
              <a:t>Unforeseen catastrophes </a:t>
            </a:r>
          </a:p>
          <a:p>
            <a:r>
              <a:rPr lang="en-US" altLang="zh-TW" dirty="0"/>
              <a:t>Fraud</a:t>
            </a:r>
          </a:p>
        </p:txBody>
      </p:sp>
      <p:sp>
        <p:nvSpPr>
          <p:cNvPr id="3" name="Text Placeholder 2"/>
          <p:cNvSpPr>
            <a:spLocks noGrp="1"/>
          </p:cNvSpPr>
          <p:nvPr>
            <p:ph type="body" sz="quarter" idx="3"/>
          </p:nvPr>
        </p:nvSpPr>
        <p:spPr/>
        <p:txBody>
          <a:bodyPr/>
          <a:lstStyle/>
          <a:p>
            <a:r>
              <a:rPr lang="en-US" altLang="zh-TW" dirty="0"/>
              <a:t>Mitigation</a:t>
            </a:r>
          </a:p>
        </p:txBody>
      </p:sp>
      <p:sp>
        <p:nvSpPr>
          <p:cNvPr id="67588" name="Rectangle 4"/>
          <p:cNvSpPr>
            <a:spLocks noGrp="1" noChangeArrowheads="1"/>
          </p:cNvSpPr>
          <p:nvPr>
            <p:ph sz="quarter" idx="4"/>
          </p:nvPr>
        </p:nvSpPr>
        <p:spPr/>
        <p:txBody>
          <a:bodyPr/>
          <a:lstStyle/>
          <a:p>
            <a:r>
              <a:rPr lang="en-US" altLang="zh-TW" dirty="0"/>
              <a:t>Risk management policy</a:t>
            </a:r>
          </a:p>
          <a:p>
            <a:r>
              <a:rPr lang="en-US" altLang="zh-TW" dirty="0"/>
              <a:t>Back up and recovery plans</a:t>
            </a:r>
          </a:p>
          <a:p>
            <a:r>
              <a:rPr lang="en-US" altLang="zh-TW" dirty="0"/>
              <a:t>Segregation of duties</a:t>
            </a:r>
          </a:p>
          <a:p>
            <a:r>
              <a:rPr lang="en-US" altLang="zh-TW" dirty="0"/>
              <a:t>Outsourcing</a:t>
            </a:r>
          </a:p>
          <a:p>
            <a:r>
              <a:rPr lang="en-US" altLang="zh-TW" dirty="0"/>
              <a:t>Audits</a:t>
            </a:r>
          </a:p>
        </p:txBody>
      </p:sp>
      <p:sp>
        <p:nvSpPr>
          <p:cNvPr id="10"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F91B3C54-672F-4A63-A78B-12061ACD855A}" type="slidenum">
              <a:rPr lang="en-US" altLang="en-US" sz="1400"/>
              <a:pPr/>
              <a:t>381</a:t>
            </a:fld>
            <a:endParaRPr lang="en-US" altLang="en-US" sz="1400"/>
          </a:p>
        </p:txBody>
      </p:sp>
      <p:sp>
        <p:nvSpPr>
          <p:cNvPr id="67591" name="Rectangle 7"/>
          <p:cNvSpPr>
            <a:spLocks noChangeArrowheads="1"/>
          </p:cNvSpPr>
          <p:nvPr/>
        </p:nvSpPr>
        <p:spPr bwMode="auto">
          <a:xfrm>
            <a:off x="3505200" y="4876800"/>
            <a:ext cx="6553200" cy="1219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ea typeface="PMingLiU" pitchFamily="18" charset="-120"/>
              </a:rPr>
              <a:t>“West LB’s equity trading loss soars; trading investigation launched” </a:t>
            </a:r>
          </a:p>
          <a:p>
            <a:pPr algn="ctr"/>
            <a:r>
              <a:rPr lang="en-US" altLang="zh-TW" sz="1400" i="1" dirty="0">
                <a:ea typeface="PMingLiU" pitchFamily="18" charset="-120"/>
              </a:rPr>
              <a:t>FT 31 August 07</a:t>
            </a:r>
          </a:p>
          <a:p>
            <a:pPr algn="ctr"/>
            <a:endParaRPr lang="en-US" altLang="zh-TW" sz="1400" i="1" dirty="0">
              <a:ea typeface="PMingLiU" pitchFamily="18" charset="-120"/>
            </a:endParaRPr>
          </a:p>
          <a:p>
            <a:pPr algn="ctr"/>
            <a:r>
              <a:rPr lang="zh-TW" altLang="en-US" dirty="0"/>
              <a:t>“</a:t>
            </a:r>
            <a:r>
              <a:rPr lang="en-US" altLang="zh-TW" dirty="0"/>
              <a:t>Jail for ex-NAB rogue forex dealers” </a:t>
            </a:r>
            <a:endParaRPr lang="en-US" altLang="zh-TW" sz="1600" dirty="0"/>
          </a:p>
          <a:p>
            <a:pPr algn="ctr"/>
            <a:r>
              <a:rPr lang="en-US" altLang="zh-TW" sz="1400" i="1" dirty="0"/>
              <a:t>FT 5 July 06</a:t>
            </a:r>
            <a:endParaRPr lang="en-US" altLang="zh-TW" sz="1400" i="1" dirty="0">
              <a:ea typeface="PMingLiU" pitchFamily="18" charset="-120"/>
            </a:endParaRPr>
          </a:p>
        </p:txBody>
      </p:sp>
      <p:sp>
        <p:nvSpPr>
          <p:cNvPr id="1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239701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58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58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58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58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7591"/>
                                        </p:tgtEl>
                                        <p:attrNameLst>
                                          <p:attrName>style.visibility</p:attrName>
                                        </p:attrNameLst>
                                      </p:cBhvr>
                                      <p:to>
                                        <p:strVal val="visible"/>
                                      </p:to>
                                    </p:set>
                                    <p:animEffect transition="in" filter="fade">
                                      <p:cBhvr>
                                        <p:cTn id="55" dur="500"/>
                                        <p:tgtEl>
                                          <p:spTgt spid="6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uiExpand="1" build="p"/>
      <p:bldP spid="3" grpId="0" build="p"/>
      <p:bldP spid="67588" grpId="0" uiExpand="1" build="p"/>
      <p:bldP spid="67591"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risks in banks in Asia: find recent incidents, what happened, consequences</a:t>
            </a:r>
          </a:p>
        </p:txBody>
      </p:sp>
      <p:sp>
        <p:nvSpPr>
          <p:cNvPr id="3" name="Content Placeholder 2"/>
          <p:cNvSpPr>
            <a:spLocks noGrp="1"/>
          </p:cNvSpPr>
          <p:nvPr>
            <p:ph idx="1"/>
          </p:nvPr>
        </p:nvSpPr>
        <p:spPr/>
        <p:txBody>
          <a:bodyPr/>
          <a:lstStyle/>
          <a:p>
            <a:r>
              <a:rPr lang="en-US" dirty="0"/>
              <a:t>Group 6</a:t>
            </a:r>
          </a:p>
          <a:p>
            <a:r>
              <a:rPr lang="en-US" dirty="0"/>
              <a:t>Video link</a:t>
            </a:r>
          </a:p>
          <a:p>
            <a:r>
              <a:rPr lang="en-US" dirty="0">
                <a:hlinkClick r:id="rId2"/>
              </a:rPr>
              <a:t>https://www.youtube.com/watch?v=2WV3sIcWNxE</a:t>
            </a:r>
            <a:endParaRPr lang="en-US" dirty="0"/>
          </a:p>
          <a:p>
            <a:r>
              <a:rPr lang="en-US" dirty="0"/>
              <a:t>Article</a:t>
            </a:r>
          </a:p>
          <a:p>
            <a:r>
              <a:rPr lang="en-US" dirty="0">
                <a:hlinkClick r:id="rId3"/>
              </a:rPr>
              <a:t>https://finance.yahoo.com/news/hong-kong-slaps-record-fine-093000692.html</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382</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90182811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9634" name="Rectangle 2"/>
          <p:cNvSpPr>
            <a:spLocks noGrp="1" noChangeArrowheads="1"/>
          </p:cNvSpPr>
          <p:nvPr>
            <p:ph type="title"/>
          </p:nvPr>
        </p:nvSpPr>
        <p:spPr/>
        <p:txBody>
          <a:bodyPr/>
          <a:lstStyle/>
          <a:p>
            <a:r>
              <a:rPr lang="en-US" altLang="zh-TW" dirty="0"/>
              <a:t>Legal &amp; Reputational Risks</a:t>
            </a:r>
          </a:p>
        </p:txBody>
      </p:sp>
      <p:sp>
        <p:nvSpPr>
          <p:cNvPr id="11" name="Text Placeholder 10"/>
          <p:cNvSpPr>
            <a:spLocks noGrp="1"/>
          </p:cNvSpPr>
          <p:nvPr>
            <p:ph type="body" idx="1"/>
          </p:nvPr>
        </p:nvSpPr>
        <p:spPr/>
        <p:txBody>
          <a:bodyPr/>
          <a:lstStyle/>
          <a:p>
            <a:r>
              <a:rPr lang="en-US" altLang="zh-TW" dirty="0"/>
              <a:t>Types</a:t>
            </a:r>
          </a:p>
        </p:txBody>
      </p:sp>
      <p:sp>
        <p:nvSpPr>
          <p:cNvPr id="69635" name="Rectangle 3"/>
          <p:cNvSpPr>
            <a:spLocks noGrp="1" noChangeArrowheads="1"/>
          </p:cNvSpPr>
          <p:nvPr>
            <p:ph sz="half" idx="2"/>
          </p:nvPr>
        </p:nvSpPr>
        <p:spPr/>
        <p:txBody>
          <a:bodyPr/>
          <a:lstStyle/>
          <a:p>
            <a:r>
              <a:rPr lang="en-US" altLang="zh-TW" dirty="0"/>
              <a:t>Regulatory risk</a:t>
            </a:r>
          </a:p>
          <a:p>
            <a:r>
              <a:rPr lang="en-US" altLang="zh-TW" dirty="0"/>
              <a:t>Money Laundering</a:t>
            </a:r>
          </a:p>
          <a:p>
            <a:r>
              <a:rPr lang="en-US" altLang="zh-TW" dirty="0"/>
              <a:t>Conflicts of Interest</a:t>
            </a:r>
          </a:p>
          <a:p>
            <a:r>
              <a:rPr lang="en-US" altLang="zh-TW" dirty="0"/>
              <a:t>Non-enforceability of contracts </a:t>
            </a:r>
          </a:p>
          <a:p>
            <a:r>
              <a:rPr lang="en-US" altLang="zh-TW" dirty="0"/>
              <a:t>Non-compliance with corporate governance laws</a:t>
            </a:r>
          </a:p>
          <a:p>
            <a:r>
              <a:rPr lang="en-US" altLang="zh-TW" dirty="0"/>
              <a:t>SEE issues</a:t>
            </a:r>
          </a:p>
        </p:txBody>
      </p:sp>
      <p:sp>
        <p:nvSpPr>
          <p:cNvPr id="12" name="Text Placeholder 11"/>
          <p:cNvSpPr>
            <a:spLocks noGrp="1"/>
          </p:cNvSpPr>
          <p:nvPr>
            <p:ph type="body" sz="quarter" idx="3"/>
          </p:nvPr>
        </p:nvSpPr>
        <p:spPr/>
        <p:txBody>
          <a:bodyPr/>
          <a:lstStyle/>
          <a:p>
            <a:r>
              <a:rPr lang="en-US" altLang="zh-TW" dirty="0"/>
              <a:t>Mitigation</a:t>
            </a:r>
          </a:p>
        </p:txBody>
      </p:sp>
      <p:sp>
        <p:nvSpPr>
          <p:cNvPr id="69636" name="Rectangle 4"/>
          <p:cNvSpPr>
            <a:spLocks noGrp="1" noChangeArrowheads="1"/>
          </p:cNvSpPr>
          <p:nvPr>
            <p:ph sz="quarter" idx="4"/>
          </p:nvPr>
        </p:nvSpPr>
        <p:spPr/>
        <p:txBody>
          <a:bodyPr/>
          <a:lstStyle/>
          <a:p>
            <a:r>
              <a:rPr lang="en-US" altLang="zh-TW" dirty="0"/>
              <a:t>Implement SOX and related corporate governance policies</a:t>
            </a:r>
          </a:p>
          <a:p>
            <a:r>
              <a:rPr lang="en-US" altLang="zh-TW" dirty="0"/>
              <a:t>KYC Policies</a:t>
            </a:r>
          </a:p>
          <a:p>
            <a:r>
              <a:rPr lang="en-US" altLang="zh-TW" dirty="0"/>
              <a:t>Legal &amp; Compliance </a:t>
            </a:r>
            <a:r>
              <a:rPr lang="en-US" altLang="zh-TW" dirty="0" err="1"/>
              <a:t>Dpts</a:t>
            </a:r>
            <a:r>
              <a:rPr lang="en-US" altLang="zh-TW" dirty="0"/>
              <a:t> reporting to CEO</a:t>
            </a:r>
          </a:p>
          <a:p>
            <a:r>
              <a:rPr lang="en-US" altLang="zh-TW" dirty="0"/>
              <a:t>Audits</a:t>
            </a:r>
          </a:p>
          <a:p>
            <a:r>
              <a:rPr lang="en-US" altLang="zh-TW" dirty="0"/>
              <a:t>SEE audits (environmental and corporate governance)</a:t>
            </a:r>
          </a:p>
        </p:txBody>
      </p:sp>
      <p:sp>
        <p:nvSpPr>
          <p:cNvPr id="9"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1691038A-CC78-488B-997F-40C1B4CC8446}" type="slidenum">
              <a:rPr lang="en-US" altLang="en-US" sz="1400"/>
              <a:pPr/>
              <a:t>383</a:t>
            </a:fld>
            <a:endParaRPr lang="en-US" altLang="en-US" sz="1400"/>
          </a:p>
        </p:txBody>
      </p:sp>
      <p:sp>
        <p:nvSpPr>
          <p:cNvPr id="2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7381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6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63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63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63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6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uiExpand="1" build="p"/>
      <p:bldP spid="12" grpId="0" build="p"/>
      <p:bldP spid="69636" grpId="0" uiExpand="1" build="p"/>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Reputational Risk for Financial Institutions: do we care? Examples in Asia</a:t>
            </a:r>
          </a:p>
        </p:txBody>
      </p:sp>
      <p:sp>
        <p:nvSpPr>
          <p:cNvPr id="3" name="Content Placeholder 2"/>
          <p:cNvSpPr>
            <a:spLocks noGrp="1"/>
          </p:cNvSpPr>
          <p:nvPr>
            <p:ph idx="1"/>
          </p:nvPr>
        </p:nvSpPr>
        <p:spPr/>
        <p:txBody>
          <a:bodyPr/>
          <a:lstStyle/>
          <a:p>
            <a:r>
              <a:rPr lang="en-US" dirty="0"/>
              <a:t>Group 7</a:t>
            </a:r>
          </a:p>
          <a:p>
            <a:r>
              <a:rPr lang="en-US" dirty="0"/>
              <a:t>Video</a:t>
            </a:r>
          </a:p>
          <a:p>
            <a:r>
              <a:rPr lang="en-US" dirty="0">
                <a:hlinkClick r:id="rId2"/>
              </a:rPr>
              <a:t>https://www.youtube.com/watch?v=G40P66-vTDI</a:t>
            </a:r>
            <a:endParaRPr lang="en-US" dirty="0"/>
          </a:p>
          <a:p>
            <a:r>
              <a:rPr lang="en-US" dirty="0"/>
              <a:t>Article</a:t>
            </a:r>
          </a:p>
          <a:p>
            <a:r>
              <a:rPr lang="en-US" dirty="0">
                <a:hlinkClick r:id="rId3"/>
              </a:rPr>
              <a:t>https://www.jocpr.com/articles/research-on-reputation-risk-management-of-commercial-banks-in-china.pdf</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384</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5785234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Understanding</a:t>
            </a:r>
          </a:p>
        </p:txBody>
      </p:sp>
      <p:sp>
        <p:nvSpPr>
          <p:cNvPr id="9" name="Content Placeholder 8"/>
          <p:cNvSpPr>
            <a:spLocks noGrp="1"/>
          </p:cNvSpPr>
          <p:nvPr>
            <p:ph sz="half" idx="1"/>
          </p:nvPr>
        </p:nvSpPr>
        <p:spPr>
          <a:xfrm>
            <a:off x="1981200" y="1600201"/>
            <a:ext cx="4572000" cy="4525963"/>
          </a:xfrm>
        </p:spPr>
        <p:txBody>
          <a:bodyPr>
            <a:normAutofit lnSpcReduction="10000"/>
          </a:bodyPr>
          <a:lstStyle/>
          <a:p>
            <a:r>
              <a:rPr lang="en-US" dirty="0"/>
              <a:t>What is recovery risk?</a:t>
            </a:r>
          </a:p>
          <a:p>
            <a:pPr lvl="1"/>
            <a:r>
              <a:rPr lang="en-US" dirty="0"/>
              <a:t>The risk of the borrower not paying </a:t>
            </a:r>
          </a:p>
          <a:p>
            <a:pPr lvl="1"/>
            <a:r>
              <a:rPr lang="en-US" dirty="0"/>
              <a:t>The risk of how much the lender can recover in a case of default</a:t>
            </a:r>
          </a:p>
          <a:p>
            <a:r>
              <a:rPr lang="en-US" dirty="0"/>
              <a:t>How do banks help prevent money laundering (which type of policy?)</a:t>
            </a:r>
          </a:p>
          <a:p>
            <a:pPr lvl="1"/>
            <a:r>
              <a:rPr lang="en-US" dirty="0"/>
              <a:t>ALM policy</a:t>
            </a:r>
          </a:p>
          <a:p>
            <a:pPr lvl="1"/>
            <a:r>
              <a:rPr lang="en-US" dirty="0"/>
              <a:t>KYC policy</a:t>
            </a:r>
          </a:p>
          <a:p>
            <a:pPr lvl="1"/>
            <a:r>
              <a:rPr lang="en-US" dirty="0"/>
              <a:t>Credit policy</a:t>
            </a:r>
          </a:p>
          <a:p>
            <a:endParaRPr lang="en-US" dirty="0"/>
          </a:p>
        </p:txBody>
      </p:sp>
      <p:sp>
        <p:nvSpPr>
          <p:cNvPr id="7" name="Slide Number Placeholder 6"/>
          <p:cNvSpPr>
            <a:spLocks noGrp="1"/>
          </p:cNvSpPr>
          <p:nvPr>
            <p:ph type="sldNum" sz="quarter" idx="10"/>
          </p:nvPr>
        </p:nvSpPr>
        <p:spPr/>
        <p:txBody>
          <a:bodyPr/>
          <a:lstStyle/>
          <a:p>
            <a:fld id="{2E532C75-6A0C-4402-97DD-E3442F4C05BD}" type="slidenum">
              <a:rPr lang="en-US" altLang="en-US" smtClean="0"/>
              <a:pPr/>
              <a:t>385</a:t>
            </a:fld>
            <a:endParaRPr lang="en-US" altLang="en-US"/>
          </a:p>
        </p:txBody>
      </p:sp>
      <p:pic>
        <p:nvPicPr>
          <p:cNvPr id="11"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62336" y="1916319"/>
            <a:ext cx="3924665" cy="364628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7826014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(KLOs)</a:t>
            </a:r>
          </a:p>
        </p:txBody>
      </p:sp>
      <p:sp>
        <p:nvSpPr>
          <p:cNvPr id="8" name="Content Placeholder 7"/>
          <p:cNvSpPr>
            <a:spLocks noGrp="1"/>
          </p:cNvSpPr>
          <p:nvPr>
            <p:ph idx="1"/>
          </p:nvPr>
        </p:nvSpPr>
        <p:spPr/>
        <p:txBody>
          <a:bodyPr/>
          <a:lstStyle/>
          <a:p>
            <a:r>
              <a:rPr lang="en-US" dirty="0"/>
              <a:t>Basics of Risk Management</a:t>
            </a:r>
          </a:p>
          <a:p>
            <a:r>
              <a:rPr lang="en-US" dirty="0"/>
              <a:t>Credit risk dimensions and mitigation</a:t>
            </a:r>
          </a:p>
          <a:p>
            <a:r>
              <a:rPr lang="en-US" dirty="0"/>
              <a:t>Understanding market risk</a:t>
            </a:r>
          </a:p>
          <a:p>
            <a:r>
              <a:rPr lang="en-US" dirty="0"/>
              <a:t>Market risk mitigation strategies</a:t>
            </a:r>
          </a:p>
          <a:p>
            <a:r>
              <a:rPr lang="en-US" dirty="0"/>
              <a:t>Understanding operational risk</a:t>
            </a:r>
          </a:p>
          <a:p>
            <a:r>
              <a:rPr lang="en-US" dirty="0"/>
              <a:t>Operational risk mitigation strategies</a:t>
            </a:r>
          </a:p>
          <a:p>
            <a:r>
              <a:rPr lang="en-US" dirty="0"/>
              <a:t>Understanding legal &amp; reputational risk and mitigation strategies </a:t>
            </a:r>
          </a:p>
        </p:txBody>
      </p:sp>
      <p:sp>
        <p:nvSpPr>
          <p:cNvPr id="5" name="Slide Number Placeholder 4"/>
          <p:cNvSpPr>
            <a:spLocks noGrp="1"/>
          </p:cNvSpPr>
          <p:nvPr>
            <p:ph type="sldNum" sz="quarter" idx="10"/>
          </p:nvPr>
        </p:nvSpPr>
        <p:spPr/>
        <p:txBody>
          <a:bodyPr/>
          <a:lstStyle/>
          <a:p>
            <a:fld id="{FE14F51D-0618-4FC6-A8B1-B807AB824A9A}" type="slidenum">
              <a:rPr lang="en-US" altLang="en-US" smtClean="0"/>
              <a:pPr/>
              <a:t>386</a:t>
            </a:fld>
            <a:endParaRPr lang="en-US" altLang="en-US"/>
          </a:p>
        </p:txBody>
      </p:sp>
      <p:sp>
        <p:nvSpPr>
          <p:cNvPr id="6" name="Footer Placeholder 5"/>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26866888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387</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dirty="0">
                <a:solidFill>
                  <a:schemeClr val="tx1"/>
                </a:solidFill>
              </a:rPr>
              <a:t>Bank Management</a:t>
            </a:r>
          </a:p>
          <a:p>
            <a:pPr marL="636587" indent="-457200">
              <a:lnSpc>
                <a:spcPct val="200000"/>
              </a:lnSpc>
              <a:buFont typeface="+mj-lt"/>
              <a:buAutoNum type="arabicPeriod"/>
            </a:pPr>
            <a:r>
              <a:rPr lang="en-US" altLang="zh-TW" sz="2000" dirty="0">
                <a:solidFill>
                  <a:schemeClr val="tx1"/>
                </a:solidFill>
              </a:rPr>
              <a:t>Types of Risk in Banking</a:t>
            </a:r>
          </a:p>
          <a:p>
            <a:pPr marL="636587" indent="-457200">
              <a:lnSpc>
                <a:spcPct val="200000"/>
              </a:lnSpc>
              <a:buFont typeface="+mj-lt"/>
              <a:buAutoNum type="arabicPeriod"/>
            </a:pPr>
            <a:r>
              <a:rPr lang="en-US" altLang="zh-TW" sz="2000" b="1" dirty="0">
                <a:solidFill>
                  <a:srgbClr val="C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14935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p:cNvSpPr>
            <a:spLocks noGrp="1" noChangeArrowheads="1"/>
          </p:cNvSpPr>
          <p:nvPr>
            <p:ph type="title"/>
          </p:nvPr>
        </p:nvSpPr>
        <p:spPr/>
        <p:txBody>
          <a:bodyPr/>
          <a:lstStyle/>
          <a:p>
            <a:r>
              <a:rPr lang="en-US" altLang="zh-TW"/>
              <a:t>Measuring Bank Performance</a:t>
            </a:r>
          </a:p>
        </p:txBody>
      </p:sp>
      <p:sp>
        <p:nvSpPr>
          <p:cNvPr id="167941" name="Rectangle 5"/>
          <p:cNvSpPr>
            <a:spLocks noGrp="1" noChangeArrowheads="1"/>
          </p:cNvSpPr>
          <p:nvPr>
            <p:ph idx="1"/>
          </p:nvPr>
        </p:nvSpPr>
        <p:spPr/>
        <p:txBody>
          <a:bodyPr>
            <a:normAutofit fontScale="92500" lnSpcReduction="10000"/>
          </a:bodyPr>
          <a:lstStyle/>
          <a:p>
            <a:pPr marL="0" indent="0">
              <a:buNone/>
            </a:pPr>
            <a:r>
              <a:rPr lang="en-US" altLang="zh-TW" b="1" dirty="0"/>
              <a:t>Income statement</a:t>
            </a:r>
          </a:p>
          <a:p>
            <a:r>
              <a:rPr lang="en-US" altLang="zh-TW" dirty="0"/>
              <a:t>Operating Income: the income that comes from a bank’s ongoing operations =</a:t>
            </a:r>
          </a:p>
          <a:p>
            <a:pPr lvl="1"/>
            <a:r>
              <a:rPr lang="en-US" altLang="zh-TW" dirty="0"/>
              <a:t>Interest income = interest on the bank’s assets</a:t>
            </a:r>
          </a:p>
          <a:p>
            <a:pPr lvl="1"/>
            <a:r>
              <a:rPr lang="en-US" altLang="zh-TW" dirty="0"/>
              <a:t>Non-interest income = service charges and fees, plus revenues from off-balance sheet activities</a:t>
            </a:r>
          </a:p>
          <a:p>
            <a:r>
              <a:rPr lang="en-US" altLang="zh-TW" dirty="0"/>
              <a:t>Operating Expenses : expenses incurred in conducting the bank’s ongoing operations =</a:t>
            </a:r>
          </a:p>
          <a:p>
            <a:pPr lvl="1"/>
            <a:r>
              <a:rPr lang="en-US" altLang="zh-TW" dirty="0"/>
              <a:t>Interest expense = interest on bank’s liabilities</a:t>
            </a:r>
          </a:p>
          <a:p>
            <a:pPr lvl="1"/>
            <a:r>
              <a:rPr lang="en-US" altLang="zh-TW" dirty="0"/>
              <a:t>Non-Interest expense = operational costs e.g. wages</a:t>
            </a:r>
          </a:p>
          <a:p>
            <a:pPr lvl="1"/>
            <a:r>
              <a:rPr lang="en-US" altLang="zh-TW" dirty="0"/>
              <a:t>Provision for loan losses </a:t>
            </a:r>
          </a:p>
          <a:p>
            <a:r>
              <a:rPr lang="en-US" altLang="zh-TW" dirty="0"/>
              <a:t>Net Operating Income (NOI)</a:t>
            </a:r>
          </a:p>
        </p:txBody>
      </p:sp>
      <p:sp>
        <p:nvSpPr>
          <p:cNvPr id="7"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72EF8A07-4E5D-4A8D-BB61-4DA66FAE4980}" type="slidenum">
              <a:rPr lang="en-US" altLang="en-US" sz="1400"/>
              <a:pPr/>
              <a:t>388</a:t>
            </a:fld>
            <a:endParaRPr lang="en-US" altLang="en-US" sz="1400"/>
          </a:p>
        </p:txBody>
      </p:sp>
      <p:sp>
        <p:nvSpPr>
          <p:cNvPr id="167942" name="Text Box 6"/>
          <p:cNvSpPr txBox="1">
            <a:spLocks noChangeArrowheads="1"/>
          </p:cNvSpPr>
          <p:nvPr/>
        </p:nvSpPr>
        <p:spPr bwMode="auto">
          <a:xfrm>
            <a:off x="1524000" y="5867401"/>
            <a:ext cx="2590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12792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94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794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79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4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94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794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794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79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TW"/>
              <a:t>Key Indicators</a:t>
            </a:r>
          </a:p>
        </p:txBody>
      </p:sp>
      <p:graphicFrame>
        <p:nvGraphicFramePr>
          <p:cNvPr id="176131" name="Group 3"/>
          <p:cNvGraphicFramePr>
            <a:graphicFrameLocks noGrp="1"/>
          </p:cNvGraphicFramePr>
          <p:nvPr>
            <p:ph idx="1"/>
          </p:nvPr>
        </p:nvGraphicFramePr>
        <p:xfrm>
          <a:off x="1981200" y="1600200"/>
          <a:ext cx="8229600" cy="3678936"/>
        </p:xfrm>
        <a:graphic>
          <a:graphicData uri="http://schemas.openxmlformats.org/drawingml/2006/table">
            <a:tbl>
              <a:tblPr firstRow="1" bandCol="1">
                <a:tableStyleId>{69012ECD-51FC-41F1-AA8D-1B2483CD663E}</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52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Profitability</a:t>
                      </a:r>
                      <a:endParaRPr kumimoji="0" lang="en-US" altLang="zh-TW" sz="1800" b="1" i="0" u="none" strike="noStrike" cap="none" normalizeH="0" baseline="0" dirty="0">
                        <a:ln>
                          <a:noFill/>
                        </a:ln>
                        <a:solidFill>
                          <a:schemeClr val="tx1"/>
                        </a:solidFill>
                        <a:effectLst/>
                        <a:latin typeface="+mn-lt"/>
                        <a:ea typeface="PMingLiU" pitchFamily="18" charset="-120"/>
                      </a:endParaRPr>
                    </a:p>
                  </a:txBody>
                  <a:tcPr marL="96819" marR="9681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Size &amp; Market Share</a:t>
                      </a:r>
                      <a:endParaRPr kumimoji="0" lang="en-US" altLang="zh-TW" sz="1800" b="1" i="0" u="none" strike="noStrike" cap="none" normalizeH="0" baseline="0" dirty="0">
                        <a:ln>
                          <a:noFill/>
                        </a:ln>
                        <a:solidFill>
                          <a:schemeClr val="tx1"/>
                        </a:solidFill>
                        <a:effectLst/>
                        <a:latin typeface="+mn-lt"/>
                        <a:ea typeface="PMingLiU" pitchFamily="18" charset="-120"/>
                      </a:endParaRPr>
                    </a:p>
                  </a:txBody>
                  <a:tcPr marL="96819" marR="9681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Other Financial</a:t>
                      </a:r>
                      <a:endParaRPr kumimoji="0" lang="en-US" altLang="zh-TW" sz="1800" b="1" i="0" u="none" strike="noStrike" cap="none" normalizeH="0" baseline="0" dirty="0">
                        <a:ln>
                          <a:noFill/>
                        </a:ln>
                        <a:solidFill>
                          <a:schemeClr val="tx1"/>
                        </a:solidFill>
                        <a:effectLst/>
                        <a:latin typeface="+mn-lt"/>
                        <a:ea typeface="PMingLiU" pitchFamily="18" charset="-120"/>
                      </a:endParaRPr>
                    </a:p>
                  </a:txBody>
                  <a:tcPr marL="96819" marR="9681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Other</a:t>
                      </a:r>
                    </a:p>
                  </a:txBody>
                  <a:tcPr marL="96819" marR="96819" anchor="ctr" horzOverflow="overflow"/>
                </a:tc>
                <a:extLst>
                  <a:ext uri="{0D108BD9-81ED-4DB2-BD59-A6C34878D82A}">
                    <a16:rowId xmlns:a16="http://schemas.microsoft.com/office/drawing/2014/main" val="10000"/>
                  </a:ext>
                </a:extLst>
              </a:tr>
              <a:tr h="303885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Operating income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Net income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EPS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ROA</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ROE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ROEC</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RAROC</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Customer profitability</a:t>
                      </a: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Total Assets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Market Cap</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Funds under management</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League Tables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Volume estimations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VAR</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Share Price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Ratings</a:t>
                      </a: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Awards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Customer satisfaction</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Employee turnover</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Lawsuits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extLst>
                  <a:ext uri="{0D108BD9-81ED-4DB2-BD59-A6C34878D82A}">
                    <a16:rowId xmlns:a16="http://schemas.microsoft.com/office/drawing/2014/main" val="10001"/>
                  </a:ext>
                </a:extLst>
              </a:tr>
            </a:tbl>
          </a:graphicData>
        </a:graphic>
      </p:graphicFrame>
      <p:sp>
        <p:nvSpPr>
          <p:cNvPr id="17" name="Slide Number Placeholder 4"/>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F15B6748-6C2D-49D6-B5FC-9384809227E6}" type="slidenum">
              <a:rPr lang="en-US" altLang="en-US" sz="1400"/>
              <a:pPr/>
              <a:t>389</a:t>
            </a:fld>
            <a:endParaRPr lang="en-US" altLang="en-US" sz="1400"/>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380497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09800" y="152400"/>
            <a:ext cx="7772400" cy="1219200"/>
          </a:xfrm>
        </p:spPr>
        <p:txBody>
          <a:bodyPr/>
          <a:lstStyle/>
          <a:p>
            <a:r>
              <a:rPr lang="en-US" altLang="en-US" sz="4000" dirty="0"/>
              <a:t>Life cycle and funding</a:t>
            </a:r>
          </a:p>
        </p:txBody>
      </p:sp>
      <p:sp>
        <p:nvSpPr>
          <p:cNvPr id="2053" name="Rectangle 5"/>
          <p:cNvSpPr>
            <a:spLocks noChangeArrowheads="1"/>
          </p:cNvSpPr>
          <p:nvPr/>
        </p:nvSpPr>
        <p:spPr bwMode="auto">
          <a:xfrm>
            <a:off x="3048000" y="1676400"/>
            <a:ext cx="14478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Firms</a:t>
            </a:r>
          </a:p>
        </p:txBody>
      </p:sp>
      <p:sp>
        <p:nvSpPr>
          <p:cNvPr id="2054" name="AutoShape 6"/>
          <p:cNvSpPr>
            <a:spLocks/>
          </p:cNvSpPr>
          <p:nvPr/>
        </p:nvSpPr>
        <p:spPr bwMode="auto">
          <a:xfrm>
            <a:off x="5715000" y="1600200"/>
            <a:ext cx="2209800" cy="609600"/>
          </a:xfrm>
          <a:prstGeom prst="borderCallout2">
            <a:avLst>
              <a:gd name="adj1" fmla="val 18750"/>
              <a:gd name="adj2" fmla="val -3449"/>
              <a:gd name="adj3" fmla="val 18750"/>
              <a:gd name="adj4" fmla="val -14366"/>
              <a:gd name="adj5" fmla="val 97398"/>
              <a:gd name="adj6" fmla="val -5388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“Self” funding</a:t>
            </a:r>
          </a:p>
        </p:txBody>
      </p:sp>
      <p:sp>
        <p:nvSpPr>
          <p:cNvPr id="2055" name="AutoShape 7"/>
          <p:cNvSpPr>
            <a:spLocks/>
          </p:cNvSpPr>
          <p:nvPr/>
        </p:nvSpPr>
        <p:spPr bwMode="auto">
          <a:xfrm>
            <a:off x="5638800" y="2514600"/>
            <a:ext cx="2438400" cy="609600"/>
          </a:xfrm>
          <a:prstGeom prst="borderCallout2">
            <a:avLst>
              <a:gd name="adj1" fmla="val 18750"/>
              <a:gd name="adj2" fmla="val -3125"/>
              <a:gd name="adj3" fmla="val 18750"/>
              <a:gd name="adj4" fmla="val -24153"/>
              <a:gd name="adj5" fmla="val -36458"/>
              <a:gd name="adj6" fmla="val -4602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“Inside” funding</a:t>
            </a:r>
          </a:p>
        </p:txBody>
      </p:sp>
      <p:sp>
        <p:nvSpPr>
          <p:cNvPr id="2057" name="Rectangle 9"/>
          <p:cNvSpPr>
            <a:spLocks noChangeArrowheads="1"/>
          </p:cNvSpPr>
          <p:nvPr/>
        </p:nvSpPr>
        <p:spPr bwMode="auto">
          <a:xfrm>
            <a:off x="3048000" y="3276600"/>
            <a:ext cx="14478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Firms</a:t>
            </a:r>
          </a:p>
        </p:txBody>
      </p:sp>
      <p:sp>
        <p:nvSpPr>
          <p:cNvPr id="2058" name="AutoShape 10"/>
          <p:cNvSpPr>
            <a:spLocks/>
          </p:cNvSpPr>
          <p:nvPr/>
        </p:nvSpPr>
        <p:spPr bwMode="auto">
          <a:xfrm>
            <a:off x="5562600" y="3429000"/>
            <a:ext cx="2438400" cy="1219200"/>
          </a:xfrm>
          <a:prstGeom prst="borderCallout1">
            <a:avLst>
              <a:gd name="adj1" fmla="val 9375"/>
              <a:gd name="adj2" fmla="val -3125"/>
              <a:gd name="adj3" fmla="val 28648"/>
              <a:gd name="adj4" fmla="val -44468"/>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Information-intensive external funding</a:t>
            </a:r>
          </a:p>
        </p:txBody>
      </p:sp>
      <p:cxnSp>
        <p:nvCxnSpPr>
          <p:cNvPr id="2059" name="AutoShape 11"/>
          <p:cNvCxnSpPr>
            <a:cxnSpLocks noChangeShapeType="1"/>
            <a:stCxn id="2058" idx="2"/>
            <a:endCxn id="2055" idx="2"/>
          </p:cNvCxnSpPr>
          <p:nvPr/>
        </p:nvCxnSpPr>
        <p:spPr bwMode="auto">
          <a:xfrm flipV="1">
            <a:off x="4478338" y="2819400"/>
            <a:ext cx="1160462" cy="958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0" name="AutoShape 12"/>
          <p:cNvCxnSpPr>
            <a:cxnSpLocks noChangeShapeType="1"/>
            <a:stCxn id="2058" idx="2"/>
            <a:endCxn id="2054" idx="2"/>
          </p:cNvCxnSpPr>
          <p:nvPr/>
        </p:nvCxnSpPr>
        <p:spPr bwMode="auto">
          <a:xfrm flipV="1">
            <a:off x="4478338" y="1905000"/>
            <a:ext cx="1236662" cy="18732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1" name="AutoShape 13"/>
          <p:cNvSpPr>
            <a:spLocks noChangeArrowheads="1"/>
          </p:cNvSpPr>
          <p:nvPr/>
        </p:nvSpPr>
        <p:spPr bwMode="auto">
          <a:xfrm>
            <a:off x="8610600" y="1600200"/>
            <a:ext cx="1371600" cy="609600"/>
          </a:xfrm>
          <a:prstGeom prst="roundRect">
            <a:avLst>
              <a:gd name="adj" fmla="val 16667"/>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Cash flow</a:t>
            </a:r>
          </a:p>
        </p:txBody>
      </p:sp>
      <p:sp>
        <p:nvSpPr>
          <p:cNvPr id="2062" name="AutoShape 14"/>
          <p:cNvSpPr>
            <a:spLocks noChangeArrowheads="1"/>
          </p:cNvSpPr>
          <p:nvPr/>
        </p:nvSpPr>
        <p:spPr bwMode="auto">
          <a:xfrm>
            <a:off x="8534400" y="2438400"/>
            <a:ext cx="1600200" cy="762000"/>
          </a:xfrm>
          <a:prstGeom prst="roundRect">
            <a:avLst>
              <a:gd name="adj" fmla="val 16667"/>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a:t>Family &amp; Friends</a:t>
            </a:r>
          </a:p>
        </p:txBody>
      </p:sp>
      <p:sp>
        <p:nvSpPr>
          <p:cNvPr id="2063" name="AutoShape 15"/>
          <p:cNvSpPr>
            <a:spLocks noChangeArrowheads="1"/>
          </p:cNvSpPr>
          <p:nvPr/>
        </p:nvSpPr>
        <p:spPr bwMode="auto">
          <a:xfrm>
            <a:off x="8382000" y="3429000"/>
            <a:ext cx="2133600" cy="1219200"/>
          </a:xfrm>
          <a:prstGeom prst="roundRect">
            <a:avLst>
              <a:gd name="adj" fmla="val 16667"/>
            </a:avLst>
          </a:prstGeom>
          <a:solidFill>
            <a:srgbClr val="FF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a:t>Banks &amp; Financial Intermediation</a:t>
            </a:r>
          </a:p>
        </p:txBody>
      </p:sp>
      <p:sp>
        <p:nvSpPr>
          <p:cNvPr id="2065" name="Rectangle 17"/>
          <p:cNvSpPr>
            <a:spLocks noChangeArrowheads="1"/>
          </p:cNvSpPr>
          <p:nvPr/>
        </p:nvSpPr>
        <p:spPr bwMode="auto">
          <a:xfrm>
            <a:off x="3048000" y="5105400"/>
            <a:ext cx="14478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Firms</a:t>
            </a:r>
          </a:p>
        </p:txBody>
      </p:sp>
      <p:sp>
        <p:nvSpPr>
          <p:cNvPr id="2067" name="AutoShape 19"/>
          <p:cNvSpPr>
            <a:spLocks noChangeArrowheads="1"/>
          </p:cNvSpPr>
          <p:nvPr/>
        </p:nvSpPr>
        <p:spPr bwMode="auto">
          <a:xfrm>
            <a:off x="8610600" y="4953000"/>
            <a:ext cx="1752600" cy="1066800"/>
          </a:xfrm>
          <a:prstGeom prst="roundRect">
            <a:avLst>
              <a:gd name="adj" fmla="val 16667"/>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a:t>Corporate bond markets</a:t>
            </a:r>
          </a:p>
        </p:txBody>
      </p:sp>
      <p:cxnSp>
        <p:nvCxnSpPr>
          <p:cNvPr id="2068" name="AutoShape 20"/>
          <p:cNvCxnSpPr>
            <a:cxnSpLocks noChangeShapeType="1"/>
            <a:stCxn id="2065" idx="3"/>
            <a:endCxn id="2058" idx="2"/>
          </p:cNvCxnSpPr>
          <p:nvPr/>
        </p:nvCxnSpPr>
        <p:spPr bwMode="auto">
          <a:xfrm flipV="1">
            <a:off x="4495800" y="4038600"/>
            <a:ext cx="1066800" cy="1562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9" name="AutoShape 21"/>
          <p:cNvCxnSpPr>
            <a:cxnSpLocks noChangeShapeType="1"/>
            <a:stCxn id="2065" idx="3"/>
            <a:endCxn id="2054" idx="2"/>
          </p:cNvCxnSpPr>
          <p:nvPr/>
        </p:nvCxnSpPr>
        <p:spPr bwMode="auto">
          <a:xfrm flipV="1">
            <a:off x="4495800" y="1905000"/>
            <a:ext cx="1219200" cy="36957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0" name="AutoShape 22"/>
          <p:cNvCxnSpPr>
            <a:cxnSpLocks noChangeShapeType="1"/>
            <a:stCxn id="2071" idx="0"/>
            <a:endCxn id="2067" idx="1"/>
          </p:cNvCxnSpPr>
          <p:nvPr/>
        </p:nvCxnSpPr>
        <p:spPr bwMode="auto">
          <a:xfrm>
            <a:off x="8001000" y="5486400"/>
            <a:ext cx="6096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1" name="AutoShape 23"/>
          <p:cNvSpPr>
            <a:spLocks/>
          </p:cNvSpPr>
          <p:nvPr/>
        </p:nvSpPr>
        <p:spPr bwMode="auto">
          <a:xfrm>
            <a:off x="5638800" y="4876800"/>
            <a:ext cx="2362200" cy="1219200"/>
          </a:xfrm>
          <a:prstGeom prst="borderCallout2">
            <a:avLst>
              <a:gd name="adj1" fmla="val 9375"/>
              <a:gd name="adj2" fmla="val -3227"/>
              <a:gd name="adj3" fmla="val 9375"/>
              <a:gd name="adj4" fmla="val -13037"/>
              <a:gd name="adj5" fmla="val 57162"/>
              <a:gd name="adj6" fmla="val -48389"/>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Widely known firms access investors directly</a:t>
            </a:r>
          </a:p>
        </p:txBody>
      </p:sp>
      <p:cxnSp>
        <p:nvCxnSpPr>
          <p:cNvPr id="2072" name="AutoShape 24"/>
          <p:cNvCxnSpPr>
            <a:cxnSpLocks noChangeShapeType="1"/>
            <a:stCxn id="2058" idx="0"/>
            <a:endCxn id="2063" idx="1"/>
          </p:cNvCxnSpPr>
          <p:nvPr/>
        </p:nvCxnSpPr>
        <p:spPr bwMode="auto">
          <a:xfrm>
            <a:off x="8001000" y="40386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3" name="AutoShape 25"/>
          <p:cNvCxnSpPr>
            <a:cxnSpLocks noChangeShapeType="1"/>
            <a:stCxn id="2055" idx="0"/>
            <a:endCxn id="2062" idx="1"/>
          </p:cNvCxnSpPr>
          <p:nvPr/>
        </p:nvCxnSpPr>
        <p:spPr bwMode="auto">
          <a:xfrm>
            <a:off x="8077200" y="2819400"/>
            <a:ext cx="4572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4" name="AutoShape 26"/>
          <p:cNvCxnSpPr>
            <a:cxnSpLocks noChangeShapeType="1"/>
            <a:stCxn id="2054" idx="0"/>
            <a:endCxn id="2061" idx="1"/>
          </p:cNvCxnSpPr>
          <p:nvPr/>
        </p:nvCxnSpPr>
        <p:spPr bwMode="auto">
          <a:xfrm>
            <a:off x="7924800" y="1905000"/>
            <a:ext cx="6858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5" name="AutoShape 27"/>
          <p:cNvSpPr>
            <a:spLocks noChangeArrowheads="1"/>
          </p:cNvSpPr>
          <p:nvPr/>
        </p:nvSpPr>
        <p:spPr bwMode="auto">
          <a:xfrm>
            <a:off x="1524000" y="1447800"/>
            <a:ext cx="1371600" cy="4724400"/>
          </a:xfrm>
          <a:prstGeom prst="downArrow">
            <a:avLst>
              <a:gd name="adj1" fmla="val 50000"/>
              <a:gd name="adj2" fmla="val 86111"/>
            </a:avLst>
          </a:prstGeom>
          <a:solidFill>
            <a:schemeClr val="accent1">
              <a:lumMod val="40000"/>
              <a:lumOff val="60000"/>
            </a:schemeClr>
          </a:solidFill>
          <a:ln w="9525">
            <a:solidFill>
              <a:schemeClr val="tx1"/>
            </a:solidFill>
            <a:miter lim="800000"/>
            <a:headEnd/>
            <a:tailEnd/>
          </a:ln>
          <a:effectLst/>
        </p:spPr>
        <p:txBody>
          <a:bodyPr wrap="none" anchor="ctr"/>
          <a:lstStyle/>
          <a:p>
            <a:endParaRPr lang="en-US"/>
          </a:p>
        </p:txBody>
      </p:sp>
      <p:sp>
        <p:nvSpPr>
          <p:cNvPr id="2076" name="Text Box 28"/>
          <p:cNvSpPr txBox="1">
            <a:spLocks noChangeArrowheads="1"/>
          </p:cNvSpPr>
          <p:nvPr/>
        </p:nvSpPr>
        <p:spPr bwMode="auto">
          <a:xfrm>
            <a:off x="1752600" y="54102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Stage 3</a:t>
            </a:r>
          </a:p>
        </p:txBody>
      </p:sp>
      <p:sp>
        <p:nvSpPr>
          <p:cNvPr id="2077" name="Text Box 29"/>
          <p:cNvSpPr txBox="1">
            <a:spLocks noChangeArrowheads="1"/>
          </p:cNvSpPr>
          <p:nvPr/>
        </p:nvSpPr>
        <p:spPr bwMode="auto">
          <a:xfrm>
            <a:off x="1752600" y="33528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Stage 2</a:t>
            </a:r>
          </a:p>
        </p:txBody>
      </p:sp>
      <p:sp>
        <p:nvSpPr>
          <p:cNvPr id="2078" name="Text Box 30"/>
          <p:cNvSpPr txBox="1">
            <a:spLocks noChangeArrowheads="1"/>
          </p:cNvSpPr>
          <p:nvPr/>
        </p:nvSpPr>
        <p:spPr bwMode="auto">
          <a:xfrm>
            <a:off x="1752600" y="1752600"/>
            <a:ext cx="1143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Stage 1</a:t>
            </a:r>
          </a:p>
        </p:txBody>
      </p:sp>
      <p:sp>
        <p:nvSpPr>
          <p:cNvPr id="2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380214881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69" name="AutoShape 13"/>
          <p:cNvCxnSpPr>
            <a:cxnSpLocks noChangeShapeType="1"/>
            <a:endCxn id="19468" idx="1"/>
          </p:cNvCxnSpPr>
          <p:nvPr/>
        </p:nvCxnSpPr>
        <p:spPr bwMode="auto">
          <a:xfrm>
            <a:off x="4362451" y="2639828"/>
            <a:ext cx="502165" cy="510289"/>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0" name="AutoShape 14"/>
          <p:cNvCxnSpPr>
            <a:cxnSpLocks noChangeShapeType="1"/>
            <a:stCxn id="19468" idx="0"/>
          </p:cNvCxnSpPr>
          <p:nvPr/>
        </p:nvCxnSpPr>
        <p:spPr bwMode="auto">
          <a:xfrm flipV="1">
            <a:off x="6076950" y="2205739"/>
            <a:ext cx="0" cy="60960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1" name="AutoShape 15"/>
          <p:cNvCxnSpPr>
            <a:cxnSpLocks noChangeShapeType="1"/>
            <a:stCxn id="19468" idx="7"/>
          </p:cNvCxnSpPr>
          <p:nvPr/>
        </p:nvCxnSpPr>
        <p:spPr bwMode="auto">
          <a:xfrm flipV="1">
            <a:off x="7289286" y="2639828"/>
            <a:ext cx="864115" cy="510289"/>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2" name="AutoShape 16"/>
          <p:cNvCxnSpPr>
            <a:cxnSpLocks noChangeShapeType="1"/>
            <a:stCxn id="19468" idx="6"/>
          </p:cNvCxnSpPr>
          <p:nvPr/>
        </p:nvCxnSpPr>
        <p:spPr bwMode="auto">
          <a:xfrm>
            <a:off x="7791450" y="3958339"/>
            <a:ext cx="590550" cy="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3" name="AutoShape 17"/>
          <p:cNvCxnSpPr>
            <a:cxnSpLocks noChangeShapeType="1"/>
            <a:stCxn id="19468" idx="5"/>
          </p:cNvCxnSpPr>
          <p:nvPr/>
        </p:nvCxnSpPr>
        <p:spPr bwMode="auto">
          <a:xfrm>
            <a:off x="7289286" y="4766563"/>
            <a:ext cx="330715" cy="677677"/>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4" name="AutoShape 18"/>
          <p:cNvCxnSpPr>
            <a:cxnSpLocks noChangeShapeType="1"/>
            <a:stCxn id="19468" idx="3"/>
          </p:cNvCxnSpPr>
          <p:nvPr/>
        </p:nvCxnSpPr>
        <p:spPr bwMode="auto">
          <a:xfrm flipH="1">
            <a:off x="4495801" y="4766562"/>
            <a:ext cx="368815" cy="681738"/>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5" name="AutoShape 19"/>
          <p:cNvCxnSpPr>
            <a:cxnSpLocks noChangeShapeType="1"/>
            <a:stCxn id="19468" idx="2"/>
          </p:cNvCxnSpPr>
          <p:nvPr/>
        </p:nvCxnSpPr>
        <p:spPr bwMode="auto">
          <a:xfrm flipH="1">
            <a:off x="3810000" y="3958339"/>
            <a:ext cx="552450" cy="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68" name="Oval 12"/>
          <p:cNvSpPr>
            <a:spLocks noChangeArrowheads="1"/>
          </p:cNvSpPr>
          <p:nvPr/>
        </p:nvSpPr>
        <p:spPr bwMode="auto">
          <a:xfrm>
            <a:off x="4362450" y="2815339"/>
            <a:ext cx="3429000" cy="2286000"/>
          </a:xfrm>
          <a:prstGeom prst="ellipse">
            <a:avLst/>
          </a:prstGeom>
          <a:solidFill>
            <a:schemeClr val="accent3">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zh-TW" altLang="en-US"/>
          </a:p>
        </p:txBody>
      </p:sp>
      <p:sp>
        <p:nvSpPr>
          <p:cNvPr id="19476" name="Rectangle 20"/>
          <p:cNvSpPr>
            <a:spLocks noGrp="1" noChangeArrowheads="1"/>
          </p:cNvSpPr>
          <p:nvPr>
            <p:ph type="title"/>
          </p:nvPr>
        </p:nvSpPr>
        <p:spPr/>
        <p:txBody>
          <a:bodyPr/>
          <a:lstStyle/>
          <a:p>
            <a:r>
              <a:rPr lang="en-US" altLang="zh-TW">
                <a:ea typeface="PMingLiU" pitchFamily="18" charset="-120"/>
              </a:rPr>
              <a:t>Key Constituencies</a:t>
            </a:r>
          </a:p>
        </p:txBody>
      </p:sp>
      <p:sp>
        <p:nvSpPr>
          <p:cNvPr id="22" name="Slide Number Placeholder 4"/>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B8C94F82-0493-4AA0-90C4-29E9CBFFDD2B}" type="slidenum">
              <a:rPr lang="en-US" altLang="en-US" sz="1400"/>
              <a:pPr/>
              <a:t>390</a:t>
            </a:fld>
            <a:endParaRPr lang="en-US" altLang="en-US" sz="1400"/>
          </a:p>
        </p:txBody>
      </p:sp>
      <p:sp>
        <p:nvSpPr>
          <p:cNvPr id="19459" name="Rectangle 3"/>
          <p:cNvSpPr>
            <a:spLocks noChangeArrowheads="1"/>
          </p:cNvSpPr>
          <p:nvPr/>
        </p:nvSpPr>
        <p:spPr bwMode="auto">
          <a:xfrm>
            <a:off x="1828800" y="3615439"/>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Shareholders</a:t>
            </a:r>
          </a:p>
        </p:txBody>
      </p:sp>
      <p:sp>
        <p:nvSpPr>
          <p:cNvPr id="19460" name="Rectangle 4"/>
          <p:cNvSpPr>
            <a:spLocks noChangeArrowheads="1"/>
          </p:cNvSpPr>
          <p:nvPr/>
        </p:nvSpPr>
        <p:spPr bwMode="auto">
          <a:xfrm>
            <a:off x="4864615" y="4110739"/>
            <a:ext cx="1981200" cy="685800"/>
          </a:xfrm>
          <a:prstGeom prst="ellipse">
            <a:avLst/>
          </a:prstGeom>
          <a:solidFill>
            <a:schemeClr val="accent3">
              <a:lumMod val="20000"/>
              <a:lumOff val="80000"/>
            </a:schemeClr>
          </a:solidFill>
          <a:ln w="9525">
            <a:noFill/>
            <a:miter lim="800000"/>
            <a:headEnd/>
            <a:tailEnd/>
          </a:ln>
          <a:effectLst/>
        </p:spPr>
        <p:txBody>
          <a:bodyPr wrap="none" anchor="ctr"/>
          <a:lstStyle/>
          <a:p>
            <a:pPr algn="ctr"/>
            <a:r>
              <a:rPr lang="en-US" altLang="zh-TW" b="1" dirty="0">
                <a:solidFill>
                  <a:sysClr val="windowText" lastClr="000000"/>
                </a:solidFill>
                <a:ea typeface="PMingLiU" pitchFamily="18" charset="-120"/>
              </a:rPr>
              <a:t>Employees</a:t>
            </a:r>
          </a:p>
        </p:txBody>
      </p:sp>
      <p:sp>
        <p:nvSpPr>
          <p:cNvPr id="19461" name="Rectangle 5"/>
          <p:cNvSpPr>
            <a:spLocks noChangeArrowheads="1"/>
          </p:cNvSpPr>
          <p:nvPr/>
        </p:nvSpPr>
        <p:spPr bwMode="auto">
          <a:xfrm>
            <a:off x="5257800" y="3196339"/>
            <a:ext cx="1981200" cy="685800"/>
          </a:xfrm>
          <a:prstGeom prst="ellipse">
            <a:avLst/>
          </a:prstGeom>
          <a:solidFill>
            <a:schemeClr val="accent3">
              <a:lumMod val="20000"/>
              <a:lumOff val="80000"/>
            </a:schemeClr>
          </a:solidFill>
          <a:ln w="9525">
            <a:noFill/>
            <a:miter lim="800000"/>
            <a:headEnd/>
            <a:tailEnd/>
          </a:ln>
          <a:effectLst/>
        </p:spPr>
        <p:txBody>
          <a:bodyPr wrap="none" anchor="ctr"/>
          <a:lstStyle/>
          <a:p>
            <a:pPr algn="ctr"/>
            <a:r>
              <a:rPr lang="en-US" altLang="zh-TW" b="1">
                <a:solidFill>
                  <a:sysClr val="windowText" lastClr="000000"/>
                </a:solidFill>
                <a:ea typeface="PMingLiU" pitchFamily="18" charset="-120"/>
              </a:rPr>
              <a:t>Management</a:t>
            </a:r>
          </a:p>
        </p:txBody>
      </p:sp>
      <p:sp>
        <p:nvSpPr>
          <p:cNvPr id="19462" name="Rectangle 6"/>
          <p:cNvSpPr>
            <a:spLocks noChangeArrowheads="1"/>
          </p:cNvSpPr>
          <p:nvPr/>
        </p:nvSpPr>
        <p:spPr bwMode="auto">
          <a:xfrm>
            <a:off x="2381250" y="2296927"/>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Regulators</a:t>
            </a:r>
          </a:p>
        </p:txBody>
      </p:sp>
      <p:sp>
        <p:nvSpPr>
          <p:cNvPr id="19463" name="Rectangle 7"/>
          <p:cNvSpPr>
            <a:spLocks noChangeArrowheads="1"/>
          </p:cNvSpPr>
          <p:nvPr/>
        </p:nvSpPr>
        <p:spPr bwMode="auto">
          <a:xfrm>
            <a:off x="2514600" y="5105400"/>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Competitors</a:t>
            </a:r>
          </a:p>
        </p:txBody>
      </p:sp>
      <p:sp>
        <p:nvSpPr>
          <p:cNvPr id="19464" name="Rectangle 8"/>
          <p:cNvSpPr>
            <a:spLocks noChangeArrowheads="1"/>
          </p:cNvSpPr>
          <p:nvPr/>
        </p:nvSpPr>
        <p:spPr bwMode="auto">
          <a:xfrm>
            <a:off x="7620000" y="5101339"/>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Customers</a:t>
            </a:r>
          </a:p>
        </p:txBody>
      </p:sp>
      <p:sp>
        <p:nvSpPr>
          <p:cNvPr id="19465" name="Rectangle 9"/>
          <p:cNvSpPr>
            <a:spLocks noChangeArrowheads="1"/>
          </p:cNvSpPr>
          <p:nvPr/>
        </p:nvSpPr>
        <p:spPr bwMode="auto">
          <a:xfrm>
            <a:off x="4895850" y="1519939"/>
            <a:ext cx="2362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Rating Agencies</a:t>
            </a:r>
          </a:p>
        </p:txBody>
      </p:sp>
      <p:sp>
        <p:nvSpPr>
          <p:cNvPr id="19466" name="Rectangle 10"/>
          <p:cNvSpPr>
            <a:spLocks noChangeArrowheads="1"/>
          </p:cNvSpPr>
          <p:nvPr/>
        </p:nvSpPr>
        <p:spPr bwMode="auto">
          <a:xfrm>
            <a:off x="8153400" y="2296927"/>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Suppliers</a:t>
            </a:r>
          </a:p>
        </p:txBody>
      </p:sp>
      <p:sp>
        <p:nvSpPr>
          <p:cNvPr id="19467" name="Rectangle 11"/>
          <p:cNvSpPr>
            <a:spLocks noChangeArrowheads="1"/>
          </p:cNvSpPr>
          <p:nvPr/>
        </p:nvSpPr>
        <p:spPr bwMode="auto">
          <a:xfrm>
            <a:off x="8382000" y="3577339"/>
            <a:ext cx="1981200" cy="7620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Creditors</a:t>
            </a:r>
          </a:p>
        </p:txBody>
      </p: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39750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fade">
                                      <p:cBhvr>
                                        <p:cTn id="7" dur="500"/>
                                        <p:tgtEl>
                                          <p:spTgt spid="194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fade">
                                      <p:cBhvr>
                                        <p:cTn id="10" dur="500"/>
                                        <p:tgtEl>
                                          <p:spTgt spid="194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68"/>
                                        </p:tgtEl>
                                        <p:attrNameLst>
                                          <p:attrName>style.visibility</p:attrName>
                                        </p:attrNameLst>
                                      </p:cBhvr>
                                      <p:to>
                                        <p:strVal val="visible"/>
                                      </p:to>
                                    </p:set>
                                    <p:animEffect transition="in" filter="fade">
                                      <p:cBhvr>
                                        <p:cTn id="13" dur="500"/>
                                        <p:tgtEl>
                                          <p:spTgt spid="1946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475"/>
                                        </p:tgtEl>
                                        <p:attrNameLst>
                                          <p:attrName>style.visibility</p:attrName>
                                        </p:attrNameLst>
                                      </p:cBhvr>
                                      <p:to>
                                        <p:strVal val="visible"/>
                                      </p:to>
                                    </p:set>
                                    <p:animEffect transition="in" filter="fade">
                                      <p:cBhvr>
                                        <p:cTn id="18" dur="500"/>
                                        <p:tgtEl>
                                          <p:spTgt spid="194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59"/>
                                        </p:tgtEl>
                                        <p:attrNameLst>
                                          <p:attrName>style.visibility</p:attrName>
                                        </p:attrNameLst>
                                      </p:cBhvr>
                                      <p:to>
                                        <p:strVal val="visible"/>
                                      </p:to>
                                    </p:set>
                                    <p:animEffect transition="in" filter="fade">
                                      <p:cBhvr>
                                        <p:cTn id="21" dur="500"/>
                                        <p:tgtEl>
                                          <p:spTgt spid="194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469"/>
                                        </p:tgtEl>
                                        <p:attrNameLst>
                                          <p:attrName>style.visibility</p:attrName>
                                        </p:attrNameLst>
                                      </p:cBhvr>
                                      <p:to>
                                        <p:strVal val="visible"/>
                                      </p:to>
                                    </p:set>
                                    <p:animEffect transition="in" filter="fade">
                                      <p:cBhvr>
                                        <p:cTn id="26" dur="500"/>
                                        <p:tgtEl>
                                          <p:spTgt spid="194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62"/>
                                        </p:tgtEl>
                                        <p:attrNameLst>
                                          <p:attrName>style.visibility</p:attrName>
                                        </p:attrNameLst>
                                      </p:cBhvr>
                                      <p:to>
                                        <p:strVal val="visible"/>
                                      </p:to>
                                    </p:set>
                                    <p:animEffect transition="in" filter="fade">
                                      <p:cBhvr>
                                        <p:cTn id="29" dur="500"/>
                                        <p:tgtEl>
                                          <p:spTgt spid="194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470"/>
                                        </p:tgtEl>
                                        <p:attrNameLst>
                                          <p:attrName>style.visibility</p:attrName>
                                        </p:attrNameLst>
                                      </p:cBhvr>
                                      <p:to>
                                        <p:strVal val="visible"/>
                                      </p:to>
                                    </p:set>
                                    <p:animEffect transition="in" filter="fade">
                                      <p:cBhvr>
                                        <p:cTn id="34" dur="500"/>
                                        <p:tgtEl>
                                          <p:spTgt spid="194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465"/>
                                        </p:tgtEl>
                                        <p:attrNameLst>
                                          <p:attrName>style.visibility</p:attrName>
                                        </p:attrNameLst>
                                      </p:cBhvr>
                                      <p:to>
                                        <p:strVal val="visible"/>
                                      </p:to>
                                    </p:set>
                                    <p:animEffect transition="in" filter="fade">
                                      <p:cBhvr>
                                        <p:cTn id="37" dur="500"/>
                                        <p:tgtEl>
                                          <p:spTgt spid="194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471"/>
                                        </p:tgtEl>
                                        <p:attrNameLst>
                                          <p:attrName>style.visibility</p:attrName>
                                        </p:attrNameLst>
                                      </p:cBhvr>
                                      <p:to>
                                        <p:strVal val="visible"/>
                                      </p:to>
                                    </p:set>
                                    <p:animEffect transition="in" filter="fade">
                                      <p:cBhvr>
                                        <p:cTn id="42" dur="500"/>
                                        <p:tgtEl>
                                          <p:spTgt spid="1947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466"/>
                                        </p:tgtEl>
                                        <p:attrNameLst>
                                          <p:attrName>style.visibility</p:attrName>
                                        </p:attrNameLst>
                                      </p:cBhvr>
                                      <p:to>
                                        <p:strVal val="visible"/>
                                      </p:to>
                                    </p:set>
                                    <p:animEffect transition="in" filter="fade">
                                      <p:cBhvr>
                                        <p:cTn id="45" dur="500"/>
                                        <p:tgtEl>
                                          <p:spTgt spid="194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472"/>
                                        </p:tgtEl>
                                        <p:attrNameLst>
                                          <p:attrName>style.visibility</p:attrName>
                                        </p:attrNameLst>
                                      </p:cBhvr>
                                      <p:to>
                                        <p:strVal val="visible"/>
                                      </p:to>
                                    </p:set>
                                    <p:animEffect transition="in" filter="fade">
                                      <p:cBhvr>
                                        <p:cTn id="50" dur="500"/>
                                        <p:tgtEl>
                                          <p:spTgt spid="1947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467"/>
                                        </p:tgtEl>
                                        <p:attrNameLst>
                                          <p:attrName>style.visibility</p:attrName>
                                        </p:attrNameLst>
                                      </p:cBhvr>
                                      <p:to>
                                        <p:strVal val="visible"/>
                                      </p:to>
                                    </p:set>
                                    <p:animEffect transition="in" filter="fade">
                                      <p:cBhvr>
                                        <p:cTn id="53" dur="500"/>
                                        <p:tgtEl>
                                          <p:spTgt spid="194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473"/>
                                        </p:tgtEl>
                                        <p:attrNameLst>
                                          <p:attrName>style.visibility</p:attrName>
                                        </p:attrNameLst>
                                      </p:cBhvr>
                                      <p:to>
                                        <p:strVal val="visible"/>
                                      </p:to>
                                    </p:set>
                                    <p:animEffect transition="in" filter="fade">
                                      <p:cBhvr>
                                        <p:cTn id="58" dur="500"/>
                                        <p:tgtEl>
                                          <p:spTgt spid="1947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464"/>
                                        </p:tgtEl>
                                        <p:attrNameLst>
                                          <p:attrName>style.visibility</p:attrName>
                                        </p:attrNameLst>
                                      </p:cBhvr>
                                      <p:to>
                                        <p:strVal val="visible"/>
                                      </p:to>
                                    </p:set>
                                    <p:animEffect transition="in" filter="fade">
                                      <p:cBhvr>
                                        <p:cTn id="61" dur="500"/>
                                        <p:tgtEl>
                                          <p:spTgt spid="194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474"/>
                                        </p:tgtEl>
                                        <p:attrNameLst>
                                          <p:attrName>style.visibility</p:attrName>
                                        </p:attrNameLst>
                                      </p:cBhvr>
                                      <p:to>
                                        <p:strVal val="visible"/>
                                      </p:to>
                                    </p:set>
                                    <p:animEffect transition="in" filter="fade">
                                      <p:cBhvr>
                                        <p:cTn id="66" dur="500"/>
                                        <p:tgtEl>
                                          <p:spTgt spid="194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463"/>
                                        </p:tgtEl>
                                        <p:attrNameLst>
                                          <p:attrName>style.visibility</p:attrName>
                                        </p:attrNameLst>
                                      </p:cBhvr>
                                      <p:to>
                                        <p:strVal val="visible"/>
                                      </p:to>
                                    </p:set>
                                    <p:animEffect transition="in" filter="fade">
                                      <p:cBhvr>
                                        <p:cTn id="69"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8" grpId="0" animBg="1"/>
      <p:bldP spid="19459" grpId="0" animBg="1"/>
      <p:bldP spid="19460" grpId="0" animBg="1"/>
      <p:bldP spid="19461" grpId="0" animBg="1"/>
      <p:bldP spid="19462" grpId="0" animBg="1"/>
      <p:bldP spid="19463" grpId="0" animBg="1"/>
      <p:bldP spid="19464" grpId="0" animBg="1"/>
      <p:bldP spid="19465" grpId="0" animBg="1"/>
      <p:bldP spid="19466" grpId="0" animBg="1"/>
      <p:bldP spid="19467"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r>
              <a:rPr lang="en-US" altLang="zh-TW"/>
              <a:t>Bank Organization</a:t>
            </a:r>
          </a:p>
        </p:txBody>
      </p:sp>
      <p:sp>
        <p:nvSpPr>
          <p:cNvPr id="291843" name="Rectangle 3"/>
          <p:cNvSpPr>
            <a:spLocks noGrp="1" noChangeArrowheads="1"/>
          </p:cNvSpPr>
          <p:nvPr>
            <p:ph idx="1"/>
          </p:nvPr>
        </p:nvSpPr>
        <p:spPr/>
        <p:txBody>
          <a:bodyPr/>
          <a:lstStyle/>
          <a:p>
            <a:r>
              <a:rPr lang="en-US" altLang="zh-TW"/>
              <a:t>Matrix management</a:t>
            </a:r>
          </a:p>
          <a:p>
            <a:r>
              <a:rPr lang="en-US" altLang="zh-TW"/>
              <a:t>Lines of business/lines of products</a:t>
            </a:r>
          </a:p>
          <a:p>
            <a:r>
              <a:rPr lang="en-US" altLang="zh-TW"/>
              <a:t>CRM and implications</a:t>
            </a:r>
          </a:p>
          <a:p>
            <a:r>
              <a:rPr lang="en-US" altLang="zh-TW"/>
              <a:t>Shifting strategies</a:t>
            </a:r>
          </a:p>
          <a:p>
            <a:r>
              <a:rPr lang="en-US" altLang="zh-TW"/>
              <a:t>Impact of bank mergers</a:t>
            </a:r>
          </a:p>
          <a:p>
            <a:r>
              <a:rPr lang="en-US" altLang="zh-TW"/>
              <a:t>Impact of bank regulation/deregulation</a:t>
            </a:r>
          </a:p>
        </p:txBody>
      </p:sp>
      <p:sp>
        <p:nvSpPr>
          <p:cNvPr id="25604"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E9BD429B-784D-49C1-9BEA-ED2E2A84F09D}" type="slidenum">
              <a:rPr lang="en-US" altLang="en-US" sz="1400"/>
              <a:pPr/>
              <a:t>391</a:t>
            </a:fld>
            <a:endParaRPr lang="en-US" altLang="en-US"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82846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r>
              <a:rPr lang="en-US" altLang="zh-TW"/>
              <a:t>Matrix Management</a:t>
            </a:r>
          </a:p>
        </p:txBody>
      </p:sp>
      <p:sp>
        <p:nvSpPr>
          <p:cNvPr id="26628" name="Slide Number Placeholder 4"/>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129AD1A7-AF7E-455B-8AE2-343AC4C5AF79}" type="slidenum">
              <a:rPr lang="en-US" altLang="en-US" sz="1400"/>
              <a:pPr/>
              <a:t>392</a:t>
            </a:fld>
            <a:endParaRPr lang="en-US" altLang="en-US" sz="1400"/>
          </a:p>
        </p:txBody>
      </p:sp>
      <p:graphicFrame>
        <p:nvGraphicFramePr>
          <p:cNvPr id="292867" name="Group 3"/>
          <p:cNvGraphicFramePr>
            <a:graphicFrameLocks noGrp="1"/>
          </p:cNvGraphicFramePr>
          <p:nvPr/>
        </p:nvGraphicFramePr>
        <p:xfrm>
          <a:off x="1905000" y="1600200"/>
          <a:ext cx="8305800" cy="3879216"/>
        </p:xfrm>
        <a:graphic>
          <a:graphicData uri="http://schemas.openxmlformats.org/drawingml/2006/table">
            <a:tbl>
              <a:tblPr firstRow="1" firstCol="1" bandRow="1" bandCol="1">
                <a:tableStyleId>{69012ECD-51FC-41F1-AA8D-1B2483CD663E}</a:tableStyleId>
              </a:tblPr>
              <a:tblGrid>
                <a:gridCol w="1828800">
                  <a:extLst>
                    <a:ext uri="{9D8B030D-6E8A-4147-A177-3AD203B41FA5}">
                      <a16:colId xmlns:a16="http://schemas.microsoft.com/office/drawing/2014/main" val="20000"/>
                    </a:ext>
                  </a:extLst>
                </a:gridCol>
                <a:gridCol w="1493838">
                  <a:extLst>
                    <a:ext uri="{9D8B030D-6E8A-4147-A177-3AD203B41FA5}">
                      <a16:colId xmlns:a16="http://schemas.microsoft.com/office/drawing/2014/main" val="20001"/>
                    </a:ext>
                  </a:extLst>
                </a:gridCol>
                <a:gridCol w="1660525">
                  <a:extLst>
                    <a:ext uri="{9D8B030D-6E8A-4147-A177-3AD203B41FA5}">
                      <a16:colId xmlns:a16="http://schemas.microsoft.com/office/drawing/2014/main" val="20002"/>
                    </a:ext>
                  </a:extLst>
                </a:gridCol>
                <a:gridCol w="1660525">
                  <a:extLst>
                    <a:ext uri="{9D8B030D-6E8A-4147-A177-3AD203B41FA5}">
                      <a16:colId xmlns:a16="http://schemas.microsoft.com/office/drawing/2014/main" val="20003"/>
                    </a:ext>
                  </a:extLst>
                </a:gridCol>
                <a:gridCol w="1662112">
                  <a:extLst>
                    <a:ext uri="{9D8B030D-6E8A-4147-A177-3AD203B41FA5}">
                      <a16:colId xmlns:a16="http://schemas.microsoft.com/office/drawing/2014/main" val="20004"/>
                    </a:ext>
                  </a:extLst>
                </a:gridCol>
              </a:tblGrid>
              <a:tr h="3778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dirty="0">
                        <a:ln>
                          <a:noFill/>
                        </a:ln>
                        <a:solidFill>
                          <a:schemeClr val="tx1"/>
                        </a:solidFill>
                        <a:effectLst/>
                        <a:latin typeface="+mn-lt"/>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US</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EMEA</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ASPAC</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LATAM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extLst>
                  <a:ext uri="{0D108BD9-81ED-4DB2-BD59-A6C34878D82A}">
                    <a16:rowId xmlns:a16="http://schemas.microsoft.com/office/drawing/2014/main" val="10000"/>
                  </a:ext>
                </a:extLst>
              </a:tr>
              <a:tr h="5794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dirty="0">
                          <a:ln>
                            <a:noFill/>
                          </a:ln>
                          <a:effectLst/>
                        </a:rPr>
                        <a:t>FX</a:t>
                      </a:r>
                      <a:endParaRPr kumimoji="0" lang="en-US" altLang="zh-TW" sz="2000" b="0" i="0" u="none" strike="noStrike" cap="none" normalizeH="0" baseline="0" dirty="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1"/>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MM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2"/>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DCM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3"/>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ECM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4"/>
                  </a:ext>
                </a:extLst>
              </a:tr>
              <a:tr h="5794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dirty="0">
                          <a:ln>
                            <a:noFill/>
                          </a:ln>
                          <a:effectLst/>
                        </a:rPr>
                        <a:t>Derivatives</a:t>
                      </a:r>
                      <a:endParaRPr kumimoji="0" lang="en-US" altLang="zh-TW" sz="2000" b="0" i="0" u="none" strike="noStrike" cap="none" normalizeH="0" baseline="0" dirty="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5"/>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M&amp;A</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dirty="0">
                        <a:ln>
                          <a:noFill/>
                        </a:ln>
                        <a:solidFill>
                          <a:schemeClr val="tx1"/>
                        </a:solidFill>
                        <a:effectLst/>
                        <a:latin typeface="+mn-lt"/>
                      </a:endParaRPr>
                    </a:p>
                  </a:txBody>
                  <a:tcPr horzOverflow="overflow"/>
                </a:tc>
                <a:extLst>
                  <a:ext uri="{0D108BD9-81ED-4DB2-BD59-A6C34878D82A}">
                    <a16:rowId xmlns:a16="http://schemas.microsoft.com/office/drawing/2014/main" val="10006"/>
                  </a:ext>
                </a:extLst>
              </a:tr>
            </a:tbl>
          </a:graphicData>
        </a:graphic>
      </p:graphicFrame>
      <p:sp>
        <p:nvSpPr>
          <p:cNvPr id="292917" name="AutoShape 53"/>
          <p:cNvSpPr>
            <a:spLocks noChangeArrowheads="1"/>
          </p:cNvSpPr>
          <p:nvPr/>
        </p:nvSpPr>
        <p:spPr bwMode="auto">
          <a:xfrm>
            <a:off x="2133600" y="5410200"/>
            <a:ext cx="2209800" cy="685800"/>
          </a:xfrm>
          <a:prstGeom prst="wedgeEllipseCallout">
            <a:avLst>
              <a:gd name="adj1" fmla="val -15806"/>
              <a:gd name="adj2" fmla="val -99537"/>
            </a:avLst>
          </a:prstGeom>
          <a:solidFill>
            <a:schemeClr val="accent3">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nchorCtr="1"/>
          <a:lstStyle/>
          <a:p>
            <a:pPr algn="ctr"/>
            <a:r>
              <a:rPr lang="en-US" altLang="zh-TW" sz="2000" b="1" dirty="0">
                <a:solidFill>
                  <a:schemeClr val="tx1"/>
                </a:solidFill>
                <a:ea typeface="PMingLiU" pitchFamily="18" charset="-120"/>
              </a:rPr>
              <a:t>LOB</a:t>
            </a:r>
          </a:p>
        </p:txBody>
      </p:sp>
      <p:sp>
        <p:nvSpPr>
          <p:cNvPr id="292918" name="AutoShape 54"/>
          <p:cNvSpPr>
            <a:spLocks noChangeArrowheads="1"/>
          </p:cNvSpPr>
          <p:nvPr/>
        </p:nvSpPr>
        <p:spPr bwMode="auto">
          <a:xfrm>
            <a:off x="8763000" y="762000"/>
            <a:ext cx="1371600" cy="762000"/>
          </a:xfrm>
          <a:prstGeom prst="wedgeRoundRectCallout">
            <a:avLst>
              <a:gd name="adj1" fmla="val -64384"/>
              <a:gd name="adj2" fmla="val 86806"/>
              <a:gd name="adj3" fmla="val 16667"/>
            </a:avLst>
          </a:prstGeom>
          <a:solidFill>
            <a:schemeClr val="accent3">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nchorCtr="1"/>
          <a:lstStyle/>
          <a:p>
            <a:pPr algn="ctr"/>
            <a:r>
              <a:rPr lang="en-US" altLang="zh-TW" sz="2000" b="1">
                <a:solidFill>
                  <a:schemeClr val="tx1"/>
                </a:solidFill>
                <a:ea typeface="PMingLiU" pitchFamily="18" charset="-120"/>
              </a:rPr>
              <a:t>Markets</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122958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2917"/>
                                        </p:tgtEl>
                                        <p:attrNameLst>
                                          <p:attrName>style.visibility</p:attrName>
                                        </p:attrNameLst>
                                      </p:cBhvr>
                                      <p:to>
                                        <p:strVal val="visible"/>
                                      </p:to>
                                    </p:set>
                                    <p:animEffect transition="in" filter="fade">
                                      <p:cBhvr>
                                        <p:cTn id="7" dur="500"/>
                                        <p:tgtEl>
                                          <p:spTgt spid="2929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2918"/>
                                        </p:tgtEl>
                                        <p:attrNameLst>
                                          <p:attrName>style.visibility</p:attrName>
                                        </p:attrNameLst>
                                      </p:cBhvr>
                                      <p:to>
                                        <p:strVal val="visible"/>
                                      </p:to>
                                    </p:set>
                                    <p:animEffect transition="in" filter="fade">
                                      <p:cBhvr>
                                        <p:cTn id="12" dur="500"/>
                                        <p:tgtEl>
                                          <p:spTgt spid="292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17" grpId="0" animBg="1"/>
      <p:bldP spid="292918"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0"/>
            <a:ext cx="8229600" cy="1143000"/>
          </a:xfrm>
        </p:spPr>
        <p:txBody>
          <a:bodyPr>
            <a:normAutofit fontScale="90000"/>
          </a:bodyPr>
          <a:lstStyle/>
          <a:p>
            <a:r>
              <a:rPr lang="en-US" dirty="0"/>
              <a:t>Derivatives in Asia: what is the level of development of derivatives market (on exchange and OTC) across Asia? What about China? What are the issues? Implications?</a:t>
            </a:r>
          </a:p>
        </p:txBody>
      </p:sp>
      <p:sp>
        <p:nvSpPr>
          <p:cNvPr id="3" name="Content Placeholder 2"/>
          <p:cNvSpPr>
            <a:spLocks noGrp="1"/>
          </p:cNvSpPr>
          <p:nvPr>
            <p:ph idx="1"/>
          </p:nvPr>
        </p:nvSpPr>
        <p:spPr/>
        <p:txBody>
          <a:bodyPr>
            <a:normAutofit/>
          </a:bodyPr>
          <a:lstStyle/>
          <a:p>
            <a:endParaRPr lang="en-US" dirty="0"/>
          </a:p>
          <a:p>
            <a:r>
              <a:rPr lang="en-US" dirty="0"/>
              <a:t>Group 5</a:t>
            </a:r>
          </a:p>
          <a:p>
            <a:r>
              <a:rPr lang="en-US" dirty="0"/>
              <a:t>Video</a:t>
            </a:r>
          </a:p>
          <a:p>
            <a:r>
              <a:rPr lang="en-US" dirty="0">
                <a:hlinkClick r:id="rId2"/>
              </a:rPr>
              <a:t>https://www.cnbc.com/video/2020/05/19/70percent-to-80percent-of-asia-investors-trades-are-in-derivatives-td-ameritrade.html</a:t>
            </a:r>
            <a:endParaRPr lang="en-US" dirty="0"/>
          </a:p>
          <a:p>
            <a:r>
              <a:rPr lang="en-US" dirty="0"/>
              <a:t>Article</a:t>
            </a:r>
          </a:p>
          <a:p>
            <a:r>
              <a:rPr lang="en-US" dirty="0">
                <a:hlinkClick r:id="rId3"/>
              </a:rPr>
              <a:t>https://www.institutionalinvestor.com/article/b18jf346frjd1v/the-growing-influence-of-asia-in-derivatives-trading</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393</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53574407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(KLOs)</a:t>
            </a:r>
          </a:p>
        </p:txBody>
      </p:sp>
      <p:sp>
        <p:nvSpPr>
          <p:cNvPr id="3" name="Content Placeholder 2"/>
          <p:cNvSpPr>
            <a:spLocks noGrp="1"/>
          </p:cNvSpPr>
          <p:nvPr>
            <p:ph idx="1"/>
          </p:nvPr>
        </p:nvSpPr>
        <p:spPr/>
        <p:txBody>
          <a:bodyPr/>
          <a:lstStyle/>
          <a:p>
            <a:r>
              <a:rPr lang="en-US" dirty="0"/>
              <a:t>Understanding the various types of performance indicators</a:t>
            </a:r>
          </a:p>
          <a:p>
            <a:r>
              <a:rPr lang="en-US" dirty="0"/>
              <a:t>Understanding matrix management</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394</a:t>
            </a:fld>
            <a:endParaRPr lang="en-US" altLang="en-US"/>
          </a:p>
        </p:txBody>
      </p:sp>
      <p:sp>
        <p:nvSpPr>
          <p:cNvPr id="5" name="Footer Placeholder 4"/>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92331058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395</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dirty="0">
                <a:solidFill>
                  <a:schemeClr val="tx1"/>
                </a:solidFill>
              </a:rPr>
              <a:t>Bank Management</a:t>
            </a:r>
          </a:p>
          <a:p>
            <a:pPr marL="636587" indent="-457200">
              <a:lnSpc>
                <a:spcPct val="200000"/>
              </a:lnSpc>
              <a:buFont typeface="+mj-lt"/>
              <a:buAutoNum type="arabicPeriod"/>
            </a:pPr>
            <a:r>
              <a:rPr lang="en-US" altLang="zh-TW" sz="2000" dirty="0">
                <a:solidFill>
                  <a:schemeClr val="tx1"/>
                </a:solidFill>
              </a:rPr>
              <a:t>Types of Risk in Banking</a:t>
            </a:r>
          </a:p>
          <a:p>
            <a:pPr marL="636587" indent="-457200">
              <a:lnSpc>
                <a:spcPct val="200000"/>
              </a:lnSpc>
              <a:buFont typeface="+mj-lt"/>
              <a:buAutoNum type="arabicPeriod"/>
            </a:pPr>
            <a:r>
              <a:rPr lang="en-US" altLang="zh-TW" sz="2000" dirty="0">
                <a:solidFill>
                  <a:schemeClr val="tx1"/>
                </a:solidFill>
              </a:rPr>
              <a:t>Measuring Bank Performance</a:t>
            </a:r>
          </a:p>
          <a:p>
            <a:pPr marL="636587" indent="-457200">
              <a:lnSpc>
                <a:spcPct val="200000"/>
              </a:lnSpc>
              <a:buFont typeface="+mj-lt"/>
              <a:buAutoNum type="arabicPeriod"/>
            </a:pPr>
            <a:r>
              <a:rPr lang="en-US" altLang="zh-TW" sz="2000" b="1" dirty="0">
                <a:solidFill>
                  <a:srgbClr val="C00000"/>
                </a:solidFill>
              </a:rPr>
              <a:t>Current Issues</a:t>
            </a:r>
          </a:p>
        </p:txBody>
      </p: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Current Issues</a:t>
            </a:r>
          </a:p>
        </p:txBody>
      </p:sp>
    </p:spTree>
    <p:extLst>
      <p:ext uri="{BB962C8B-B14F-4D97-AF65-F5344CB8AC3E}">
        <p14:creationId xmlns:p14="http://schemas.microsoft.com/office/powerpoint/2010/main" val="7562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pPr eaLnBrk="1" hangingPunct="1"/>
            <a:r>
              <a:rPr lang="en-US" altLang="zh-TW">
                <a:ea typeface="PMingLiU" pitchFamily="18" charset="-120"/>
              </a:rPr>
              <a:t>Current issues in banking</a:t>
            </a:r>
          </a:p>
        </p:txBody>
      </p:sp>
      <p:sp>
        <p:nvSpPr>
          <p:cNvPr id="323587" name="Rectangle 3"/>
          <p:cNvSpPr>
            <a:spLocks noGrp="1" noChangeArrowheads="1"/>
          </p:cNvSpPr>
          <p:nvPr>
            <p:ph idx="1"/>
          </p:nvPr>
        </p:nvSpPr>
        <p:spPr/>
        <p:txBody>
          <a:bodyPr/>
          <a:lstStyle/>
          <a:p>
            <a:r>
              <a:rPr lang="en-US" altLang="zh-TW" dirty="0">
                <a:ea typeface="PMingLiU" pitchFamily="18" charset="-120"/>
              </a:rPr>
              <a:t>Regulatory pressure </a:t>
            </a:r>
          </a:p>
          <a:p>
            <a:pPr eaLnBrk="1" hangingPunct="1"/>
            <a:r>
              <a:rPr lang="en-US" altLang="zh-TW" dirty="0">
                <a:ea typeface="PMingLiU" pitchFamily="18" charset="-120"/>
              </a:rPr>
              <a:t>New entrants</a:t>
            </a:r>
          </a:p>
          <a:p>
            <a:pPr eaLnBrk="1" hangingPunct="1"/>
            <a:r>
              <a:rPr lang="en-US" altLang="zh-TW" dirty="0">
                <a:ea typeface="PMingLiU" pitchFamily="18" charset="-120"/>
              </a:rPr>
              <a:t>Technology/</a:t>
            </a:r>
            <a:r>
              <a:rPr lang="en-US" altLang="zh-TW" dirty="0" err="1">
                <a:ea typeface="PMingLiU" pitchFamily="18" charset="-120"/>
              </a:rPr>
              <a:t>FinTech</a:t>
            </a:r>
            <a:endParaRPr lang="en-US" altLang="zh-TW" dirty="0">
              <a:ea typeface="PMingLiU" pitchFamily="18" charset="-120"/>
            </a:endParaRPr>
          </a:p>
          <a:p>
            <a:pPr eaLnBrk="1" hangingPunct="1"/>
            <a:r>
              <a:rPr lang="en-US" altLang="zh-TW" dirty="0">
                <a:ea typeface="PMingLiU" pitchFamily="18" charset="-120"/>
              </a:rPr>
              <a:t>Shadow banking</a:t>
            </a:r>
          </a:p>
          <a:p>
            <a:pPr eaLnBrk="1" hangingPunct="1"/>
            <a:endParaRPr lang="en-US" altLang="zh-TW" dirty="0">
              <a:ea typeface="PMingLiU" pitchFamily="18" charset="-120"/>
            </a:endParaRPr>
          </a:p>
        </p:txBody>
      </p:sp>
      <p:sp>
        <p:nvSpPr>
          <p:cNvPr id="77828"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CCCB5BB1-6A83-4385-9AE7-10DF340EB5B6}" type="slidenum">
              <a:rPr lang="en-US" altLang="en-US" sz="1400"/>
              <a:pPr/>
              <a:t>396</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Current Issues</a:t>
            </a:r>
          </a:p>
        </p:txBody>
      </p:sp>
    </p:spTree>
    <p:extLst>
      <p:ext uri="{BB962C8B-B14F-4D97-AF65-F5344CB8AC3E}">
        <p14:creationId xmlns:p14="http://schemas.microsoft.com/office/powerpoint/2010/main" val="40063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3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3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3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sz="3200" dirty="0"/>
              <a:t>FINA </a:t>
            </a:r>
            <a:r>
              <a:rPr lang="en-US" altLang="zh-TW" b="0" dirty="0">
                <a:ea typeface="PMingLiU" pitchFamily="18" charset="-120"/>
              </a:rPr>
              <a:t>1303 </a:t>
            </a:r>
            <a:br>
              <a:rPr lang="en-US" altLang="zh-TW" dirty="0"/>
            </a:br>
            <a:r>
              <a:rPr lang="en-US" altLang="zh-TW" dirty="0"/>
              <a:t>THE SELL-SIDE: </a:t>
            </a:r>
            <a:r>
              <a:rPr lang="en-US" altLang="zh-TW" sz="3200" dirty="0"/>
              <a:t>INVESTMENT BANKS</a:t>
            </a:r>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a:solidFill>
                  <a:srgbClr val="595959"/>
                </a:solidFill>
              </a:rPr>
              <a:t>Associate </a:t>
            </a:r>
            <a:r>
              <a:rPr lang="en-US" altLang="zh-TW" dirty="0">
                <a:solidFill>
                  <a:srgbClr val="595959"/>
                </a:solidFill>
              </a:rPr>
              <a:t>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33501831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398</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398</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dirty="0">
                <a:ea typeface="SimSun" pitchFamily="2" charset="-122"/>
              </a:rPr>
              <a:t>Asset </a:t>
            </a:r>
          </a:p>
          <a:p>
            <a:pPr algn="ctr"/>
            <a:r>
              <a:rPr lang="en-US" altLang="zh-CN" dirty="0">
                <a:ea typeface="SimSun" pitchFamily="2" charset="-122"/>
              </a:rPr>
              <a:t>Pricing </a:t>
            </a:r>
          </a:p>
          <a:p>
            <a:pPr algn="ctr"/>
            <a:r>
              <a:rPr lang="en-US" altLang="zh-CN" dirty="0">
                <a:ea typeface="SimSun" pitchFamily="2" charset="-122"/>
              </a:rPr>
              <a:t>Models</a:t>
            </a:r>
          </a:p>
        </p:txBody>
      </p:sp>
    </p:spTree>
    <p:extLst>
      <p:ext uri="{BB962C8B-B14F-4D97-AF65-F5344CB8AC3E}">
        <p14:creationId xmlns:p14="http://schemas.microsoft.com/office/powerpoint/2010/main" val="3963855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399</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2" name="Rectangle 8"/>
          <p:cNvSpPr>
            <a:spLocks noChangeArrowheads="1"/>
          </p:cNvSpPr>
          <p:nvPr/>
        </p:nvSpPr>
        <p:spPr bwMode="auto">
          <a:xfrm>
            <a:off x="1981200" y="5181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13" name="AutoShape 10"/>
          <p:cNvCxnSpPr>
            <a:cxnSpLocks noChangeShapeType="1"/>
            <a:stCxn id="5" idx="2"/>
            <a:endCxn id="12" idx="1"/>
          </p:cNvCxnSpPr>
          <p:nvPr/>
        </p:nvCxnSpPr>
        <p:spPr bwMode="auto">
          <a:xfrm rot="5400000">
            <a:off x="1657350" y="4667250"/>
            <a:ext cx="1295400" cy="647700"/>
          </a:xfrm>
          <a:prstGeom prst="bentConnector4">
            <a:avLst>
              <a:gd name="adj1" fmla="val 32353"/>
              <a:gd name="adj2" fmla="val 135294"/>
            </a:avLst>
          </a:prstGeom>
          <a:noFill/>
          <a:ln w="9525">
            <a:solidFill>
              <a:schemeClr val="tx1"/>
            </a:solidFill>
            <a:miter lim="800000"/>
            <a:headEnd/>
            <a:tailEnd type="triangle" w="med" len="med"/>
          </a:ln>
        </p:spPr>
      </p:cxnSp>
      <p:sp>
        <p:nvSpPr>
          <p:cNvPr id="14" name="Rectangle 13"/>
          <p:cNvSpPr/>
          <p:nvPr/>
        </p:nvSpPr>
        <p:spPr>
          <a:xfrm>
            <a:off x="3733800" y="3505200"/>
            <a:ext cx="6705600" cy="28956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chemeClr val="accent2">
                    <a:lumMod val="75000"/>
                  </a:schemeClr>
                </a:solidFill>
              </a:rPr>
              <a:t>What are Investment Banks?</a:t>
            </a:r>
          </a:p>
          <a:p>
            <a:pPr marL="636587" indent="-457200">
              <a:lnSpc>
                <a:spcPct val="200000"/>
              </a:lnSpc>
              <a:buFont typeface="+mj-lt"/>
              <a:buAutoNum type="arabicPeriod"/>
            </a:pPr>
            <a:r>
              <a:rPr lang="en-US" altLang="zh-TW" sz="2000" dirty="0">
                <a:solidFill>
                  <a:sysClr val="windowText" lastClr="000000"/>
                </a:solidFill>
              </a:rPr>
              <a:t>What do Investments Banks do?</a:t>
            </a:r>
          </a:p>
          <a:p>
            <a:pPr marL="636587" indent="-457200">
              <a:lnSpc>
                <a:spcPct val="200000"/>
              </a:lnSpc>
              <a:buFont typeface="+mj-lt"/>
              <a:buAutoNum type="arabicPeriod"/>
            </a:pPr>
            <a:r>
              <a:rPr lang="en-US" altLang="zh-TW" sz="2000" dirty="0">
                <a:solidFill>
                  <a:sysClr val="windowText" lastClr="000000"/>
                </a:solidFill>
              </a:rPr>
              <a:t>Investment Banks vs. Commercial Banks</a:t>
            </a:r>
          </a:p>
        </p:txBody>
      </p:sp>
    </p:spTree>
    <p:extLst>
      <p:ext uri="{BB962C8B-B14F-4D97-AF65-F5344CB8AC3E}">
        <p14:creationId xmlns:p14="http://schemas.microsoft.com/office/powerpoint/2010/main" val="415067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p:txBody>
          <a:bodyPr/>
          <a:lstStyle/>
          <a:p>
            <a:r>
              <a:rPr lang="en-US" altLang="zh-TW" dirty="0"/>
              <a:t>Course Objective</a:t>
            </a:r>
          </a:p>
        </p:txBody>
      </p:sp>
      <p:sp>
        <p:nvSpPr>
          <p:cNvPr id="2" name="Rectangle 3"/>
          <p:cNvSpPr>
            <a:spLocks noGrp="1" noChangeArrowheads="1"/>
          </p:cNvSpPr>
          <p:nvPr>
            <p:ph idx="1"/>
          </p:nvPr>
        </p:nvSpPr>
        <p:spPr/>
        <p:txBody>
          <a:bodyPr>
            <a:normAutofit lnSpcReduction="10000"/>
          </a:bodyPr>
          <a:lstStyle/>
          <a:p>
            <a:r>
              <a:rPr lang="en-US" altLang="zh-CN" dirty="0"/>
              <a:t>Understanding </a:t>
            </a:r>
          </a:p>
          <a:p>
            <a:pPr lvl="1"/>
            <a:r>
              <a:rPr lang="en-US" altLang="zh-CN" dirty="0"/>
              <a:t>Fundamentals of DCF and  interest rates </a:t>
            </a:r>
          </a:p>
          <a:p>
            <a:pPr lvl="1"/>
            <a:r>
              <a:rPr lang="en-US" altLang="zh-CN" dirty="0"/>
              <a:t>Basic asset pricing and  stock valuations</a:t>
            </a:r>
          </a:p>
          <a:p>
            <a:pPr lvl="1"/>
            <a:r>
              <a:rPr lang="en-US" altLang="zh-CN" dirty="0"/>
              <a:t>What are the major types of financial institutions</a:t>
            </a:r>
          </a:p>
          <a:p>
            <a:pPr lvl="1"/>
            <a:r>
              <a:rPr lang="en-US" altLang="zh-CN" dirty="0"/>
              <a:t>What they do in practice</a:t>
            </a:r>
          </a:p>
          <a:p>
            <a:pPr lvl="1"/>
            <a:r>
              <a:rPr lang="en-US" altLang="zh-CN" dirty="0"/>
              <a:t>How they overlap with each other</a:t>
            </a:r>
          </a:p>
          <a:p>
            <a:pPr lvl="1"/>
            <a:r>
              <a:rPr lang="en-US" altLang="zh-CN" dirty="0"/>
              <a:t>How they are regulated (if time allows)</a:t>
            </a:r>
          </a:p>
          <a:p>
            <a:r>
              <a:rPr lang="en-US" altLang="zh-CN" dirty="0"/>
              <a:t>Special focus on the </a:t>
            </a:r>
            <a:r>
              <a:rPr lang="en-US" altLang="zh-CN" b="1" dirty="0">
                <a:solidFill>
                  <a:schemeClr val="accent2">
                    <a:lumMod val="75000"/>
                  </a:schemeClr>
                </a:solidFill>
              </a:rPr>
              <a:t>Asian</a:t>
            </a:r>
            <a:r>
              <a:rPr lang="en-US" altLang="zh-CN" dirty="0">
                <a:solidFill>
                  <a:schemeClr val="accent2">
                    <a:lumMod val="75000"/>
                  </a:schemeClr>
                </a:solidFill>
              </a:rPr>
              <a:t> </a:t>
            </a:r>
            <a:r>
              <a:rPr lang="en-US" altLang="zh-CN" b="1" dirty="0">
                <a:solidFill>
                  <a:schemeClr val="accent2">
                    <a:lumMod val="75000"/>
                  </a:schemeClr>
                </a:solidFill>
              </a:rPr>
              <a:t>markets</a:t>
            </a:r>
            <a:r>
              <a:rPr lang="en-US" altLang="zh-CN" dirty="0">
                <a:solidFill>
                  <a:schemeClr val="accent2">
                    <a:lumMod val="75000"/>
                  </a:schemeClr>
                </a:solidFill>
              </a:rPr>
              <a:t> </a:t>
            </a:r>
            <a:r>
              <a:rPr lang="en-US" altLang="zh-CN" dirty="0"/>
              <a:t>as much as possible</a:t>
            </a:r>
          </a:p>
          <a:p>
            <a:r>
              <a:rPr lang="en-US" altLang="zh-CN" dirty="0"/>
              <a:t>The approach will be very </a:t>
            </a:r>
            <a:r>
              <a:rPr lang="en-US" altLang="zh-CN" b="1" dirty="0">
                <a:solidFill>
                  <a:schemeClr val="accent2">
                    <a:lumMod val="75000"/>
                  </a:schemeClr>
                </a:solidFill>
              </a:rPr>
              <a:t>practical</a:t>
            </a:r>
            <a:r>
              <a:rPr lang="en-US" altLang="zh-CN" dirty="0">
                <a:solidFill>
                  <a:schemeClr val="accent2">
                    <a:lumMod val="75000"/>
                  </a:schemeClr>
                </a:solidFill>
              </a:rPr>
              <a:t> </a:t>
            </a:r>
          </a:p>
          <a:p>
            <a:pPr lvl="1"/>
            <a:r>
              <a:rPr lang="en-US" altLang="zh-CN" dirty="0"/>
              <a:t>Drawn from real life experience </a:t>
            </a:r>
          </a:p>
          <a:p>
            <a:pPr lvl="1"/>
            <a:r>
              <a:rPr lang="en-US" altLang="zh-CN" dirty="0"/>
              <a:t>Exposure to market practice</a:t>
            </a:r>
            <a:endParaRPr lang="en-US" altLang="zh-TW" dirty="0"/>
          </a:p>
        </p:txBody>
      </p:sp>
      <p:sp>
        <p:nvSpPr>
          <p:cNvPr id="4100" name="Slide Number Placeholder 5"/>
          <p:cNvSpPr>
            <a:spLocks noGrp="1"/>
          </p:cNvSpPr>
          <p:nvPr>
            <p:ph type="sldNum" sz="quarter" idx="10"/>
          </p:nvPr>
        </p:nvSpPr>
        <p:spPr/>
        <p:txBody>
          <a:bodyPr/>
          <a:lstStyle/>
          <a:p>
            <a:fld id="{05BD2485-3851-462F-A176-4C1F14737CDF}" type="slidenum">
              <a:rPr lang="en-US" altLang="en-US" smtClean="0"/>
              <a:pPr/>
              <a:t>4</a:t>
            </a:fld>
            <a:endParaRPr lang="en-US" altLang="en-US" dirty="0"/>
          </a:p>
        </p:txBody>
      </p:sp>
      <p:sp>
        <p:nvSpPr>
          <p:cNvPr id="4099" name="Footer Placeholder 4"/>
          <p:cNvSpPr>
            <a:spLocks noGrp="1"/>
          </p:cNvSpPr>
          <p:nvPr>
            <p:ph type="ftr" sz="quarter" idx="11"/>
          </p:nvPr>
        </p:nvSpPr>
        <p:spPr/>
        <p:txBody>
          <a:bodyPr/>
          <a:lstStyle/>
          <a:p>
            <a:r>
              <a:rPr lang="en-US" altLang="en-US" dirty="0"/>
              <a:t>Introduction</a:t>
            </a:r>
          </a:p>
        </p:txBody>
      </p:sp>
      <p:sp>
        <p:nvSpPr>
          <p:cNvPr id="4103" name="Rectangle 4"/>
          <p:cNvSpPr>
            <a:spLocks noChangeArrowheads="1"/>
          </p:cNvSpPr>
          <p:nvPr/>
        </p:nvSpPr>
        <p:spPr bwMode="auto">
          <a:xfrm>
            <a:off x="7620000" y="381000"/>
            <a:ext cx="2743200" cy="1676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800" b="1" dirty="0">
                <a:solidFill>
                  <a:schemeClr val="accent2">
                    <a:lumMod val="75000"/>
                  </a:schemeClr>
                </a:solidFill>
                <a:ea typeface="PMingLiU" pitchFamily="18" charset="-120"/>
              </a:rPr>
              <a:t>Knowledge is nothing without understanding</a:t>
            </a:r>
          </a:p>
        </p:txBody>
      </p:sp>
    </p:spTree>
    <p:extLst>
      <p:ext uri="{BB962C8B-B14F-4D97-AF65-F5344CB8AC3E}">
        <p14:creationId xmlns:p14="http://schemas.microsoft.com/office/powerpoint/2010/main" val="279398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03"/>
                                        </p:tgtEl>
                                        <p:attrNameLst>
                                          <p:attrName>style.visibility</p:attrName>
                                        </p:attrNameLst>
                                      </p:cBhvr>
                                      <p:to>
                                        <p:strVal val="visible"/>
                                      </p:to>
                                    </p:set>
                                    <p:animEffect transition="in" filter="fade">
                                      <p:cBhvr>
                                        <p:cTn id="42"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10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1"/>
          <p:cNvSpPr>
            <a:spLocks noGrp="1" noChangeArrowheads="1"/>
          </p:cNvSpPr>
          <p:nvPr>
            <p:ph type="title"/>
          </p:nvPr>
        </p:nvSpPr>
        <p:spPr/>
        <p:txBody>
          <a:bodyPr/>
          <a:lstStyle/>
          <a:p>
            <a:pPr eaLnBrk="1" hangingPunct="1"/>
            <a:r>
              <a:rPr lang="en-US" altLang="zh-TW" dirty="0">
                <a:ea typeface="ヒラギノ角ゴ Pro W3" pitchFamily="-65" charset="-128"/>
              </a:rPr>
              <a:t>The Income Statement</a:t>
            </a:r>
          </a:p>
        </p:txBody>
      </p:sp>
      <p:sp>
        <p:nvSpPr>
          <p:cNvPr id="89091" name="Rectangle 12"/>
          <p:cNvSpPr>
            <a:spLocks noGrp="1" noChangeArrowheads="1"/>
          </p:cNvSpPr>
          <p:nvPr>
            <p:ph idx="1"/>
          </p:nvPr>
        </p:nvSpPr>
        <p:spPr/>
        <p:txBody>
          <a:bodyPr vert="horz" lIns="91440" tIns="45720" rIns="91440" bIns="45720" rtlCol="0">
            <a:normAutofit/>
          </a:bodyPr>
          <a:lstStyle/>
          <a:p>
            <a:pPr eaLnBrk="1" hangingPunct="1"/>
            <a:r>
              <a:rPr lang="en-US" altLang="zh-TW" dirty="0">
                <a:ea typeface="ヒラギノ角ゴ Pro W3" pitchFamily="-65" charset="-128"/>
              </a:rPr>
              <a:t>The income statement lists the firm’s revenues and expenses over a period of time</a:t>
            </a:r>
          </a:p>
          <a:p>
            <a:pPr lvl="1" eaLnBrk="1" hangingPunct="1"/>
            <a:r>
              <a:rPr lang="en-US" altLang="zh-TW" dirty="0">
                <a:ea typeface="ヒラギノ角ゴ Pro W3" pitchFamily="-65" charset="-128"/>
              </a:rPr>
              <a:t>Sometimes called the </a:t>
            </a:r>
            <a:r>
              <a:rPr lang="en-US" altLang="zh-TW" b="1" dirty="0">
                <a:ea typeface="ヒラギノ角ゴ Pro W3" pitchFamily="-65" charset="-128"/>
              </a:rPr>
              <a:t>profit and loss statement</a:t>
            </a:r>
            <a:r>
              <a:rPr lang="en-US" altLang="zh-TW" dirty="0">
                <a:ea typeface="ヒラギノ角ゴ Pro W3" pitchFamily="-65" charset="-128"/>
              </a:rPr>
              <a:t>, or “P&amp;L”</a:t>
            </a:r>
          </a:p>
          <a:p>
            <a:pPr eaLnBrk="1" hangingPunct="1"/>
            <a:r>
              <a:rPr lang="en-US" altLang="zh-TW" dirty="0">
                <a:ea typeface="ヒラギノ角ゴ Pro W3" pitchFamily="-65" charset="-128"/>
              </a:rPr>
              <a:t>The  last or “bottom” line of the income statement shows net income (also called “profits” or “earnings”)</a:t>
            </a:r>
          </a:p>
          <a:p>
            <a:pPr lvl="1" eaLnBrk="1" hangingPunct="1"/>
            <a:r>
              <a:rPr lang="en-US" altLang="zh-TW" dirty="0">
                <a:ea typeface="ヒラギノ角ゴ Pro W3" pitchFamily="-65" charset="-128"/>
              </a:rPr>
              <a:t>A measure of its profitability during the period </a:t>
            </a:r>
          </a:p>
          <a:p>
            <a:pPr lvl="1" eaLnBrk="1" hangingPunct="1"/>
            <a:r>
              <a:rPr lang="en-US" altLang="zh-TW" dirty="0">
                <a:ea typeface="ヒラギノ角ゴ Pro W3" pitchFamily="-65" charset="-128"/>
              </a:rPr>
              <a:t>Also referred to as the firm’s </a:t>
            </a:r>
            <a:r>
              <a:rPr lang="en-US" altLang="zh-TW" b="1" dirty="0">
                <a:ea typeface="ヒラギノ角ゴ Pro W3" pitchFamily="-65" charset="-128"/>
              </a:rPr>
              <a:t>earnings</a:t>
            </a:r>
            <a:r>
              <a:rPr lang="en-US" altLang="zh-TW" dirty="0">
                <a:ea typeface="ヒラギノ角ゴ Pro W3" pitchFamily="-65" charset="-128"/>
              </a:rPr>
              <a:t>  </a:t>
            </a:r>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40</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Rounded Rectangle 6"/>
          <p:cNvSpPr/>
          <p:nvPr/>
        </p:nvSpPr>
        <p:spPr>
          <a:xfrm>
            <a:off x="3359696" y="5017140"/>
            <a:ext cx="5472608"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In simple terms, the income statements shows what the company earns  and how profitable it is!</a:t>
            </a:r>
            <a:endParaRPr lang="zh-TW" altLang="en-US" sz="2000" dirty="0"/>
          </a:p>
        </p:txBody>
      </p:sp>
      <p:sp>
        <p:nvSpPr>
          <p:cNvPr id="8"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1787891204"/>
      </p:ext>
    </p:extLst>
  </p:cSld>
  <p:clrMapOvr>
    <a:masterClrMapping/>
  </p:clrMapOvr>
  <p:transition spd="med">
    <p:wipe dir="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Main Street v. </a:t>
            </a:r>
            <a:r>
              <a:rPr lang="en-US"/>
              <a:t>Wall Street</a:t>
            </a:r>
          </a:p>
        </p:txBody>
      </p:sp>
      <p:pic>
        <p:nvPicPr>
          <p:cNvPr id="1026" name="Picture 2" descr="diagram,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1" y="1372197"/>
            <a:ext cx="5029200" cy="45577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400</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30889926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p>
        </p:txBody>
      </p:sp>
      <p:sp>
        <p:nvSpPr>
          <p:cNvPr id="3" name="Content Placeholder 2"/>
          <p:cNvSpPr>
            <a:spLocks noGrp="1"/>
          </p:cNvSpPr>
          <p:nvPr>
            <p:ph idx="1"/>
          </p:nvPr>
        </p:nvSpPr>
        <p:spPr/>
        <p:txBody>
          <a:bodyPr/>
          <a:lstStyle/>
          <a:p>
            <a:r>
              <a:rPr lang="en-US" dirty="0"/>
              <a:t>What is investment banking? What do Investment Banks do?</a:t>
            </a:r>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401</a:t>
            </a:fld>
            <a:endParaRPr lang="en-US" altLang="en-US"/>
          </a:p>
        </p:txBody>
      </p:sp>
      <p:sp>
        <p:nvSpPr>
          <p:cNvPr id="5" name="Footer Placeholder 4"/>
          <p:cNvSpPr>
            <a:spLocks noGrp="1"/>
          </p:cNvSpPr>
          <p:nvPr>
            <p:ph type="ftr" sz="quarter" idx="11"/>
          </p:nvPr>
        </p:nvSpPr>
        <p:spPr/>
        <p:txBody>
          <a:bodyPr/>
          <a:lstStyle/>
          <a:p>
            <a:r>
              <a:rPr lang="en-US" altLang="zh-TW" dirty="0"/>
              <a:t>What are Investment Banks?</a:t>
            </a:r>
          </a:p>
        </p:txBody>
      </p:sp>
    </p:spTree>
    <p:extLst>
      <p:ext uri="{BB962C8B-B14F-4D97-AF65-F5344CB8AC3E}">
        <p14:creationId xmlns:p14="http://schemas.microsoft.com/office/powerpoint/2010/main" val="299441824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br>
              <a:rPr lang="en-US" sz="3800" dirty="0"/>
            </a:br>
            <a:endParaRPr lang="en-US" sz="3800" dirty="0"/>
          </a:p>
        </p:txBody>
      </p:sp>
      <p:sp>
        <p:nvSpPr>
          <p:cNvPr id="495619" name="Rectangle 3"/>
          <p:cNvSpPr>
            <a:spLocks noGrp="1" noChangeArrowheads="1"/>
          </p:cNvSpPr>
          <p:nvPr>
            <p:ph type="body" idx="1"/>
          </p:nvPr>
        </p:nvSpPr>
        <p:spPr/>
        <p:txBody>
          <a:bodyPr/>
          <a:lstStyle/>
          <a:p>
            <a:pPr>
              <a:buFont typeface="Wingdings" pitchFamily="2" charset="2"/>
              <a:buNone/>
            </a:pPr>
            <a:r>
              <a:rPr lang="en-US" dirty="0"/>
              <a:t> </a:t>
            </a:r>
          </a:p>
          <a:p>
            <a:pPr>
              <a:buNone/>
            </a:pPr>
            <a:r>
              <a:rPr lang="en-US" sz="1600" dirty="0">
                <a:solidFill>
                  <a:srgbClr val="FF0000"/>
                </a:solidFill>
              </a:rPr>
              <a:t>	This material is intended solely for information purposes and is not to be construed, under any circumstances, by implication or otherwise, as an offer to sell or a solicitation to buy or sell or trade in any commodities or securities herein named.  Information is obtained from  sources believed to be reliable, but is in no way guaranteed.  No guarantee of any kind is implied or possible where projections of future conditions are attempted.  In no event should the content of this material be construed as an express or implied promise, guarantee or implication that you will profit or that losses can or will be limited in any manner whatsoever. All investments are subject to risk, which should be considered prior to making any investment decisions.  </a:t>
            </a:r>
          </a:p>
          <a:p>
            <a:endParaRPr lang="en-US" sz="1600" dirty="0"/>
          </a:p>
        </p:txBody>
      </p:sp>
      <p:sp>
        <p:nvSpPr>
          <p:cNvPr id="495620" name="Rectangle 4"/>
          <p:cNvSpPr>
            <a:spLocks noChangeArrowheads="1"/>
          </p:cNvSpPr>
          <p:nvPr/>
        </p:nvSpPr>
        <p:spPr bwMode="auto">
          <a:xfrm>
            <a:off x="1828800" y="1828800"/>
            <a:ext cx="8534400" cy="3886200"/>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en-US" sz="1600" dirty="0"/>
              <a:t>	</a:t>
            </a:r>
            <a:endParaRPr lang="en-US" sz="1600" dirty="0">
              <a:solidFill>
                <a:srgbClr val="FF0000"/>
              </a:solidFill>
            </a:endParaRPr>
          </a:p>
          <a:p>
            <a:pPr marL="342900" indent="-342900">
              <a:spcBef>
                <a:spcPct val="20000"/>
              </a:spcBef>
              <a:buClr>
                <a:schemeClr val="accent1"/>
              </a:buClr>
              <a:buSzPct val="65000"/>
            </a:pPr>
            <a:r>
              <a:rPr lang="en-US" sz="1600" dirty="0">
                <a:solidFill>
                  <a:srgbClr val="FF0000"/>
                </a:solidFill>
              </a:rPr>
              <a:t>	</a:t>
            </a:r>
          </a:p>
        </p:txBody>
      </p:sp>
      <p:sp>
        <p:nvSpPr>
          <p:cNvPr id="495621" name="Rectangle 5"/>
          <p:cNvSpPr>
            <a:spLocks noChangeArrowheads="1"/>
          </p:cNvSpPr>
          <p:nvPr/>
        </p:nvSpPr>
        <p:spPr bwMode="auto">
          <a:xfrm>
            <a:off x="2133600" y="430214"/>
            <a:ext cx="8229600" cy="1139825"/>
          </a:xfrm>
          <a:prstGeom prst="rect">
            <a:avLst/>
          </a:prstGeom>
          <a:noFill/>
          <a:ln w="9525">
            <a:noFill/>
            <a:miter lim="800000"/>
            <a:headEnd/>
            <a:tailEnd/>
          </a:ln>
          <a:effectLst/>
        </p:spPr>
        <p:txBody>
          <a:bodyPr/>
          <a:lstStyle/>
          <a:p>
            <a:r>
              <a:rPr lang="en-US" sz="4200" dirty="0">
                <a:solidFill>
                  <a:schemeClr val="tx2"/>
                </a:solidFill>
                <a:latin typeface="Garamond" pitchFamily="18" charset="0"/>
              </a:rPr>
              <a:t>Disclaimer</a:t>
            </a:r>
          </a:p>
        </p:txBody>
      </p:sp>
      <p:sp>
        <p:nvSpPr>
          <p:cNvPr id="9"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402</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32380331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25" name="Rectangle 17"/>
          <p:cNvSpPr>
            <a:spLocks noChangeArrowheads="1"/>
          </p:cNvSpPr>
          <p:nvPr/>
        </p:nvSpPr>
        <p:spPr bwMode="auto">
          <a:xfrm>
            <a:off x="2057400" y="1447800"/>
            <a:ext cx="8001000" cy="4495800"/>
          </a:xfrm>
          <a:prstGeom prst="rect">
            <a:avLst/>
          </a:prstGeom>
          <a:solidFill>
            <a:schemeClr val="accent1">
              <a:lumMod val="20000"/>
              <a:lumOff val="80000"/>
            </a:schemeClr>
          </a:solidFill>
          <a:ln w="28575">
            <a:noFill/>
            <a:miter lim="800000"/>
            <a:headEnd/>
            <a:tailEnd/>
          </a:ln>
          <a:effectLst/>
        </p:spPr>
        <p:txBody>
          <a:bodyPr wrap="none" anchor="t"/>
          <a:lstStyle/>
          <a:p>
            <a:pPr algn="ctr" eaLnBrk="0" hangingPunct="0">
              <a:spcBef>
                <a:spcPct val="50000"/>
              </a:spcBef>
            </a:pPr>
            <a:r>
              <a:rPr lang="en-US" altLang="zh-TW" dirty="0">
                <a:ea typeface="PMingLiU" pitchFamily="18" charset="-120"/>
              </a:rPr>
              <a:t>Securities Industry</a:t>
            </a:r>
          </a:p>
        </p:txBody>
      </p:sp>
      <p:sp>
        <p:nvSpPr>
          <p:cNvPr id="171022" name="Text Box 14"/>
          <p:cNvSpPr txBox="1">
            <a:spLocks noChangeArrowheads="1"/>
          </p:cNvSpPr>
          <p:nvPr/>
        </p:nvSpPr>
        <p:spPr bwMode="auto">
          <a:xfrm>
            <a:off x="2209800" y="4195128"/>
            <a:ext cx="3848100" cy="1596072"/>
          </a:xfrm>
          <a:prstGeom prst="rect">
            <a:avLst/>
          </a:prstGeom>
          <a:solidFill>
            <a:schemeClr val="accent2">
              <a:lumMod val="20000"/>
              <a:lumOff val="80000"/>
            </a:schemeClr>
          </a:solidFill>
          <a:ln w="9525">
            <a:noFill/>
            <a:miter lim="800000"/>
            <a:headEnd/>
            <a:tailEnd/>
          </a:ln>
          <a:effectLst/>
        </p:spPr>
        <p:txBody>
          <a:bodyPr wrap="square" anchor="b">
            <a:noAutofit/>
          </a:bodyPr>
          <a:lstStyle/>
          <a:p>
            <a:pPr algn="ctr" eaLnBrk="0" hangingPunct="0">
              <a:spcBef>
                <a:spcPct val="50000"/>
              </a:spcBef>
            </a:pPr>
            <a:r>
              <a:rPr lang="en-US" altLang="zh-TW" dirty="0">
                <a:ea typeface="PMingLiU" pitchFamily="18" charset="-120"/>
              </a:rPr>
              <a:t>Primary Market</a:t>
            </a:r>
          </a:p>
        </p:txBody>
      </p:sp>
      <p:sp>
        <p:nvSpPr>
          <p:cNvPr id="171023" name="Text Box 15"/>
          <p:cNvSpPr txBox="1">
            <a:spLocks noChangeArrowheads="1"/>
          </p:cNvSpPr>
          <p:nvPr/>
        </p:nvSpPr>
        <p:spPr bwMode="auto">
          <a:xfrm>
            <a:off x="6057900" y="4195128"/>
            <a:ext cx="3848100" cy="1596072"/>
          </a:xfrm>
          <a:prstGeom prst="rect">
            <a:avLst/>
          </a:prstGeom>
          <a:solidFill>
            <a:schemeClr val="accent3">
              <a:lumMod val="20000"/>
              <a:lumOff val="80000"/>
            </a:schemeClr>
          </a:solidFill>
          <a:ln w="9525">
            <a:noFill/>
            <a:miter lim="800000"/>
            <a:headEnd/>
            <a:tailEnd/>
          </a:ln>
          <a:effectLst/>
        </p:spPr>
        <p:txBody>
          <a:bodyPr wrap="square" anchor="b">
            <a:noAutofit/>
          </a:bodyPr>
          <a:lstStyle/>
          <a:p>
            <a:pPr algn="ctr" eaLnBrk="0" hangingPunct="0">
              <a:spcBef>
                <a:spcPct val="50000"/>
              </a:spcBef>
            </a:pPr>
            <a:r>
              <a:rPr lang="en-US" altLang="zh-TW" dirty="0">
                <a:ea typeface="PMingLiU" pitchFamily="18" charset="-120"/>
              </a:rPr>
              <a:t>Secondary Market</a:t>
            </a:r>
          </a:p>
        </p:txBody>
      </p:sp>
      <p:sp>
        <p:nvSpPr>
          <p:cNvPr id="171010" name="Rectangle 2"/>
          <p:cNvSpPr>
            <a:spLocks noGrp="1" noChangeArrowheads="1"/>
          </p:cNvSpPr>
          <p:nvPr>
            <p:ph type="title"/>
          </p:nvPr>
        </p:nvSpPr>
        <p:spPr/>
        <p:txBody>
          <a:bodyPr/>
          <a:lstStyle/>
          <a:p>
            <a:r>
              <a:rPr lang="en-US" altLang="zh-TW">
                <a:ea typeface="PMingLiU" pitchFamily="18" charset="-120"/>
              </a:rPr>
              <a:t>Securities Firms  &amp; Investment Banks</a:t>
            </a:r>
          </a:p>
        </p:txBody>
      </p:sp>
      <p:sp>
        <p:nvSpPr>
          <p:cNvPr id="17"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9943A7A-05A0-4625-B40B-423DC194150B}" type="slidenum">
              <a:rPr lang="en-US" altLang="en-US" sz="1400"/>
              <a:pPr/>
              <a:t>403</a:t>
            </a:fld>
            <a:endParaRPr lang="en-US" altLang="en-US" sz="1400"/>
          </a:p>
        </p:txBody>
      </p:sp>
      <p:sp>
        <p:nvSpPr>
          <p:cNvPr id="171013" name="Text Box 5"/>
          <p:cNvSpPr txBox="1">
            <a:spLocks noChangeArrowheads="1"/>
          </p:cNvSpPr>
          <p:nvPr/>
        </p:nvSpPr>
        <p:spPr bwMode="auto">
          <a:xfrm>
            <a:off x="2533650" y="2133602"/>
            <a:ext cx="3200400" cy="1615827"/>
          </a:xfrm>
          <a:prstGeom prst="rect">
            <a:avLst/>
          </a:prstGeom>
          <a:solidFill>
            <a:schemeClr val="bg1"/>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b="1" dirty="0">
                <a:ea typeface="PMingLiU" pitchFamily="18" charset="-120"/>
              </a:rPr>
              <a:t>Corporate Finance</a:t>
            </a:r>
            <a:r>
              <a:rPr lang="en-US" altLang="zh-TW" dirty="0">
                <a:ea typeface="PMingLiU" pitchFamily="18" charset="-120"/>
              </a:rPr>
              <a:t>: </a:t>
            </a:r>
          </a:p>
          <a:p>
            <a:pPr algn="ctr" eaLnBrk="0" hangingPunct="0">
              <a:spcBef>
                <a:spcPct val="50000"/>
              </a:spcBef>
            </a:pPr>
            <a:r>
              <a:rPr lang="en-US" altLang="zh-TW" dirty="0">
                <a:ea typeface="PMingLiU" pitchFamily="18" charset="-120"/>
              </a:rPr>
              <a:t>Assisting firms in </a:t>
            </a:r>
            <a:r>
              <a:rPr lang="en-US" altLang="zh-TW" dirty="0">
                <a:solidFill>
                  <a:schemeClr val="accent2"/>
                </a:solidFill>
                <a:ea typeface="PMingLiU" pitchFamily="18" charset="-120"/>
              </a:rPr>
              <a:t>raising capital </a:t>
            </a:r>
            <a:r>
              <a:rPr lang="en-US" altLang="zh-TW" dirty="0">
                <a:ea typeface="PMingLiU" pitchFamily="18" charset="-120"/>
              </a:rPr>
              <a:t>and providing </a:t>
            </a:r>
            <a:r>
              <a:rPr lang="en-US" altLang="zh-TW" dirty="0">
                <a:solidFill>
                  <a:schemeClr val="accent2"/>
                </a:solidFill>
                <a:ea typeface="PMingLiU" pitchFamily="18" charset="-120"/>
              </a:rPr>
              <a:t>advice </a:t>
            </a:r>
            <a:r>
              <a:rPr lang="en-US" altLang="zh-TW" dirty="0">
                <a:ea typeface="PMingLiU" pitchFamily="18" charset="-120"/>
              </a:rPr>
              <a:t>about M&amp;A, corporate restructuring and finance</a:t>
            </a:r>
          </a:p>
        </p:txBody>
      </p:sp>
      <p:sp>
        <p:nvSpPr>
          <p:cNvPr id="171015" name="Text Box 7"/>
          <p:cNvSpPr txBox="1">
            <a:spLocks noChangeArrowheads="1"/>
          </p:cNvSpPr>
          <p:nvPr/>
        </p:nvSpPr>
        <p:spPr bwMode="auto">
          <a:xfrm>
            <a:off x="6400800" y="2133601"/>
            <a:ext cx="3200400" cy="1615827"/>
          </a:xfrm>
          <a:prstGeom prst="rect">
            <a:avLst/>
          </a:prstGeom>
          <a:solidFill>
            <a:schemeClr val="bg1"/>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algn="ctr" eaLnBrk="0" hangingPunct="0">
              <a:spcBef>
                <a:spcPct val="50000"/>
              </a:spcBef>
            </a:pPr>
            <a:r>
              <a:rPr lang="en-US" altLang="zh-TW" b="1" dirty="0">
                <a:ea typeface="PMingLiU" pitchFamily="18" charset="-120"/>
              </a:rPr>
              <a:t>Brokerage and market making</a:t>
            </a:r>
            <a:r>
              <a:rPr lang="en-US" altLang="zh-TW" dirty="0">
                <a:ea typeface="PMingLiU" pitchFamily="18" charset="-120"/>
              </a:rPr>
              <a:t>:</a:t>
            </a:r>
          </a:p>
          <a:p>
            <a:pPr algn="ctr" eaLnBrk="0" hangingPunct="0">
              <a:spcBef>
                <a:spcPct val="50000"/>
              </a:spcBef>
            </a:pPr>
            <a:r>
              <a:rPr lang="en-US" altLang="zh-TW" dirty="0">
                <a:solidFill>
                  <a:schemeClr val="accent2"/>
                </a:solidFill>
                <a:ea typeface="PMingLiU" pitchFamily="18" charset="-120"/>
              </a:rPr>
              <a:t>Sale </a:t>
            </a:r>
            <a:r>
              <a:rPr lang="en-US" altLang="zh-TW" dirty="0">
                <a:ea typeface="PMingLiU" pitchFamily="18" charset="-120"/>
              </a:rPr>
              <a:t>and </a:t>
            </a:r>
            <a:r>
              <a:rPr lang="en-US" altLang="zh-TW" dirty="0">
                <a:solidFill>
                  <a:schemeClr val="accent2"/>
                </a:solidFill>
                <a:ea typeface="PMingLiU" pitchFamily="18" charset="-120"/>
              </a:rPr>
              <a:t>trading </a:t>
            </a:r>
            <a:r>
              <a:rPr lang="en-US" altLang="zh-TW" dirty="0">
                <a:ea typeface="PMingLiU" pitchFamily="18" charset="-120"/>
              </a:rPr>
              <a:t>of securities</a:t>
            </a:r>
          </a:p>
        </p:txBody>
      </p:sp>
      <p:sp>
        <p:nvSpPr>
          <p:cNvPr id="171016" name="Text Box 8"/>
          <p:cNvSpPr txBox="1">
            <a:spLocks noChangeArrowheads="1"/>
          </p:cNvSpPr>
          <p:nvPr/>
        </p:nvSpPr>
        <p:spPr bwMode="auto">
          <a:xfrm>
            <a:off x="2530178" y="4329546"/>
            <a:ext cx="3207344" cy="639817"/>
          </a:xfrm>
          <a:prstGeom prst="rect">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Investment banks</a:t>
            </a:r>
          </a:p>
        </p:txBody>
      </p:sp>
      <p:sp>
        <p:nvSpPr>
          <p:cNvPr id="171017" name="Text Box 9"/>
          <p:cNvSpPr txBox="1">
            <a:spLocks noChangeArrowheads="1"/>
          </p:cNvSpPr>
          <p:nvPr/>
        </p:nvSpPr>
        <p:spPr bwMode="auto">
          <a:xfrm>
            <a:off x="6400801" y="4335074"/>
            <a:ext cx="3200400" cy="646331"/>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b="1" dirty="0">
                <a:ea typeface="PMingLiU" pitchFamily="18" charset="-120"/>
              </a:rPr>
              <a:t>Securities Firms </a:t>
            </a:r>
            <a:br>
              <a:rPr lang="en-US" altLang="zh-TW" b="1" dirty="0">
                <a:ea typeface="PMingLiU" pitchFamily="18" charset="-120"/>
              </a:rPr>
            </a:br>
            <a:r>
              <a:rPr lang="en-US" altLang="zh-TW" dirty="0">
                <a:ea typeface="PMingLiU" pitchFamily="18" charset="-120"/>
              </a:rPr>
              <a:t>(Brokers and Dealers)</a:t>
            </a:r>
          </a:p>
        </p:txBody>
      </p:sp>
      <p:cxnSp>
        <p:nvCxnSpPr>
          <p:cNvPr id="171020" name="AutoShape 12"/>
          <p:cNvCxnSpPr>
            <a:cxnSpLocks noChangeShapeType="1"/>
            <a:stCxn id="171013" idx="2"/>
            <a:endCxn id="171016" idx="0"/>
          </p:cNvCxnSpPr>
          <p:nvPr/>
        </p:nvCxnSpPr>
        <p:spPr bwMode="auto">
          <a:xfrm>
            <a:off x="4133850" y="3749429"/>
            <a:ext cx="0" cy="58011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71021" name="AutoShape 13"/>
          <p:cNvCxnSpPr>
            <a:cxnSpLocks noChangeShapeType="1"/>
            <a:stCxn id="171015" idx="2"/>
            <a:endCxn id="171017" idx="0"/>
          </p:cNvCxnSpPr>
          <p:nvPr/>
        </p:nvCxnSpPr>
        <p:spPr bwMode="auto">
          <a:xfrm>
            <a:off x="8001001" y="3749427"/>
            <a:ext cx="1" cy="585646"/>
          </a:xfrm>
          <a:prstGeom prst="straightConnector1">
            <a:avLst/>
          </a:prstGeom>
          <a:ln>
            <a:headEnd/>
            <a:tailEnd type="triangle" w="med" len="med"/>
          </a:ln>
        </p:spPr>
        <p:style>
          <a:lnRef idx="2">
            <a:schemeClr val="accent3"/>
          </a:lnRef>
          <a:fillRef idx="0">
            <a:schemeClr val="accent3"/>
          </a:fillRef>
          <a:effectRef idx="1">
            <a:schemeClr val="accent3"/>
          </a:effectRef>
          <a:fontRef idx="minor">
            <a:schemeClr val="tx1"/>
          </a:fontRef>
        </p:style>
      </p:cxn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230284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fade">
                                      <p:cBhvr>
                                        <p:cTn id="7" dur="500"/>
                                        <p:tgtEl>
                                          <p:spTgt spid="1710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1020"/>
                                        </p:tgtEl>
                                        <p:attrNameLst>
                                          <p:attrName>style.visibility</p:attrName>
                                        </p:attrNameLst>
                                      </p:cBhvr>
                                      <p:to>
                                        <p:strVal val="visible"/>
                                      </p:to>
                                    </p:set>
                                    <p:animEffect transition="in" filter="fade">
                                      <p:cBhvr>
                                        <p:cTn id="11" dur="500"/>
                                        <p:tgtEl>
                                          <p:spTgt spid="1710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1016"/>
                                        </p:tgtEl>
                                        <p:attrNameLst>
                                          <p:attrName>style.visibility</p:attrName>
                                        </p:attrNameLst>
                                      </p:cBhvr>
                                      <p:to>
                                        <p:strVal val="visible"/>
                                      </p:to>
                                    </p:set>
                                    <p:animEffect transition="in" filter="fade">
                                      <p:cBhvr>
                                        <p:cTn id="14" dur="500"/>
                                        <p:tgtEl>
                                          <p:spTgt spid="1710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1022"/>
                                        </p:tgtEl>
                                        <p:attrNameLst>
                                          <p:attrName>style.visibility</p:attrName>
                                        </p:attrNameLst>
                                      </p:cBhvr>
                                      <p:to>
                                        <p:strVal val="visible"/>
                                      </p:to>
                                    </p:set>
                                    <p:animEffect transition="in" filter="fade">
                                      <p:cBhvr>
                                        <p:cTn id="19" dur="500"/>
                                        <p:tgtEl>
                                          <p:spTgt spid="1710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1015"/>
                                        </p:tgtEl>
                                        <p:attrNameLst>
                                          <p:attrName>style.visibility</p:attrName>
                                        </p:attrNameLst>
                                      </p:cBhvr>
                                      <p:to>
                                        <p:strVal val="visible"/>
                                      </p:to>
                                    </p:set>
                                    <p:animEffect transition="in" filter="fade">
                                      <p:cBhvr>
                                        <p:cTn id="24" dur="500"/>
                                        <p:tgtEl>
                                          <p:spTgt spid="17101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71021"/>
                                        </p:tgtEl>
                                        <p:attrNameLst>
                                          <p:attrName>style.visibility</p:attrName>
                                        </p:attrNameLst>
                                      </p:cBhvr>
                                      <p:to>
                                        <p:strVal val="visible"/>
                                      </p:to>
                                    </p:set>
                                    <p:animEffect transition="in" filter="fade">
                                      <p:cBhvr>
                                        <p:cTn id="28" dur="500"/>
                                        <p:tgtEl>
                                          <p:spTgt spid="1710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1017"/>
                                        </p:tgtEl>
                                        <p:attrNameLst>
                                          <p:attrName>style.visibility</p:attrName>
                                        </p:attrNameLst>
                                      </p:cBhvr>
                                      <p:to>
                                        <p:strVal val="visible"/>
                                      </p:to>
                                    </p:set>
                                    <p:animEffect transition="in" filter="fade">
                                      <p:cBhvr>
                                        <p:cTn id="31" dur="500"/>
                                        <p:tgtEl>
                                          <p:spTgt spid="1710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1023"/>
                                        </p:tgtEl>
                                        <p:attrNameLst>
                                          <p:attrName>style.visibility</p:attrName>
                                        </p:attrNameLst>
                                      </p:cBhvr>
                                      <p:to>
                                        <p:strVal val="visible"/>
                                      </p:to>
                                    </p:set>
                                    <p:animEffect transition="in" filter="fade">
                                      <p:cBhvr>
                                        <p:cTn id="36" dur="500"/>
                                        <p:tgtEl>
                                          <p:spTgt spid="1710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1025"/>
                                        </p:tgtEl>
                                        <p:attrNameLst>
                                          <p:attrName>style.visibility</p:attrName>
                                        </p:attrNameLst>
                                      </p:cBhvr>
                                      <p:to>
                                        <p:strVal val="visible"/>
                                      </p:to>
                                    </p:set>
                                    <p:animEffect transition="in" filter="fade">
                                      <p:cBhvr>
                                        <p:cTn id="41" dur="500"/>
                                        <p:tgtEl>
                                          <p:spTgt spid="17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25" grpId="0" animBg="1"/>
      <p:bldP spid="171022" grpId="0" animBg="1"/>
      <p:bldP spid="171023" grpId="0" animBg="1"/>
      <p:bldP spid="171013" grpId="0" animBg="1"/>
      <p:bldP spid="171015" grpId="0" animBg="1"/>
      <p:bldP spid="171016" grpId="0" animBg="1"/>
      <p:bldP spid="171017"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 v. Investment Bank v. Investment Banking</a:t>
            </a:r>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404</a:t>
            </a:fld>
            <a:endParaRPr lang="en-US" altLang="en-US"/>
          </a:p>
        </p:txBody>
      </p:sp>
      <p:sp>
        <p:nvSpPr>
          <p:cNvPr id="4" name="Footer Placeholder 3"/>
          <p:cNvSpPr>
            <a:spLocks noGrp="1"/>
          </p:cNvSpPr>
          <p:nvPr>
            <p:ph type="ftr" sz="quarter" idx="11"/>
          </p:nvPr>
        </p:nvSpPr>
        <p:spPr>
          <a:xfrm>
            <a:off x="3429000" y="6248400"/>
            <a:ext cx="7154862" cy="350838"/>
          </a:xfrm>
        </p:spPr>
        <p:txBody>
          <a:bodyPr/>
          <a:lstStyle/>
          <a:p>
            <a:r>
              <a:rPr lang="en-US" altLang="zh-TW" dirty="0"/>
              <a:t>What are Investment Banks?</a:t>
            </a:r>
          </a:p>
        </p:txBody>
      </p:sp>
      <p:sp>
        <p:nvSpPr>
          <p:cNvPr id="5" name="Rectangle 4"/>
          <p:cNvSpPr/>
          <p:nvPr/>
        </p:nvSpPr>
        <p:spPr>
          <a:xfrm>
            <a:off x="5087482" y="13716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Bank</a:t>
            </a:r>
          </a:p>
        </p:txBody>
      </p:sp>
      <p:sp>
        <p:nvSpPr>
          <p:cNvPr id="6" name="Rectangle 5"/>
          <p:cNvSpPr/>
          <p:nvPr/>
        </p:nvSpPr>
        <p:spPr>
          <a:xfrm>
            <a:off x="2819400" y="2504792"/>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Commercial Bank</a:t>
            </a:r>
          </a:p>
        </p:txBody>
      </p:sp>
      <p:sp>
        <p:nvSpPr>
          <p:cNvPr id="7" name="Rectangle 6"/>
          <p:cNvSpPr/>
          <p:nvPr/>
        </p:nvSpPr>
        <p:spPr>
          <a:xfrm>
            <a:off x="4648200" y="2514600"/>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Investment Bank</a:t>
            </a:r>
          </a:p>
        </p:txBody>
      </p:sp>
      <p:sp>
        <p:nvSpPr>
          <p:cNvPr id="8" name="Rectangle 7"/>
          <p:cNvSpPr/>
          <p:nvPr/>
        </p:nvSpPr>
        <p:spPr>
          <a:xfrm>
            <a:off x="6405327" y="2504792"/>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a:t>
            </a:r>
          </a:p>
          <a:p>
            <a:pPr algn="ctr"/>
            <a:r>
              <a:rPr lang="en-US" dirty="0"/>
              <a:t> Bank</a:t>
            </a:r>
          </a:p>
        </p:txBody>
      </p:sp>
      <p:sp>
        <p:nvSpPr>
          <p:cNvPr id="9" name="Rectangle 8"/>
          <p:cNvSpPr/>
          <p:nvPr/>
        </p:nvSpPr>
        <p:spPr>
          <a:xfrm>
            <a:off x="8229600" y="2514600"/>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Asset Management</a:t>
            </a:r>
          </a:p>
        </p:txBody>
      </p:sp>
      <p:sp>
        <p:nvSpPr>
          <p:cNvPr id="10" name="Rectangle 9"/>
          <p:cNvSpPr/>
          <p:nvPr/>
        </p:nvSpPr>
        <p:spPr>
          <a:xfrm>
            <a:off x="3009900" y="3581400"/>
            <a:ext cx="1143000" cy="685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Markets</a:t>
            </a:r>
          </a:p>
        </p:txBody>
      </p:sp>
      <p:sp>
        <p:nvSpPr>
          <p:cNvPr id="11" name="Rectangle 10"/>
          <p:cNvSpPr/>
          <p:nvPr/>
        </p:nvSpPr>
        <p:spPr>
          <a:xfrm>
            <a:off x="4762500" y="3581400"/>
            <a:ext cx="1295400" cy="6858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Investment Banking</a:t>
            </a:r>
          </a:p>
        </p:txBody>
      </p:sp>
      <p:cxnSp>
        <p:nvCxnSpPr>
          <p:cNvPr id="13" name="Straight Arrow Connector 12"/>
          <p:cNvCxnSpPr>
            <a:stCxn id="5" idx="2"/>
            <a:endCxn id="7" idx="0"/>
          </p:cNvCxnSpPr>
          <p:nvPr/>
        </p:nvCxnSpPr>
        <p:spPr>
          <a:xfrm flipH="1">
            <a:off x="5410200" y="2057400"/>
            <a:ext cx="324982"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6" idx="0"/>
          </p:cNvCxnSpPr>
          <p:nvPr/>
        </p:nvCxnSpPr>
        <p:spPr>
          <a:xfrm flipH="1">
            <a:off x="3581400" y="2057400"/>
            <a:ext cx="2153782" cy="447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8" idx="0"/>
          </p:cNvCxnSpPr>
          <p:nvPr/>
        </p:nvCxnSpPr>
        <p:spPr>
          <a:xfrm>
            <a:off x="5735183" y="2057400"/>
            <a:ext cx="1432145" cy="447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9" idx="0"/>
          </p:cNvCxnSpPr>
          <p:nvPr/>
        </p:nvCxnSpPr>
        <p:spPr>
          <a:xfrm>
            <a:off x="5735182" y="2057400"/>
            <a:ext cx="3256418"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a:endCxn id="10" idx="0"/>
          </p:cNvCxnSpPr>
          <p:nvPr/>
        </p:nvCxnSpPr>
        <p:spPr>
          <a:xfrm flipH="1">
            <a:off x="3581400" y="3276600"/>
            <a:ext cx="1828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1" idx="0"/>
          </p:cNvCxnSpPr>
          <p:nvPr/>
        </p:nvCxnSpPr>
        <p:spPr>
          <a:xfrm>
            <a:off x="5410200" y="32766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873844" y="3598752"/>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Support Functions</a:t>
            </a:r>
          </a:p>
        </p:txBody>
      </p:sp>
      <p:cxnSp>
        <p:nvCxnSpPr>
          <p:cNvPr id="26" name="Straight Arrow Connector 25"/>
          <p:cNvCxnSpPr>
            <a:stCxn id="7" idx="2"/>
            <a:endCxn id="7" idx="2"/>
          </p:cNvCxnSpPr>
          <p:nvPr/>
        </p:nvCxnSpPr>
        <p:spPr>
          <a:xfrm>
            <a:off x="5410200" y="327660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24" idx="0"/>
          </p:cNvCxnSpPr>
          <p:nvPr/>
        </p:nvCxnSpPr>
        <p:spPr>
          <a:xfrm>
            <a:off x="5410200" y="3276600"/>
            <a:ext cx="2111344" cy="322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495800" y="4343400"/>
            <a:ext cx="2057400" cy="1905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Corporate Finance</a:t>
            </a:r>
          </a:p>
          <a:p>
            <a:pPr algn="ctr"/>
            <a:r>
              <a:rPr lang="en-US" dirty="0"/>
              <a:t>(Coverage; Execution)</a:t>
            </a:r>
          </a:p>
          <a:p>
            <a:pPr algn="ctr"/>
            <a:r>
              <a:rPr lang="en-US" dirty="0"/>
              <a:t>M&amp;A</a:t>
            </a:r>
          </a:p>
          <a:p>
            <a:pPr algn="ctr"/>
            <a:r>
              <a:rPr lang="en-US" dirty="0"/>
              <a:t>ECM</a:t>
            </a:r>
          </a:p>
          <a:p>
            <a:pPr algn="ctr"/>
            <a:r>
              <a:rPr lang="en-US" dirty="0"/>
              <a:t>DCM</a:t>
            </a:r>
          </a:p>
          <a:p>
            <a:pPr algn="ctr"/>
            <a:r>
              <a:rPr lang="en-US" dirty="0"/>
              <a:t>Rating Advisory</a:t>
            </a:r>
          </a:p>
        </p:txBody>
      </p:sp>
      <p:sp>
        <p:nvSpPr>
          <p:cNvPr id="39" name="Rectangle 38"/>
          <p:cNvSpPr/>
          <p:nvPr/>
        </p:nvSpPr>
        <p:spPr>
          <a:xfrm>
            <a:off x="2914650" y="4370561"/>
            <a:ext cx="1333500" cy="16002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&amp; Trading (Equity; FICC; Derivatives)</a:t>
            </a:r>
          </a:p>
          <a:p>
            <a:pPr algn="ctr"/>
            <a:r>
              <a:rPr lang="en-US" dirty="0"/>
              <a:t>Research</a:t>
            </a:r>
          </a:p>
        </p:txBody>
      </p:sp>
      <p:sp>
        <p:nvSpPr>
          <p:cNvPr id="41" name="Rectangle 40"/>
          <p:cNvSpPr/>
          <p:nvPr/>
        </p:nvSpPr>
        <p:spPr>
          <a:xfrm>
            <a:off x="6873844" y="4370562"/>
            <a:ext cx="1355756" cy="1877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Legal, Compliance, Credit Risk, Market Risk, Operations, Finance,….</a:t>
            </a:r>
          </a:p>
        </p:txBody>
      </p:sp>
    </p:spTree>
    <p:extLst>
      <p:ext uri="{BB962C8B-B14F-4D97-AF65-F5344CB8AC3E}">
        <p14:creationId xmlns:p14="http://schemas.microsoft.com/office/powerpoint/2010/main" val="21484417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3" name="AutoShape 7"/>
          <p:cNvSpPr>
            <a:spLocks noChangeArrowheads="1"/>
          </p:cNvSpPr>
          <p:nvPr/>
        </p:nvSpPr>
        <p:spPr bwMode="auto">
          <a:xfrm>
            <a:off x="6629400" y="4953000"/>
            <a:ext cx="3581400" cy="762000"/>
          </a:xfrm>
          <a:prstGeom prst="wedgeRoundRectCallout">
            <a:avLst>
              <a:gd name="adj1" fmla="val -129822"/>
              <a:gd name="adj2" fmla="val -136209"/>
              <a:gd name="adj3"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Charles Schwab is the best known discount broker</a:t>
            </a:r>
          </a:p>
        </p:txBody>
      </p:sp>
      <p:sp>
        <p:nvSpPr>
          <p:cNvPr id="429062" name="AutoShape 6"/>
          <p:cNvSpPr>
            <a:spLocks noChangeArrowheads="1"/>
          </p:cNvSpPr>
          <p:nvPr/>
        </p:nvSpPr>
        <p:spPr bwMode="auto">
          <a:xfrm>
            <a:off x="1905000" y="4876800"/>
            <a:ext cx="3505200" cy="838200"/>
          </a:xfrm>
          <a:prstGeom prst="wedgeRectCallout">
            <a:avLst>
              <a:gd name="adj1" fmla="val -32605"/>
              <a:gd name="adj2" fmla="val -327299"/>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en-US" altLang="zh-TW" dirty="0">
                <a:ea typeface="PMingLiU" pitchFamily="18" charset="-120"/>
              </a:rPr>
              <a:t>Merrill Lynch is the largest full service brokerage house in the US</a:t>
            </a:r>
          </a:p>
        </p:txBody>
      </p:sp>
      <p:sp>
        <p:nvSpPr>
          <p:cNvPr id="429058" name="Rectangle 2"/>
          <p:cNvSpPr>
            <a:spLocks noGrp="1" noChangeArrowheads="1"/>
          </p:cNvSpPr>
          <p:nvPr>
            <p:ph type="title"/>
          </p:nvPr>
        </p:nvSpPr>
        <p:spPr/>
        <p:txBody>
          <a:bodyPr/>
          <a:lstStyle/>
          <a:p>
            <a:r>
              <a:rPr lang="en-US" altLang="zh-TW"/>
              <a:t>Securities Brokers &amp; Dealers</a:t>
            </a:r>
          </a:p>
        </p:txBody>
      </p:sp>
      <p:sp>
        <p:nvSpPr>
          <p:cNvPr id="2" name="Text Placeholder 1"/>
          <p:cNvSpPr>
            <a:spLocks noGrp="1"/>
          </p:cNvSpPr>
          <p:nvPr>
            <p:ph type="body" idx="1"/>
          </p:nvPr>
        </p:nvSpPr>
        <p:spPr/>
        <p:txBody>
          <a:bodyPr/>
          <a:lstStyle/>
          <a:p>
            <a:r>
              <a:rPr lang="en-US" altLang="zh-TW" dirty="0"/>
              <a:t>Securities </a:t>
            </a:r>
            <a:r>
              <a:rPr lang="en-US" altLang="zh-TW" dirty="0">
                <a:solidFill>
                  <a:schemeClr val="accent2"/>
                </a:solidFill>
              </a:rPr>
              <a:t>Brokers</a:t>
            </a:r>
          </a:p>
        </p:txBody>
      </p:sp>
      <p:sp>
        <p:nvSpPr>
          <p:cNvPr id="429059" name="Rectangle 3"/>
          <p:cNvSpPr>
            <a:spLocks noGrp="1" noChangeArrowheads="1"/>
          </p:cNvSpPr>
          <p:nvPr>
            <p:ph sz="half" idx="2"/>
          </p:nvPr>
        </p:nvSpPr>
        <p:spPr/>
        <p:txBody>
          <a:bodyPr/>
          <a:lstStyle/>
          <a:p>
            <a:r>
              <a:rPr lang="en-US" altLang="zh-TW" sz="1800" b="1" dirty="0">
                <a:solidFill>
                  <a:schemeClr val="accent2"/>
                </a:solidFill>
              </a:rPr>
              <a:t>Full Service Brokers </a:t>
            </a:r>
            <a:r>
              <a:rPr lang="en-US" altLang="zh-TW" sz="1800" dirty="0"/>
              <a:t>offer clients </a:t>
            </a:r>
            <a:r>
              <a:rPr lang="en-US" altLang="zh-TW" sz="1800" b="1" dirty="0">
                <a:solidFill>
                  <a:schemeClr val="accent2"/>
                </a:solidFill>
              </a:rPr>
              <a:t>research and investment advice</a:t>
            </a:r>
            <a:r>
              <a:rPr lang="en-US" altLang="zh-TW" sz="1800" dirty="0"/>
              <a:t>, but usually charge a higher commission on trades.</a:t>
            </a:r>
          </a:p>
          <a:p>
            <a:r>
              <a:rPr lang="en-US" altLang="zh-TW" sz="1800" b="1" dirty="0">
                <a:solidFill>
                  <a:schemeClr val="accent2"/>
                </a:solidFill>
              </a:rPr>
              <a:t>Discount Brokers </a:t>
            </a:r>
            <a:r>
              <a:rPr lang="en-US" altLang="zh-TW" sz="1800" dirty="0"/>
              <a:t>provide facilities to buy/sell securities but offer no advice  </a:t>
            </a:r>
          </a:p>
        </p:txBody>
      </p:sp>
      <p:sp>
        <p:nvSpPr>
          <p:cNvPr id="3" name="Text Placeholder 2"/>
          <p:cNvSpPr>
            <a:spLocks noGrp="1"/>
          </p:cNvSpPr>
          <p:nvPr>
            <p:ph type="body" sz="quarter" idx="3"/>
          </p:nvPr>
        </p:nvSpPr>
        <p:spPr/>
        <p:txBody>
          <a:bodyPr/>
          <a:lstStyle/>
          <a:p>
            <a:r>
              <a:rPr lang="en-US" altLang="zh-TW" dirty="0"/>
              <a:t>Securities </a:t>
            </a:r>
            <a:r>
              <a:rPr lang="en-US" altLang="zh-TW" dirty="0">
                <a:solidFill>
                  <a:schemeClr val="accent2"/>
                </a:solidFill>
              </a:rPr>
              <a:t>Dealers</a:t>
            </a:r>
          </a:p>
        </p:txBody>
      </p:sp>
      <p:sp>
        <p:nvSpPr>
          <p:cNvPr id="429060" name="Rectangle 4"/>
          <p:cNvSpPr>
            <a:spLocks noGrp="1" noChangeArrowheads="1"/>
          </p:cNvSpPr>
          <p:nvPr>
            <p:ph sz="quarter" idx="4"/>
          </p:nvPr>
        </p:nvSpPr>
        <p:spPr/>
        <p:txBody>
          <a:bodyPr/>
          <a:lstStyle/>
          <a:p>
            <a:r>
              <a:rPr lang="en-US" altLang="zh-TW" sz="1800" dirty="0"/>
              <a:t>Hold </a:t>
            </a:r>
            <a:r>
              <a:rPr lang="en-US" altLang="zh-TW" sz="1800" b="1" dirty="0">
                <a:solidFill>
                  <a:schemeClr val="accent2"/>
                </a:solidFill>
              </a:rPr>
              <a:t>inventories</a:t>
            </a:r>
            <a:r>
              <a:rPr lang="en-US" altLang="zh-TW" sz="1800" dirty="0">
                <a:solidFill>
                  <a:schemeClr val="accent2"/>
                </a:solidFill>
              </a:rPr>
              <a:t> </a:t>
            </a:r>
            <a:r>
              <a:rPr lang="en-US" altLang="zh-TW" sz="1800" dirty="0"/>
              <a:t>of securities on their </a:t>
            </a:r>
            <a:br>
              <a:rPr lang="en-US" altLang="zh-TW" sz="1800" dirty="0"/>
            </a:br>
            <a:r>
              <a:rPr lang="en-US" altLang="zh-TW" sz="1800" dirty="0"/>
              <a:t>own account</a:t>
            </a:r>
          </a:p>
          <a:p>
            <a:r>
              <a:rPr lang="en-US" altLang="zh-TW" sz="1800" dirty="0"/>
              <a:t>Provide </a:t>
            </a:r>
            <a:r>
              <a:rPr lang="en-US" altLang="zh-TW" sz="1800" b="1" dirty="0">
                <a:solidFill>
                  <a:schemeClr val="accent2"/>
                </a:solidFill>
              </a:rPr>
              <a:t>liquidity</a:t>
            </a:r>
            <a:r>
              <a:rPr lang="en-US" altLang="zh-TW" sz="1800" dirty="0">
                <a:solidFill>
                  <a:schemeClr val="accent2"/>
                </a:solidFill>
              </a:rPr>
              <a:t> </a:t>
            </a:r>
            <a:r>
              <a:rPr lang="en-US" altLang="zh-TW" sz="1800" dirty="0"/>
              <a:t>to the market by standing by ready to buy or sell securities (market maker)</a:t>
            </a:r>
          </a:p>
        </p:txBody>
      </p:sp>
      <p:sp>
        <p:nvSpPr>
          <p:cNvPr id="10"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2421D7EF-B7F8-4C14-9487-3C31D51F79F5}" type="slidenum">
              <a:rPr lang="en-US" altLang="en-US" sz="1400"/>
              <a:pPr/>
              <a:t>405</a:t>
            </a:fld>
            <a:endParaRPr lang="en-US" altLang="en-US" sz="1400"/>
          </a:p>
        </p:txBody>
      </p:sp>
      <p:sp>
        <p:nvSpPr>
          <p:cNvPr id="429061" name="Text Box 5"/>
          <p:cNvSpPr txBox="1">
            <a:spLocks noChangeArrowheads="1"/>
          </p:cNvSpPr>
          <p:nvPr/>
        </p:nvSpPr>
        <p:spPr bwMode="auto">
          <a:xfrm>
            <a:off x="1524000" y="5864424"/>
            <a:ext cx="2514600" cy="307777"/>
          </a:xfrm>
          <a:prstGeom prst="rect">
            <a:avLst/>
          </a:prstGeom>
          <a:noFill/>
          <a:ln w="9525">
            <a:noFill/>
            <a:miter lim="800000"/>
            <a:headEnd/>
            <a:tailEnd/>
          </a:ln>
          <a:effectLst/>
        </p:spPr>
        <p:txBody>
          <a:bodyPr wrap="square">
            <a:spAutoFit/>
          </a:bodyPr>
          <a:lstStyle>
            <a:defPPr>
              <a:defRPr lang="en-US"/>
            </a:defPPr>
            <a:lvl1pPr eaLnBrk="0" hangingPunct="0">
              <a:spcBef>
                <a:spcPct val="50000"/>
              </a:spcBef>
              <a:defRPr sz="1400" i="1">
                <a:latin typeface="+mn-lt"/>
                <a:ea typeface="PMingLiU" pitchFamily="18" charset="-120"/>
              </a:defRPr>
            </a:lvl1pPr>
          </a:lstStyle>
          <a:p>
            <a:r>
              <a:rPr lang="en-US" altLang="zh-TW" dirty="0"/>
              <a:t>Source: </a:t>
            </a:r>
            <a:r>
              <a:rPr lang="en-US" altLang="zh-TW" dirty="0" err="1"/>
              <a:t>Mishkin</a:t>
            </a:r>
            <a:r>
              <a:rPr lang="en-US" altLang="zh-TW" dirty="0"/>
              <a:t>/Eakins</a:t>
            </a:r>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21602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9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90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90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906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9060">
                                            <p:txEl>
                                              <p:pRg st="1" end="1"/>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29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3" grpId="0" animBg="1"/>
      <p:bldP spid="429062" grpId="0" animBg="1"/>
      <p:bldP spid="429059" grpId="0" build="p"/>
      <p:bldP spid="429060" grpId="0" build="p"/>
      <p:bldP spid="429061"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Quick Quiz!</a:t>
            </a:r>
          </a:p>
        </p:txBody>
      </p:sp>
      <p:sp>
        <p:nvSpPr>
          <p:cNvPr id="10" name="Content Placeholder 9"/>
          <p:cNvSpPr>
            <a:spLocks noGrp="1"/>
          </p:cNvSpPr>
          <p:nvPr>
            <p:ph idx="1"/>
          </p:nvPr>
        </p:nvSpPr>
        <p:spPr/>
        <p:txBody>
          <a:bodyPr/>
          <a:lstStyle/>
          <a:p>
            <a:r>
              <a:rPr lang="en-US" dirty="0"/>
              <a:t>Corporate finance is:</a:t>
            </a:r>
          </a:p>
          <a:p>
            <a:pPr lvl="1"/>
            <a:r>
              <a:rPr lang="en-US" dirty="0"/>
              <a:t>Primary market</a:t>
            </a:r>
          </a:p>
          <a:p>
            <a:pPr lvl="1"/>
            <a:r>
              <a:rPr lang="en-US" dirty="0"/>
              <a:t>Secondary market</a:t>
            </a:r>
          </a:p>
          <a:p>
            <a:r>
              <a:rPr lang="en-US" dirty="0"/>
              <a:t>Full service brokers offer</a:t>
            </a:r>
          </a:p>
          <a:p>
            <a:pPr lvl="1"/>
            <a:r>
              <a:rPr lang="en-US" dirty="0"/>
              <a:t>Only brokerage service</a:t>
            </a:r>
          </a:p>
          <a:p>
            <a:pPr lvl="1"/>
            <a:r>
              <a:rPr lang="en-US" dirty="0"/>
              <a:t>Also offer advice</a:t>
            </a:r>
          </a:p>
          <a:p>
            <a:r>
              <a:rPr lang="en-US" dirty="0"/>
              <a:t>Which provides liquidity?</a:t>
            </a:r>
          </a:p>
          <a:p>
            <a:pPr lvl="1"/>
            <a:r>
              <a:rPr lang="en-US" dirty="0"/>
              <a:t>Broker</a:t>
            </a:r>
          </a:p>
          <a:p>
            <a:pPr lvl="1"/>
            <a:r>
              <a:rPr lang="en-US" dirty="0"/>
              <a:t>Dealer </a:t>
            </a:r>
          </a:p>
        </p:txBody>
      </p:sp>
      <p:sp>
        <p:nvSpPr>
          <p:cNvPr id="7" name="Slide Number Placeholder 6"/>
          <p:cNvSpPr>
            <a:spLocks noGrp="1"/>
          </p:cNvSpPr>
          <p:nvPr>
            <p:ph type="sldNum" sz="quarter" idx="10"/>
          </p:nvPr>
        </p:nvSpPr>
        <p:spPr/>
        <p:txBody>
          <a:bodyPr/>
          <a:lstStyle/>
          <a:p>
            <a:fld id="{11F0ADC2-F856-46C9-8F09-B0936FE9CA57}" type="slidenum">
              <a:rPr lang="en-US" altLang="en-US" smtClean="0"/>
              <a:pPr/>
              <a:t>406</a:t>
            </a:fld>
            <a:endParaRPr lang="en-US" altLang="en-US"/>
          </a:p>
        </p:txBody>
      </p:sp>
      <p:sp>
        <p:nvSpPr>
          <p:cNvPr id="8" name="Footer Placeholder 7"/>
          <p:cNvSpPr>
            <a:spLocks noGrp="1"/>
          </p:cNvSpPr>
          <p:nvPr>
            <p:ph type="ftr" sz="quarter" idx="11"/>
          </p:nvPr>
        </p:nvSpPr>
        <p:spPr/>
        <p:txBody>
          <a:bodyPr/>
          <a:lstStyle/>
          <a:p>
            <a:r>
              <a:rPr lang="en-US" altLang="en-US" dirty="0"/>
              <a:t>Quiz</a:t>
            </a:r>
          </a:p>
        </p:txBody>
      </p:sp>
      <p:pic>
        <p:nvPicPr>
          <p:cNvPr id="11"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2128704"/>
            <a:ext cx="3696065" cy="343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40892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407</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2" name="Rectangle 8"/>
          <p:cNvSpPr>
            <a:spLocks noChangeArrowheads="1"/>
          </p:cNvSpPr>
          <p:nvPr/>
        </p:nvSpPr>
        <p:spPr bwMode="auto">
          <a:xfrm>
            <a:off x="1981200" y="5562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13" name="AutoShape 10"/>
          <p:cNvCxnSpPr>
            <a:cxnSpLocks noChangeShapeType="1"/>
            <a:endCxn id="12" idx="1"/>
          </p:cNvCxnSpPr>
          <p:nvPr/>
        </p:nvCxnSpPr>
        <p:spPr bwMode="auto">
          <a:xfrm rot="5400000">
            <a:off x="14668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14" name="Rectangle 13"/>
          <p:cNvSpPr/>
          <p:nvPr/>
        </p:nvSpPr>
        <p:spPr>
          <a:xfrm>
            <a:off x="3733800" y="3505200"/>
            <a:ext cx="6705600" cy="28956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Investment Banks?</a:t>
            </a:r>
          </a:p>
          <a:p>
            <a:pPr marL="636587" indent="-457200">
              <a:lnSpc>
                <a:spcPct val="200000"/>
              </a:lnSpc>
              <a:buFont typeface="+mj-lt"/>
              <a:buAutoNum type="arabicPeriod"/>
            </a:pPr>
            <a:r>
              <a:rPr lang="en-US" altLang="zh-TW" sz="2000" b="1" dirty="0">
                <a:solidFill>
                  <a:srgbClr val="C00000"/>
                </a:solidFill>
              </a:rPr>
              <a:t>Investment Banks vs. Commercial Banks</a:t>
            </a:r>
          </a:p>
          <a:p>
            <a:pPr marL="636587" indent="-457200">
              <a:lnSpc>
                <a:spcPct val="200000"/>
              </a:lnSpc>
              <a:buFont typeface="+mj-lt"/>
              <a:buAutoNum type="arabicPeriod"/>
            </a:pPr>
            <a:r>
              <a:rPr lang="en-US" altLang="zh-TW" sz="2000" dirty="0">
                <a:solidFill>
                  <a:sysClr val="windowText" lastClr="000000"/>
                </a:solidFill>
              </a:rPr>
              <a:t>What do Investments Banks do?</a:t>
            </a:r>
          </a:p>
        </p:txBody>
      </p:sp>
    </p:spTree>
    <p:extLst>
      <p:ext uri="{BB962C8B-B14F-4D97-AF65-F5344CB8AC3E}">
        <p14:creationId xmlns:p14="http://schemas.microsoft.com/office/powerpoint/2010/main" val="1987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2" name="Rectangle 4"/>
          <p:cNvSpPr>
            <a:spLocks noGrp="1" noChangeArrowheads="1"/>
          </p:cNvSpPr>
          <p:nvPr>
            <p:ph type="title"/>
          </p:nvPr>
        </p:nvSpPr>
        <p:spPr/>
        <p:txBody>
          <a:bodyPr/>
          <a:lstStyle/>
          <a:p>
            <a:r>
              <a:rPr lang="en-US" altLang="zh-TW" dirty="0"/>
              <a:t>What is the difference between investment banks and commercial banks?</a:t>
            </a:r>
          </a:p>
        </p:txBody>
      </p:sp>
      <p:sp>
        <p:nvSpPr>
          <p:cNvPr id="334853" name="Rectangle 5"/>
          <p:cNvSpPr>
            <a:spLocks noGrp="1" noChangeArrowheads="1"/>
          </p:cNvSpPr>
          <p:nvPr>
            <p:ph idx="1"/>
          </p:nvPr>
        </p:nvSpPr>
        <p:spPr/>
        <p:txBody>
          <a:bodyPr/>
          <a:lstStyle/>
          <a:p>
            <a:r>
              <a:rPr lang="en-US" altLang="zh-TW"/>
              <a:t>Merchant banks and investment banks</a:t>
            </a:r>
          </a:p>
          <a:p>
            <a:r>
              <a:rPr lang="en-US" altLang="zh-TW"/>
              <a:t>Origins of US investment banks</a:t>
            </a:r>
          </a:p>
          <a:p>
            <a:r>
              <a:rPr lang="en-US" altLang="zh-TW"/>
              <a:t>Basic frameworks for financial services organization</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8CAF82B-8067-4070-ACEB-65A1274E5286}" type="slidenum">
              <a:rPr lang="en-US" altLang="en-US" sz="1400"/>
              <a:pPr/>
              <a:t>408</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3264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8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8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8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3" grpId="0" build="p"/>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US" altLang="zh-TW" dirty="0"/>
              <a:t>From Merchant to Investment Banks</a:t>
            </a:r>
          </a:p>
        </p:txBody>
      </p:sp>
      <p:sp>
        <p:nvSpPr>
          <p:cNvPr id="12"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F9961CF-AE9F-4745-BAC8-6C7F0CC4A02E}" type="slidenum">
              <a:rPr lang="en-US" altLang="en-US" sz="1400"/>
              <a:pPr/>
              <a:t>409</a:t>
            </a:fld>
            <a:endParaRPr lang="en-US" altLang="en-US" sz="1400"/>
          </a:p>
        </p:txBody>
      </p:sp>
      <p:pic>
        <p:nvPicPr>
          <p:cNvPr id="2037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75376" y="4343400"/>
            <a:ext cx="1259648" cy="1417638"/>
          </a:xfrm>
          <a:prstGeom prst="rect">
            <a:avLst/>
          </a:prstGeom>
          <a:noFill/>
        </p:spPr>
      </p:pic>
      <p:pic>
        <p:nvPicPr>
          <p:cNvPr id="2037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133600" y="2209800"/>
            <a:ext cx="3948206" cy="381000"/>
          </a:xfrm>
          <a:prstGeom prst="rect">
            <a:avLst/>
          </a:prstGeom>
          <a:noFill/>
        </p:spPr>
      </p:pic>
      <p:pic>
        <p:nvPicPr>
          <p:cNvPr id="203781"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514600" y="3440098"/>
            <a:ext cx="3124200" cy="535019"/>
          </a:xfrm>
          <a:prstGeom prst="rect">
            <a:avLst/>
          </a:prstGeom>
          <a:noFill/>
        </p:spPr>
      </p:pic>
      <p:pic>
        <p:nvPicPr>
          <p:cNvPr id="203782"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086600" y="1770211"/>
            <a:ext cx="2743200" cy="631528"/>
          </a:xfrm>
          <a:prstGeom prst="rect">
            <a:avLst/>
          </a:prstGeom>
          <a:noFill/>
        </p:spPr>
      </p:pic>
      <p:pic>
        <p:nvPicPr>
          <p:cNvPr id="203783" name="Picture 7"/>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001000" y="4419600"/>
            <a:ext cx="1447800" cy="1447800"/>
          </a:xfrm>
          <a:prstGeom prst="rect">
            <a:avLst/>
          </a:prstGeom>
          <a:noFill/>
        </p:spPr>
      </p:pic>
      <p:pic>
        <p:nvPicPr>
          <p:cNvPr id="203785" name="Picture 9"/>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904581" y="4648200"/>
            <a:ext cx="2743200" cy="685800"/>
          </a:xfrm>
          <a:prstGeom prst="rect">
            <a:avLst/>
          </a:prstGeom>
          <a:noFill/>
        </p:spPr>
      </p:pic>
      <p:pic>
        <p:nvPicPr>
          <p:cNvPr id="873474" name="Picture 2" descr="C:\Users\Wolfgang\Documents\ED.PRES\Veronique Lafon-Vinais\new project\FINA 691B - Fall 11\500px-Logo_Credit_Suisse_First_Boston.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706" y="3027226"/>
            <a:ext cx="3115094" cy="990600"/>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147934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780"/>
                                        </p:tgtEl>
                                        <p:attrNameLst>
                                          <p:attrName>style.visibility</p:attrName>
                                        </p:attrNameLst>
                                      </p:cBhvr>
                                      <p:to>
                                        <p:strVal val="visible"/>
                                      </p:to>
                                    </p:set>
                                    <p:animEffect transition="in" filter="fade">
                                      <p:cBhvr>
                                        <p:cTn id="7" dur="250"/>
                                        <p:tgtEl>
                                          <p:spTgt spid="20378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03782"/>
                                        </p:tgtEl>
                                        <p:attrNameLst>
                                          <p:attrName>style.visibility</p:attrName>
                                        </p:attrNameLst>
                                      </p:cBhvr>
                                      <p:to>
                                        <p:strVal val="visible"/>
                                      </p:to>
                                    </p:set>
                                    <p:animEffect transition="in" filter="fade">
                                      <p:cBhvr>
                                        <p:cTn id="11" dur="250"/>
                                        <p:tgtEl>
                                          <p:spTgt spid="20378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03781"/>
                                        </p:tgtEl>
                                        <p:attrNameLst>
                                          <p:attrName>style.visibility</p:attrName>
                                        </p:attrNameLst>
                                      </p:cBhvr>
                                      <p:to>
                                        <p:strVal val="visible"/>
                                      </p:to>
                                    </p:set>
                                    <p:animEffect transition="in" filter="fade">
                                      <p:cBhvr>
                                        <p:cTn id="15" dur="250"/>
                                        <p:tgtEl>
                                          <p:spTgt spid="20378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873474"/>
                                        </p:tgtEl>
                                        <p:attrNameLst>
                                          <p:attrName>style.visibility</p:attrName>
                                        </p:attrNameLst>
                                      </p:cBhvr>
                                      <p:to>
                                        <p:strVal val="visible"/>
                                      </p:to>
                                    </p:set>
                                    <p:animEffect transition="in" filter="fade">
                                      <p:cBhvr>
                                        <p:cTn id="19" dur="250"/>
                                        <p:tgtEl>
                                          <p:spTgt spid="87347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03779"/>
                                        </p:tgtEl>
                                        <p:attrNameLst>
                                          <p:attrName>style.visibility</p:attrName>
                                        </p:attrNameLst>
                                      </p:cBhvr>
                                      <p:to>
                                        <p:strVal val="visible"/>
                                      </p:to>
                                    </p:set>
                                    <p:animEffect transition="in" filter="fade">
                                      <p:cBhvr>
                                        <p:cTn id="23" dur="250"/>
                                        <p:tgtEl>
                                          <p:spTgt spid="203779"/>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03785"/>
                                        </p:tgtEl>
                                        <p:attrNameLst>
                                          <p:attrName>style.visibility</p:attrName>
                                        </p:attrNameLst>
                                      </p:cBhvr>
                                      <p:to>
                                        <p:strVal val="visible"/>
                                      </p:to>
                                    </p:set>
                                    <p:animEffect transition="in" filter="fade">
                                      <p:cBhvr>
                                        <p:cTn id="27" dur="250"/>
                                        <p:tgtEl>
                                          <p:spTgt spid="20378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03783"/>
                                        </p:tgtEl>
                                        <p:attrNameLst>
                                          <p:attrName>style.visibility</p:attrName>
                                        </p:attrNameLst>
                                      </p:cBhvr>
                                      <p:to>
                                        <p:strVal val="visible"/>
                                      </p:to>
                                    </p:set>
                                    <p:animEffect transition="in" filter="fade">
                                      <p:cBhvr>
                                        <p:cTn id="31" dur="250"/>
                                        <p:tgtEl>
                                          <p:spTgt spid="203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idx="4294967295"/>
          </p:nvPr>
        </p:nvSpPr>
        <p:spPr>
          <a:xfrm>
            <a:off x="1826704" y="301879"/>
            <a:ext cx="8610600" cy="992187"/>
          </a:xfrm>
        </p:spPr>
        <p:txBody>
          <a:bodyPr/>
          <a:lstStyle/>
          <a:p>
            <a:pPr eaLnBrk="1" hangingPunct="1"/>
            <a:r>
              <a:rPr lang="en-US" altLang="zh-TW" sz="2800" dirty="0">
                <a:ea typeface="ヒラギノ角ゴ Pro W3" pitchFamily="-65" charset="-128"/>
              </a:rPr>
              <a:t>Illustration: Global Corporation’s Income Statement Sheet for 2013 and 2012</a:t>
            </a:r>
          </a:p>
        </p:txBody>
      </p:sp>
      <p:pic>
        <p:nvPicPr>
          <p:cNvPr id="93187" name="Picture 3" descr="tbl02_02.gif"/>
          <p:cNvPicPr>
            <a:picLocks noChangeAspect="1"/>
          </p:cNvPicPr>
          <p:nvPr/>
        </p:nvPicPr>
        <p:blipFill>
          <a:blip r:embed="rId3" cstate="print"/>
          <a:srcRect/>
          <a:stretch>
            <a:fillRect/>
          </a:stretch>
        </p:blipFill>
        <p:spPr bwMode="auto">
          <a:xfrm>
            <a:off x="4046538" y="1772817"/>
            <a:ext cx="6088063" cy="4443413"/>
          </a:xfrm>
          <a:prstGeom prst="rect">
            <a:avLst/>
          </a:prstGeom>
          <a:noFill/>
          <a:ln w="9525">
            <a:noFill/>
            <a:miter lim="800000"/>
            <a:headEnd/>
            <a:tailEnd/>
          </a:ln>
        </p:spPr>
      </p:pic>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41</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TextBox 6"/>
          <p:cNvSpPr txBox="1"/>
          <p:nvPr/>
        </p:nvSpPr>
        <p:spPr>
          <a:xfrm>
            <a:off x="1524000" y="2636912"/>
            <a:ext cx="2411760" cy="369332"/>
          </a:xfrm>
          <a:prstGeom prst="rect">
            <a:avLst/>
          </a:prstGeom>
          <a:noFill/>
        </p:spPr>
        <p:txBody>
          <a:bodyPr wrap="square" rtlCol="0">
            <a:spAutoFit/>
          </a:bodyPr>
          <a:lstStyle/>
          <a:p>
            <a:r>
              <a:rPr lang="en-US" altLang="zh-TW" dirty="0"/>
              <a:t>Revenues</a:t>
            </a:r>
            <a:endParaRPr lang="zh-TW" altLang="en-US" dirty="0"/>
          </a:p>
        </p:txBody>
      </p:sp>
      <p:sp>
        <p:nvSpPr>
          <p:cNvPr id="8" name="TextBox 7"/>
          <p:cNvSpPr txBox="1"/>
          <p:nvPr/>
        </p:nvSpPr>
        <p:spPr>
          <a:xfrm>
            <a:off x="1524000" y="2915652"/>
            <a:ext cx="2411760" cy="369332"/>
          </a:xfrm>
          <a:prstGeom prst="rect">
            <a:avLst/>
          </a:prstGeom>
          <a:noFill/>
        </p:spPr>
        <p:txBody>
          <a:bodyPr wrap="square" rtlCol="0">
            <a:spAutoFit/>
          </a:bodyPr>
          <a:lstStyle/>
          <a:p>
            <a:r>
              <a:rPr lang="en-US" altLang="zh-TW" dirty="0"/>
              <a:t>Cost of Goods Sold</a:t>
            </a:r>
            <a:endParaRPr lang="zh-TW" altLang="en-US" dirty="0"/>
          </a:p>
        </p:txBody>
      </p:sp>
      <p:cxnSp>
        <p:nvCxnSpPr>
          <p:cNvPr id="10" name="Straight Arrow Connector 9"/>
          <p:cNvCxnSpPr/>
          <p:nvPr/>
        </p:nvCxnSpPr>
        <p:spPr>
          <a:xfrm>
            <a:off x="2654318" y="288875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19737" y="3100318"/>
            <a:ext cx="3268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24000" y="5291916"/>
            <a:ext cx="2411760" cy="369332"/>
          </a:xfrm>
          <a:prstGeom prst="rect">
            <a:avLst/>
          </a:prstGeom>
          <a:noFill/>
        </p:spPr>
        <p:txBody>
          <a:bodyPr wrap="square" rtlCol="0">
            <a:spAutoFit/>
          </a:bodyPr>
          <a:lstStyle/>
          <a:p>
            <a:r>
              <a:rPr lang="en-US" altLang="zh-TW" dirty="0"/>
              <a:t>Net Profit, Earnings</a:t>
            </a:r>
            <a:endParaRPr lang="zh-TW" altLang="en-US" dirty="0"/>
          </a:p>
        </p:txBody>
      </p:sp>
      <p:cxnSp>
        <p:nvCxnSpPr>
          <p:cNvPr id="14" name="Straight Arrow Connector 13"/>
          <p:cNvCxnSpPr/>
          <p:nvPr/>
        </p:nvCxnSpPr>
        <p:spPr>
          <a:xfrm>
            <a:off x="3459180" y="5476582"/>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524000" y="1907540"/>
            <a:ext cx="2411760" cy="369332"/>
          </a:xfrm>
          <a:prstGeom prst="rect">
            <a:avLst/>
          </a:prstGeom>
          <a:noFill/>
        </p:spPr>
        <p:txBody>
          <a:bodyPr wrap="square" rtlCol="0">
            <a:spAutoFit/>
          </a:bodyPr>
          <a:lstStyle/>
          <a:p>
            <a:r>
              <a:rPr lang="en-US" altLang="zh-TW" dirty="0"/>
              <a:t>Profit &amp; Loss Account</a:t>
            </a:r>
            <a:endParaRPr lang="zh-TW" altLang="en-US" dirty="0"/>
          </a:p>
        </p:txBody>
      </p:sp>
      <p:cxnSp>
        <p:nvCxnSpPr>
          <p:cNvPr id="16" name="Straight Arrow Connector 15"/>
          <p:cNvCxnSpPr/>
          <p:nvPr/>
        </p:nvCxnSpPr>
        <p:spPr>
          <a:xfrm>
            <a:off x="3863752" y="2092206"/>
            <a:ext cx="24482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3719736" y="3429000"/>
            <a:ext cx="371472" cy="5760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22" name="TextBox 21"/>
          <p:cNvSpPr txBox="1"/>
          <p:nvPr/>
        </p:nvSpPr>
        <p:spPr>
          <a:xfrm>
            <a:off x="1524000" y="3501008"/>
            <a:ext cx="2411760" cy="369332"/>
          </a:xfrm>
          <a:prstGeom prst="rect">
            <a:avLst/>
          </a:prstGeom>
          <a:noFill/>
        </p:spPr>
        <p:txBody>
          <a:bodyPr wrap="square" rtlCol="0">
            <a:spAutoFit/>
          </a:bodyPr>
          <a:lstStyle/>
          <a:p>
            <a:r>
              <a:rPr lang="en-US" altLang="zh-TW" dirty="0"/>
              <a:t>Operating Expenses</a:t>
            </a:r>
            <a:endParaRPr lang="zh-TW" altLang="en-US" dirty="0"/>
          </a:p>
        </p:txBody>
      </p:sp>
      <p:sp>
        <p:nvSpPr>
          <p:cNvPr id="23" name="TextBox 22"/>
          <p:cNvSpPr txBox="1"/>
          <p:nvPr/>
        </p:nvSpPr>
        <p:spPr>
          <a:xfrm>
            <a:off x="6672064" y="3356992"/>
            <a:ext cx="936104" cy="338554"/>
          </a:xfrm>
          <a:prstGeom prst="rect">
            <a:avLst/>
          </a:prstGeom>
          <a:noFill/>
        </p:spPr>
        <p:txBody>
          <a:bodyPr wrap="square" rtlCol="0">
            <a:spAutoFit/>
          </a:bodyPr>
          <a:lstStyle/>
          <a:p>
            <a:r>
              <a:rPr lang="en-US" altLang="zh-TW" sz="1600" dirty="0"/>
              <a:t>S, G &amp; A</a:t>
            </a:r>
            <a:endParaRPr lang="zh-TW" altLang="en-US" sz="1600" dirty="0"/>
          </a:p>
        </p:txBody>
      </p:sp>
      <p:sp>
        <p:nvSpPr>
          <p:cNvPr id="24" name="TextBox 23"/>
          <p:cNvSpPr txBox="1"/>
          <p:nvPr/>
        </p:nvSpPr>
        <p:spPr>
          <a:xfrm>
            <a:off x="5663952" y="3573016"/>
            <a:ext cx="936104" cy="338554"/>
          </a:xfrm>
          <a:prstGeom prst="rect">
            <a:avLst/>
          </a:prstGeom>
          <a:noFill/>
        </p:spPr>
        <p:txBody>
          <a:bodyPr wrap="square" rtlCol="0">
            <a:spAutoFit/>
          </a:bodyPr>
          <a:lstStyle/>
          <a:p>
            <a:r>
              <a:rPr lang="en-US" altLang="zh-TW" sz="1600" dirty="0"/>
              <a:t>R &amp; D</a:t>
            </a:r>
            <a:endParaRPr lang="zh-TW" altLang="en-US" sz="1600" dirty="0"/>
          </a:p>
        </p:txBody>
      </p:sp>
      <p:sp>
        <p:nvSpPr>
          <p:cNvPr id="25" name="TextBox 24"/>
          <p:cNvSpPr txBox="1"/>
          <p:nvPr/>
        </p:nvSpPr>
        <p:spPr>
          <a:xfrm>
            <a:off x="5375920" y="5517232"/>
            <a:ext cx="936104" cy="338554"/>
          </a:xfrm>
          <a:prstGeom prst="rect">
            <a:avLst/>
          </a:prstGeom>
          <a:noFill/>
        </p:spPr>
        <p:txBody>
          <a:bodyPr wrap="square" rtlCol="0">
            <a:spAutoFit/>
          </a:bodyPr>
          <a:lstStyle/>
          <a:p>
            <a:r>
              <a:rPr lang="en-US" altLang="zh-TW" sz="1600" dirty="0"/>
              <a:t>EPS</a:t>
            </a:r>
            <a:endParaRPr lang="zh-TW" altLang="en-US" sz="1600" dirty="0"/>
          </a:p>
        </p:txBody>
      </p:sp>
      <p:sp>
        <p:nvSpPr>
          <p:cNvPr id="20"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1195443845"/>
      </p:ext>
    </p:extLst>
  </p:cSld>
  <p:clrMapOvr>
    <a:masterClrMapping/>
  </p:clrMapOvr>
  <p:transition spd="med">
    <p:wipe dir="r"/>
  </p:transition>
</p:sld>
</file>

<file path=ppt/slides/slide4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9" name="Rectangle 5"/>
          <p:cNvSpPr>
            <a:spLocks noGrp="1" noChangeArrowheads="1"/>
          </p:cNvSpPr>
          <p:nvPr>
            <p:ph type="title"/>
          </p:nvPr>
        </p:nvSpPr>
        <p:spPr/>
        <p:txBody>
          <a:bodyPr/>
          <a:lstStyle/>
          <a:p>
            <a:r>
              <a:rPr lang="en-US" altLang="zh-TW"/>
              <a:t>Investment Banks</a:t>
            </a:r>
          </a:p>
        </p:txBody>
      </p:sp>
      <p:sp>
        <p:nvSpPr>
          <p:cNvPr id="205830" name="Rectangle 6"/>
          <p:cNvSpPr>
            <a:spLocks noGrp="1" noChangeArrowheads="1"/>
          </p:cNvSpPr>
          <p:nvPr>
            <p:ph idx="1"/>
          </p:nvPr>
        </p:nvSpPr>
        <p:spPr/>
        <p:txBody>
          <a:bodyPr/>
          <a:lstStyle/>
          <a:p>
            <a:r>
              <a:rPr lang="en-US" altLang="zh-TW" dirty="0"/>
              <a:t>Investment banks were essentially created in the U.S. by the passage of the </a:t>
            </a:r>
            <a:r>
              <a:rPr lang="en-US" altLang="zh-TW" b="1" dirty="0">
                <a:solidFill>
                  <a:schemeClr val="accent2"/>
                </a:solidFill>
              </a:rPr>
              <a:t>Glass-</a:t>
            </a:r>
            <a:r>
              <a:rPr lang="en-US" altLang="zh-TW" b="1" dirty="0" err="1">
                <a:solidFill>
                  <a:schemeClr val="accent2"/>
                </a:solidFill>
              </a:rPr>
              <a:t>Steagall</a:t>
            </a:r>
            <a:r>
              <a:rPr lang="en-US" altLang="zh-TW" b="1" dirty="0">
                <a:solidFill>
                  <a:schemeClr val="accent2"/>
                </a:solidFill>
              </a:rPr>
              <a:t> Act (1933).  </a:t>
            </a:r>
            <a:r>
              <a:rPr lang="en-US" altLang="zh-TW" dirty="0"/>
              <a:t>Prior to this, investment banking activities were part of large, money-center commercial banks</a:t>
            </a:r>
          </a:p>
          <a:p>
            <a:r>
              <a:rPr lang="en-US" altLang="zh-TW" dirty="0"/>
              <a:t>The lines between investment banks and commercial banks again begins to blur as legal separation between investment banks and commercial banks is no longer required</a:t>
            </a:r>
          </a:p>
          <a:p>
            <a:r>
              <a:rPr lang="en-US" altLang="zh-TW" dirty="0"/>
              <a:t>Following the Citi-Travellers merger in 1998, the </a:t>
            </a:r>
            <a:r>
              <a:rPr lang="en-US" altLang="zh-TW" b="1" dirty="0">
                <a:solidFill>
                  <a:schemeClr val="accent2"/>
                </a:solidFill>
              </a:rPr>
              <a:t>Gramm-Leach-Bliley Act (1999) </a:t>
            </a:r>
            <a:r>
              <a:rPr lang="en-US" altLang="zh-TW" dirty="0"/>
              <a:t>effectively repealed Glass-</a:t>
            </a:r>
            <a:r>
              <a:rPr lang="en-US" altLang="zh-TW" dirty="0" err="1"/>
              <a:t>Steagall</a:t>
            </a:r>
            <a:endParaRPr lang="en-US" altLang="zh-TW" dirty="0"/>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D026270-C5C0-4051-B383-FE15D0D68B12}" type="slidenum">
              <a:rPr lang="en-US" altLang="en-US" sz="1400"/>
              <a:pPr/>
              <a:t>410</a:t>
            </a:fld>
            <a:endParaRPr lang="en-US" altLang="en-US" sz="1400"/>
          </a:p>
        </p:txBody>
      </p:sp>
      <p:sp>
        <p:nvSpPr>
          <p:cNvPr id="205828" name="Text Box 4"/>
          <p:cNvSpPr txBox="1">
            <a:spLocks noChangeArrowheads="1"/>
          </p:cNvSpPr>
          <p:nvPr/>
        </p:nvSpPr>
        <p:spPr bwMode="auto">
          <a:xfrm>
            <a:off x="1524000" y="5864424"/>
            <a:ext cx="2362200" cy="307777"/>
          </a:xfrm>
          <a:prstGeom prst="rect">
            <a:avLst/>
          </a:prstGeom>
          <a:noFill/>
          <a:ln w="9525">
            <a:noFill/>
            <a:miter lim="800000"/>
            <a:headEnd/>
            <a:tailEnd/>
          </a:ln>
          <a:effectLst/>
        </p:spPr>
        <p:txBody>
          <a:bodyPr wrap="square">
            <a:spAutoFit/>
          </a:bodyPr>
          <a:lstStyle>
            <a:defPPr>
              <a:defRPr lang="en-US"/>
            </a:defPPr>
            <a:lvl1pPr eaLnBrk="0" hangingPunct="0">
              <a:spcBef>
                <a:spcPct val="50000"/>
              </a:spcBef>
              <a:defRPr sz="1400" i="1">
                <a:latin typeface="+mn-lt"/>
                <a:ea typeface="PMingLiU" pitchFamily="18" charset="-120"/>
              </a:defRPr>
            </a:lvl1pPr>
          </a:lstStyle>
          <a:p>
            <a:r>
              <a:rPr lang="en-US" altLang="zh-TW" dirty="0"/>
              <a:t>Source: </a:t>
            </a:r>
            <a:r>
              <a:rPr lang="en-US" altLang="zh-TW" dirty="0" err="1"/>
              <a:t>Mishkin</a:t>
            </a:r>
            <a:r>
              <a:rPr lang="en-US" altLang="zh-TW" dirty="0"/>
              <a:t>/Eakins</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33144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0" grpId="0" build="p" bldLvl="2" autoUpdateAnimBg="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TW" dirty="0"/>
              <a:t>Investment vs. Commercial Banks: Is there a difference?</a:t>
            </a:r>
          </a:p>
        </p:txBody>
      </p:sp>
      <p:sp>
        <p:nvSpPr>
          <p:cNvPr id="14"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D562D43-547D-4C2C-B796-2B20AE44DB7A}" type="slidenum">
              <a:rPr lang="en-US" altLang="en-US" sz="1400"/>
              <a:pPr/>
              <a:t>411</a:t>
            </a:fld>
            <a:endParaRPr lang="en-US" altLang="en-US" sz="1400"/>
          </a:p>
        </p:txBody>
      </p:sp>
      <p:pic>
        <p:nvPicPr>
          <p:cNvPr id="16387" name="Picture 3"/>
          <p:cNvPicPr>
            <a:picLocks noChangeAspect="1" noChangeArrowheads="1" noCrop="1"/>
          </p:cNvPicPr>
          <p:nvPr/>
        </p:nvPicPr>
        <p:blipFill>
          <a:blip r:embed="rId2" cstate="print">
            <a:extLst>
              <a:ext uri="{28A0092B-C50C-407E-A947-70E740481C1C}">
                <a14:useLocalDpi xmlns:a14="http://schemas.microsoft.com/office/drawing/2010/main" val="0"/>
              </a:ext>
            </a:extLst>
          </a:blip>
          <a:stretch>
            <a:fillRect/>
          </a:stretch>
        </p:blipFill>
        <p:spPr bwMode="auto">
          <a:xfrm>
            <a:off x="2819400" y="2133601"/>
            <a:ext cx="2632364" cy="606011"/>
          </a:xfrm>
          <a:prstGeom prst="rect">
            <a:avLst/>
          </a:prstGeom>
          <a:noFill/>
        </p:spPr>
      </p:pic>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4601" y="1905000"/>
            <a:ext cx="2285999" cy="457200"/>
          </a:xfrm>
          <a:prstGeom prst="rect">
            <a:avLst/>
          </a:prstGeom>
          <a:noFill/>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971800" y="3148447"/>
            <a:ext cx="1705358" cy="1172435"/>
          </a:xfrm>
          <a:prstGeom prst="rect">
            <a:avLst/>
          </a:prstGeom>
          <a:noFill/>
        </p:spPr>
      </p:pic>
      <p:pic>
        <p:nvPicPr>
          <p:cNvPr id="16390"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876801" y="4956889"/>
            <a:ext cx="3163019" cy="838200"/>
          </a:xfrm>
          <a:prstGeom prst="rect">
            <a:avLst/>
          </a:prstGeom>
          <a:noFill/>
        </p:spPr>
      </p:pic>
      <p:pic>
        <p:nvPicPr>
          <p:cNvPr id="16391" name="Picture 7" descr="deutsche"/>
          <p:cNvPicPr>
            <a:picLocks noChangeAspect="1" noChangeArrowheads="1"/>
          </p:cNvPicPr>
          <p:nvPr/>
        </p:nvPicPr>
        <p:blipFill>
          <a:blip r:embed="rId6" cstate="print"/>
          <a:stretch>
            <a:fillRect/>
          </a:stretch>
        </p:blipFill>
        <p:spPr bwMode="auto">
          <a:xfrm>
            <a:off x="6084888" y="3189288"/>
            <a:ext cx="45719" cy="45719"/>
          </a:xfrm>
          <a:prstGeom prst="rect">
            <a:avLst/>
          </a:prstGeom>
          <a:noFill/>
        </p:spPr>
      </p:pic>
      <p:pic>
        <p:nvPicPr>
          <p:cNvPr id="16392"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991601" y="3822118"/>
            <a:ext cx="997527" cy="997527"/>
          </a:xfrm>
          <a:prstGeom prst="rect">
            <a:avLst/>
          </a:prstGeom>
          <a:noFill/>
        </p:spPr>
      </p:pic>
      <p:pic>
        <p:nvPicPr>
          <p:cNvPr id="16393" name="Picture 9"/>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855263" y="2527733"/>
            <a:ext cx="1844333" cy="1323108"/>
          </a:xfrm>
          <a:prstGeom prst="rect">
            <a:avLst/>
          </a:prstGeom>
          <a:noFill/>
        </p:spPr>
      </p:pic>
      <p:pic>
        <p:nvPicPr>
          <p:cNvPr id="1639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4888" y="3860159"/>
            <a:ext cx="1540751" cy="593261"/>
          </a:xfrm>
          <a:prstGeom prst="rect">
            <a:avLst/>
          </a:prstGeom>
          <a:noFill/>
        </p:spPr>
      </p:pic>
      <p:pic>
        <p:nvPicPr>
          <p:cNvPr id="16395"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566913" y="4297233"/>
            <a:ext cx="1600200" cy="1600200"/>
          </a:xfrm>
          <a:prstGeom prst="rect">
            <a:avLst/>
          </a:prstGeom>
          <a:noFill/>
        </p:spPr>
      </p:pic>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389882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250"/>
                                        <p:tgtEl>
                                          <p:spTgt spid="1638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388"/>
                                        </p:tgtEl>
                                        <p:attrNameLst>
                                          <p:attrName>style.visibility</p:attrName>
                                        </p:attrNameLst>
                                      </p:cBhvr>
                                      <p:to>
                                        <p:strVal val="visible"/>
                                      </p:to>
                                    </p:set>
                                    <p:animEffect transition="in" filter="fade">
                                      <p:cBhvr>
                                        <p:cTn id="11" dur="250"/>
                                        <p:tgtEl>
                                          <p:spTgt spid="1638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6389"/>
                                        </p:tgtEl>
                                        <p:attrNameLst>
                                          <p:attrName>style.visibility</p:attrName>
                                        </p:attrNameLst>
                                      </p:cBhvr>
                                      <p:to>
                                        <p:strVal val="visible"/>
                                      </p:to>
                                    </p:set>
                                    <p:animEffect transition="in" filter="fade">
                                      <p:cBhvr>
                                        <p:cTn id="15" dur="250"/>
                                        <p:tgtEl>
                                          <p:spTgt spid="1638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6394"/>
                                        </p:tgtEl>
                                        <p:attrNameLst>
                                          <p:attrName>style.visibility</p:attrName>
                                        </p:attrNameLst>
                                      </p:cBhvr>
                                      <p:to>
                                        <p:strVal val="visible"/>
                                      </p:to>
                                    </p:set>
                                    <p:animEffect transition="in" filter="fade">
                                      <p:cBhvr>
                                        <p:cTn id="19" dur="250"/>
                                        <p:tgtEl>
                                          <p:spTgt spid="1639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393"/>
                                        </p:tgtEl>
                                        <p:attrNameLst>
                                          <p:attrName>style.visibility</p:attrName>
                                        </p:attrNameLst>
                                      </p:cBhvr>
                                      <p:to>
                                        <p:strVal val="visible"/>
                                      </p:to>
                                    </p:set>
                                    <p:animEffect transition="in" filter="fade">
                                      <p:cBhvr>
                                        <p:cTn id="23" dur="250"/>
                                        <p:tgtEl>
                                          <p:spTgt spid="1639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6395"/>
                                        </p:tgtEl>
                                        <p:attrNameLst>
                                          <p:attrName>style.visibility</p:attrName>
                                        </p:attrNameLst>
                                      </p:cBhvr>
                                      <p:to>
                                        <p:strVal val="visible"/>
                                      </p:to>
                                    </p:set>
                                    <p:animEffect transition="in" filter="fade">
                                      <p:cBhvr>
                                        <p:cTn id="27" dur="250"/>
                                        <p:tgtEl>
                                          <p:spTgt spid="1639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390"/>
                                        </p:tgtEl>
                                        <p:attrNameLst>
                                          <p:attrName>style.visibility</p:attrName>
                                        </p:attrNameLst>
                                      </p:cBhvr>
                                      <p:to>
                                        <p:strVal val="visible"/>
                                      </p:to>
                                    </p:set>
                                    <p:animEffect transition="in" filter="fade">
                                      <p:cBhvr>
                                        <p:cTn id="31" dur="250"/>
                                        <p:tgtEl>
                                          <p:spTgt spid="16390"/>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6392"/>
                                        </p:tgtEl>
                                        <p:attrNameLst>
                                          <p:attrName>style.visibility</p:attrName>
                                        </p:attrNameLst>
                                      </p:cBhvr>
                                      <p:to>
                                        <p:strVal val="visible"/>
                                      </p:to>
                                    </p:set>
                                    <p:animEffect transition="in" filter="fade">
                                      <p:cBhvr>
                                        <p:cTn id="35" dur="25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tLang="zh-TW" dirty="0"/>
              <a:t>Basic framework for Banking &amp; Securities</a:t>
            </a:r>
          </a:p>
        </p:txBody>
      </p:sp>
      <p:sp>
        <p:nvSpPr>
          <p:cNvPr id="16"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2406D94D-5FA5-4C92-930A-D31FE021C49E}" type="slidenum">
              <a:rPr lang="en-US" altLang="en-US" sz="1400"/>
              <a:pPr/>
              <a:t>412</a:t>
            </a:fld>
            <a:endParaRPr lang="en-US" altLang="en-US" sz="1400"/>
          </a:p>
        </p:txBody>
      </p:sp>
      <p:sp>
        <p:nvSpPr>
          <p:cNvPr id="201733" name="Text Box 5"/>
          <p:cNvSpPr txBox="1">
            <a:spLocks noChangeArrowheads="1"/>
          </p:cNvSpPr>
          <p:nvPr/>
        </p:nvSpPr>
        <p:spPr bwMode="auto">
          <a:xfrm>
            <a:off x="1981200" y="2590801"/>
            <a:ext cx="2149366"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Universal banking</a:t>
            </a:r>
          </a:p>
        </p:txBody>
      </p:sp>
      <p:sp>
        <p:nvSpPr>
          <p:cNvPr id="201734" name="Text Box 6"/>
          <p:cNvSpPr txBox="1">
            <a:spLocks noChangeArrowheads="1"/>
          </p:cNvSpPr>
          <p:nvPr/>
        </p:nvSpPr>
        <p:spPr bwMode="auto">
          <a:xfrm>
            <a:off x="1981200" y="3352802"/>
            <a:ext cx="2149366" cy="203132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eaLnBrk="0" hangingPunct="0">
              <a:spcBef>
                <a:spcPct val="50000"/>
              </a:spcBef>
            </a:pPr>
            <a:r>
              <a:rPr lang="en-US" altLang="zh-TW" dirty="0">
                <a:ea typeface="PMingLiU" pitchFamily="18" charset="-120"/>
              </a:rPr>
              <a:t>Banks can provide a full range of financial services (incl. insurance, securities, real estate) under </a:t>
            </a:r>
            <a:r>
              <a:rPr lang="en-US" altLang="zh-TW" b="1" dirty="0">
                <a:solidFill>
                  <a:schemeClr val="accent2"/>
                </a:solidFill>
                <a:ea typeface="PMingLiU" pitchFamily="18" charset="-120"/>
              </a:rPr>
              <a:t>same legal entity</a:t>
            </a:r>
          </a:p>
        </p:txBody>
      </p:sp>
      <p:sp>
        <p:nvSpPr>
          <p:cNvPr id="201735" name="Text Box 7"/>
          <p:cNvSpPr txBox="1">
            <a:spLocks noChangeArrowheads="1"/>
          </p:cNvSpPr>
          <p:nvPr/>
        </p:nvSpPr>
        <p:spPr bwMode="auto">
          <a:xfrm>
            <a:off x="8229600" y="2590801"/>
            <a:ext cx="2057400"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Legal separation </a:t>
            </a:r>
          </a:p>
        </p:txBody>
      </p:sp>
      <p:sp>
        <p:nvSpPr>
          <p:cNvPr id="201736" name="Text Box 8"/>
          <p:cNvSpPr txBox="1">
            <a:spLocks noChangeArrowheads="1"/>
          </p:cNvSpPr>
          <p:nvPr/>
        </p:nvSpPr>
        <p:spPr bwMode="auto">
          <a:xfrm>
            <a:off x="8229600" y="3352801"/>
            <a:ext cx="2057400" cy="203132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eaLnBrk="0" hangingPunct="0">
              <a:spcBef>
                <a:spcPct val="50000"/>
              </a:spcBef>
            </a:pPr>
            <a:r>
              <a:rPr lang="en-US" altLang="zh-TW" dirty="0">
                <a:ea typeface="PMingLiU" pitchFamily="18" charset="-120"/>
              </a:rPr>
              <a:t>Banks are </a:t>
            </a:r>
            <a:r>
              <a:rPr lang="en-US" altLang="zh-TW" b="1" dirty="0">
                <a:solidFill>
                  <a:schemeClr val="accent2"/>
                </a:solidFill>
                <a:ea typeface="PMingLiU" pitchFamily="18" charset="-120"/>
              </a:rPr>
              <a:t>prohibited</a:t>
            </a:r>
            <a:r>
              <a:rPr lang="en-US" altLang="zh-TW" dirty="0">
                <a:solidFill>
                  <a:schemeClr val="accent2"/>
                </a:solidFill>
                <a:ea typeface="PMingLiU" pitchFamily="18" charset="-120"/>
              </a:rPr>
              <a:t> </a:t>
            </a:r>
            <a:r>
              <a:rPr lang="en-US" altLang="zh-TW" dirty="0">
                <a:ea typeface="PMingLiU" pitchFamily="18" charset="-120"/>
              </a:rPr>
              <a:t>from engaging in securities activities and other financial services such as insurance</a:t>
            </a:r>
          </a:p>
        </p:txBody>
      </p:sp>
      <p:sp>
        <p:nvSpPr>
          <p:cNvPr id="201737" name="Text Box 9"/>
          <p:cNvSpPr txBox="1">
            <a:spLocks noChangeArrowheads="1"/>
          </p:cNvSpPr>
          <p:nvPr/>
        </p:nvSpPr>
        <p:spPr bwMode="auto">
          <a:xfrm>
            <a:off x="4572000" y="2590801"/>
            <a:ext cx="3352800"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Financial Supermarket </a:t>
            </a:r>
            <a:br>
              <a:rPr lang="en-US" altLang="zh-TW" b="1" dirty="0">
                <a:ea typeface="PMingLiU" pitchFamily="18" charset="-120"/>
              </a:rPr>
            </a:br>
            <a:r>
              <a:rPr lang="en-US" altLang="zh-TW" b="1" dirty="0">
                <a:ea typeface="PMingLiU" pitchFamily="18" charset="-120"/>
              </a:rPr>
              <a:t>(FHCs and BHCs)</a:t>
            </a:r>
          </a:p>
        </p:txBody>
      </p:sp>
      <p:sp>
        <p:nvSpPr>
          <p:cNvPr id="201738" name="Text Box 10"/>
          <p:cNvSpPr txBox="1">
            <a:spLocks noChangeArrowheads="1"/>
          </p:cNvSpPr>
          <p:nvPr/>
        </p:nvSpPr>
        <p:spPr bwMode="auto">
          <a:xfrm>
            <a:off x="4572000" y="3352802"/>
            <a:ext cx="3352800" cy="203132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eaLnBrk="0" hangingPunct="0">
              <a:spcBef>
                <a:spcPct val="50000"/>
              </a:spcBef>
            </a:pPr>
            <a:r>
              <a:rPr lang="en-US" altLang="zh-TW" dirty="0">
                <a:ea typeface="PMingLiU" pitchFamily="18" charset="-120"/>
              </a:rPr>
              <a:t>Banks can provide a full range of financial services (incl. insurance, securities, real estate) but each different activity must be carried out under a </a:t>
            </a:r>
            <a:r>
              <a:rPr lang="en-US" altLang="zh-TW" b="1" dirty="0">
                <a:solidFill>
                  <a:schemeClr val="accent2"/>
                </a:solidFill>
                <a:ea typeface="PMingLiU" pitchFamily="18" charset="-120"/>
              </a:rPr>
              <a:t>different legal entity</a:t>
            </a:r>
          </a:p>
        </p:txBody>
      </p:sp>
      <p:cxnSp>
        <p:nvCxnSpPr>
          <p:cNvPr id="201739" name="AutoShape 11"/>
          <p:cNvCxnSpPr>
            <a:cxnSpLocks noChangeShapeType="1"/>
            <a:stCxn id="201733" idx="3"/>
            <a:endCxn id="201737" idx="1"/>
          </p:cNvCxnSpPr>
          <p:nvPr/>
        </p:nvCxnSpPr>
        <p:spPr bwMode="auto">
          <a:xfrm>
            <a:off x="4130566" y="2913966"/>
            <a:ext cx="441434" cy="0"/>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cxnSp>
        <p:nvCxnSpPr>
          <p:cNvPr id="201740" name="AutoShape 12"/>
          <p:cNvCxnSpPr>
            <a:cxnSpLocks noChangeShapeType="1"/>
            <a:stCxn id="201737" idx="3"/>
            <a:endCxn id="201735" idx="1"/>
          </p:cNvCxnSpPr>
          <p:nvPr/>
        </p:nvCxnSpPr>
        <p:spPr bwMode="auto">
          <a:xfrm>
            <a:off x="7924800" y="2913966"/>
            <a:ext cx="304800" cy="0"/>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sp>
        <p:nvSpPr>
          <p:cNvPr id="201741" name="Text Box 13"/>
          <p:cNvSpPr txBox="1">
            <a:spLocks noChangeArrowheads="1"/>
          </p:cNvSpPr>
          <p:nvPr/>
        </p:nvSpPr>
        <p:spPr bwMode="auto">
          <a:xfrm>
            <a:off x="3886200" y="1447800"/>
            <a:ext cx="2133600" cy="674132"/>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a:ea typeface="PMingLiU" pitchFamily="18" charset="-120"/>
              </a:rPr>
              <a:t>Global Banks</a:t>
            </a:r>
          </a:p>
        </p:txBody>
      </p:sp>
      <p:sp>
        <p:nvSpPr>
          <p:cNvPr id="201742" name="AutoShape 14"/>
          <p:cNvSpPr>
            <a:spLocks/>
          </p:cNvSpPr>
          <p:nvPr/>
        </p:nvSpPr>
        <p:spPr bwMode="auto">
          <a:xfrm rot="5400000">
            <a:off x="4762500" y="-495300"/>
            <a:ext cx="381000" cy="6248400"/>
          </a:xfrm>
          <a:prstGeom prst="leftBracket">
            <a:avLst>
              <a:gd name="adj" fmla="val 136667"/>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pPr algn="ctr"/>
            <a:endParaRPr lang="zh-TW" altLang="en-US" b="1"/>
          </a:p>
        </p:txBody>
      </p:sp>
      <p:cxnSp>
        <p:nvCxnSpPr>
          <p:cNvPr id="201743" name="AutoShape 15"/>
          <p:cNvCxnSpPr>
            <a:cxnSpLocks noChangeShapeType="1"/>
            <a:stCxn id="201741" idx="2"/>
            <a:endCxn id="201742" idx="1"/>
          </p:cNvCxnSpPr>
          <p:nvPr/>
        </p:nvCxnSpPr>
        <p:spPr bwMode="auto">
          <a:xfrm>
            <a:off x="4953000" y="2121932"/>
            <a:ext cx="0" cy="316468"/>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sp>
        <p:nvSpPr>
          <p:cNvPr id="1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5648822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4" name="Rectangle 6"/>
          <p:cNvSpPr>
            <a:spLocks noGrp="1" noChangeArrowheads="1"/>
          </p:cNvSpPr>
          <p:nvPr>
            <p:ph type="title"/>
          </p:nvPr>
        </p:nvSpPr>
        <p:spPr/>
        <p:txBody>
          <a:bodyPr/>
          <a:lstStyle/>
          <a:p>
            <a:r>
              <a:rPr lang="en-US" altLang="zh-TW" dirty="0"/>
              <a:t>Current issue: Should Glass-</a:t>
            </a:r>
            <a:r>
              <a:rPr lang="en-US" altLang="zh-TW" dirty="0" err="1"/>
              <a:t>Steagall</a:t>
            </a:r>
            <a:r>
              <a:rPr lang="en-US" altLang="zh-TW" dirty="0"/>
              <a:t> be reinstated? Pros and cons of narrow banking</a:t>
            </a:r>
          </a:p>
        </p:txBody>
      </p:sp>
      <p:sp>
        <p:nvSpPr>
          <p:cNvPr id="9" name="Text Placeholder 8"/>
          <p:cNvSpPr>
            <a:spLocks noGrp="1"/>
          </p:cNvSpPr>
          <p:nvPr>
            <p:ph type="body" idx="1"/>
          </p:nvPr>
        </p:nvSpPr>
        <p:spPr/>
        <p:txBody>
          <a:bodyPr/>
          <a:lstStyle/>
          <a:p>
            <a:r>
              <a:rPr lang="en-US" altLang="zh-TW" dirty="0">
                <a:solidFill>
                  <a:schemeClr val="accent3"/>
                </a:solidFill>
              </a:rPr>
              <a:t>Pros</a:t>
            </a:r>
          </a:p>
        </p:txBody>
      </p:sp>
      <p:sp>
        <p:nvSpPr>
          <p:cNvPr id="621575" name="Rectangle 7"/>
          <p:cNvSpPr>
            <a:spLocks noGrp="1" noChangeArrowheads="1"/>
          </p:cNvSpPr>
          <p:nvPr>
            <p:ph sz="half" idx="2"/>
          </p:nvPr>
        </p:nvSpPr>
        <p:spPr/>
        <p:txBody>
          <a:bodyPr/>
          <a:lstStyle/>
          <a:p>
            <a:r>
              <a:rPr lang="en-US" altLang="zh-TW" dirty="0"/>
              <a:t>Protect depositors</a:t>
            </a:r>
          </a:p>
          <a:p>
            <a:r>
              <a:rPr lang="en-US" altLang="zh-TW" dirty="0"/>
              <a:t>Simplify regulation of depository institutions</a:t>
            </a:r>
          </a:p>
          <a:p>
            <a:r>
              <a:rPr lang="en-US" altLang="zh-TW" dirty="0"/>
              <a:t>More transparency for depository institutions customers</a:t>
            </a:r>
          </a:p>
          <a:p>
            <a:r>
              <a:rPr lang="en-US" altLang="zh-TW" dirty="0"/>
              <a:t>Lessens systemic risk</a:t>
            </a:r>
          </a:p>
          <a:p>
            <a:endParaRPr lang="en-US" altLang="zh-TW" dirty="0"/>
          </a:p>
        </p:txBody>
      </p:sp>
      <p:sp>
        <p:nvSpPr>
          <p:cNvPr id="10" name="Text Placeholder 9"/>
          <p:cNvSpPr>
            <a:spLocks noGrp="1"/>
          </p:cNvSpPr>
          <p:nvPr>
            <p:ph type="body" sz="quarter" idx="3"/>
          </p:nvPr>
        </p:nvSpPr>
        <p:spPr/>
        <p:txBody>
          <a:bodyPr/>
          <a:lstStyle/>
          <a:p>
            <a:r>
              <a:rPr lang="en-US" altLang="zh-TW" dirty="0">
                <a:solidFill>
                  <a:schemeClr val="accent2"/>
                </a:solidFill>
              </a:rPr>
              <a:t>Cons</a:t>
            </a:r>
          </a:p>
        </p:txBody>
      </p:sp>
      <p:sp>
        <p:nvSpPr>
          <p:cNvPr id="621576" name="Rectangle 8"/>
          <p:cNvSpPr>
            <a:spLocks noGrp="1" noChangeArrowheads="1"/>
          </p:cNvSpPr>
          <p:nvPr>
            <p:ph sz="quarter" idx="4"/>
          </p:nvPr>
        </p:nvSpPr>
        <p:spPr/>
        <p:txBody>
          <a:bodyPr/>
          <a:lstStyle/>
          <a:p>
            <a:r>
              <a:rPr lang="en-US" altLang="zh-TW" dirty="0"/>
              <a:t>Restricts financial innovation</a:t>
            </a:r>
          </a:p>
          <a:p>
            <a:r>
              <a:rPr lang="en-US" altLang="zh-TW" dirty="0"/>
              <a:t>Limits profit opportunity and competition</a:t>
            </a:r>
          </a:p>
          <a:p>
            <a:r>
              <a:rPr lang="en-US" altLang="zh-TW" dirty="0"/>
              <a:t>Banks will find loopholes, just like in the past</a:t>
            </a:r>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7B10DCD-7DBB-4184-8BF5-6EEE037FC9B1}" type="slidenum">
              <a:rPr lang="en-US" altLang="en-US" sz="1400"/>
              <a:pPr/>
              <a:t>413</a:t>
            </a:fld>
            <a:endParaRPr lang="en-US" altLang="en-US" sz="1400"/>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354659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15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15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15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15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157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157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15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5" grpId="0" build="p"/>
      <p:bldP spid="621576" grpId="0" build="p"/>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E477-84F9-48A1-865F-9C47C3123EB4}"/>
              </a:ext>
            </a:extLst>
          </p:cNvPr>
          <p:cNvSpPr>
            <a:spLocks noGrp="1"/>
          </p:cNvSpPr>
          <p:nvPr>
            <p:ph type="title"/>
          </p:nvPr>
        </p:nvSpPr>
        <p:spPr/>
        <p:txBody>
          <a:bodyPr/>
          <a:lstStyle/>
          <a:p>
            <a:r>
              <a:rPr lang="en-US" dirty="0"/>
              <a:t>Summary (KLOs) </a:t>
            </a:r>
          </a:p>
        </p:txBody>
      </p:sp>
      <p:sp>
        <p:nvSpPr>
          <p:cNvPr id="4" name="Content Placeholder 3">
            <a:extLst>
              <a:ext uri="{FF2B5EF4-FFF2-40B4-BE49-F238E27FC236}">
                <a16:creationId xmlns:a16="http://schemas.microsoft.com/office/drawing/2014/main" id="{443591FF-3383-4780-B418-1C9B940E4547}"/>
              </a:ext>
            </a:extLst>
          </p:cNvPr>
          <p:cNvSpPr>
            <a:spLocks noGrp="1"/>
          </p:cNvSpPr>
          <p:nvPr>
            <p:ph sz="half" idx="1"/>
          </p:nvPr>
        </p:nvSpPr>
        <p:spPr/>
        <p:txBody>
          <a:bodyPr/>
          <a:lstStyle/>
          <a:p>
            <a:r>
              <a:rPr lang="en-US" dirty="0"/>
              <a:t>Differentiating securities firms &amp; investment banks</a:t>
            </a:r>
          </a:p>
          <a:p>
            <a:r>
              <a:rPr lang="en-US" dirty="0"/>
              <a:t>Understanding corporate finance</a:t>
            </a:r>
          </a:p>
          <a:p>
            <a:r>
              <a:rPr lang="en-US" dirty="0"/>
              <a:t>Commercial banking v. investment banking</a:t>
            </a:r>
          </a:p>
          <a:p>
            <a:r>
              <a:rPr lang="en-US" dirty="0"/>
              <a:t>brokers and dealers</a:t>
            </a:r>
          </a:p>
          <a:p>
            <a:r>
              <a:rPr lang="en-US" dirty="0"/>
              <a:t>Regulation of investment banks: </a:t>
            </a:r>
          </a:p>
          <a:p>
            <a:pPr lvl="1"/>
            <a:r>
              <a:rPr lang="en-US" dirty="0"/>
              <a:t>Glass-</a:t>
            </a:r>
            <a:r>
              <a:rPr lang="en-US" dirty="0" err="1"/>
              <a:t>Steagall</a:t>
            </a:r>
            <a:r>
              <a:rPr lang="en-US" dirty="0"/>
              <a:t> Act</a:t>
            </a:r>
          </a:p>
          <a:p>
            <a:pPr lvl="1"/>
            <a:r>
              <a:rPr lang="en-US" dirty="0"/>
              <a:t>Gramm-Leach-Bliley Act</a:t>
            </a:r>
          </a:p>
          <a:p>
            <a:pPr lvl="1"/>
            <a:r>
              <a:rPr lang="en-US" dirty="0"/>
              <a:t>Basic framework</a:t>
            </a:r>
          </a:p>
          <a:p>
            <a:pPr lvl="1"/>
            <a:r>
              <a:rPr lang="en-US" dirty="0"/>
              <a:t>Narrow Banking</a:t>
            </a:r>
          </a:p>
        </p:txBody>
      </p:sp>
      <p:sp>
        <p:nvSpPr>
          <p:cNvPr id="7" name="Slide Number Placeholder 6">
            <a:extLst>
              <a:ext uri="{FF2B5EF4-FFF2-40B4-BE49-F238E27FC236}">
                <a16:creationId xmlns:a16="http://schemas.microsoft.com/office/drawing/2014/main" id="{5CCB060B-AC27-4A65-BF3E-C56BBD567BAE}"/>
              </a:ext>
            </a:extLst>
          </p:cNvPr>
          <p:cNvSpPr>
            <a:spLocks noGrp="1"/>
          </p:cNvSpPr>
          <p:nvPr>
            <p:ph type="sldNum" sz="quarter" idx="10"/>
          </p:nvPr>
        </p:nvSpPr>
        <p:spPr/>
        <p:txBody>
          <a:bodyPr/>
          <a:lstStyle/>
          <a:p>
            <a:fld id="{11F0ADC2-F856-46C9-8F09-B0936FE9CA57}" type="slidenum">
              <a:rPr lang="en-US" altLang="en-US" smtClean="0"/>
              <a:pPr/>
              <a:t>414</a:t>
            </a:fld>
            <a:endParaRPr lang="en-US" altLang="en-US"/>
          </a:p>
        </p:txBody>
      </p:sp>
      <p:sp>
        <p:nvSpPr>
          <p:cNvPr id="8" name="Footer Placeholder 7">
            <a:extLst>
              <a:ext uri="{FF2B5EF4-FFF2-40B4-BE49-F238E27FC236}">
                <a16:creationId xmlns:a16="http://schemas.microsoft.com/office/drawing/2014/main" id="{BB3C9B55-F203-44EB-B518-8A6DAB04051E}"/>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16305633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p:txBody>
          <a:bodyPr>
            <a:normAutofit fontScale="77500" lnSpcReduction="20000"/>
          </a:bodyPr>
          <a:lstStyle/>
          <a:p>
            <a:pPr lvl="0">
              <a:lnSpc>
                <a:spcPct val="100000"/>
              </a:lnSpc>
            </a:pPr>
            <a:r>
              <a:rPr lang="en-US" altLang="zh-TW" dirty="0"/>
              <a:t>Core investment banking activities such as corporate finance advisory and IPOs underwriting take place in the</a:t>
            </a:r>
            <a:endParaRPr lang="zh-TW" altLang="zh-TW" dirty="0"/>
          </a:p>
          <a:p>
            <a:pPr lvl="1">
              <a:lnSpc>
                <a:spcPct val="100000"/>
              </a:lnSpc>
            </a:pPr>
            <a:r>
              <a:rPr lang="en-US" altLang="zh-TW" dirty="0"/>
              <a:t>Primary market</a:t>
            </a:r>
            <a:endParaRPr lang="zh-TW" altLang="zh-TW" dirty="0"/>
          </a:p>
          <a:p>
            <a:pPr lvl="1">
              <a:lnSpc>
                <a:spcPct val="100000"/>
              </a:lnSpc>
            </a:pPr>
            <a:r>
              <a:rPr lang="en-US" altLang="zh-TW" dirty="0"/>
              <a:t>Secondary market</a:t>
            </a:r>
            <a:endParaRPr lang="zh-TW" altLang="zh-TW" dirty="0"/>
          </a:p>
          <a:p>
            <a:pPr lvl="0">
              <a:lnSpc>
                <a:spcPct val="100000"/>
              </a:lnSpc>
            </a:pPr>
            <a:r>
              <a:rPr lang="en-US" altLang="zh-TW" dirty="0"/>
              <a:t>Which legislation gave birth to the first investment banks (e.g. Morgan Stanley)?</a:t>
            </a:r>
            <a:endParaRPr lang="zh-TW" altLang="zh-TW" dirty="0"/>
          </a:p>
          <a:p>
            <a:pPr lvl="1">
              <a:lnSpc>
                <a:spcPct val="100000"/>
              </a:lnSpc>
            </a:pPr>
            <a:r>
              <a:rPr lang="en-US" altLang="zh-TW" dirty="0"/>
              <a:t>Gramm Leach Bliley Act</a:t>
            </a:r>
            <a:endParaRPr lang="zh-TW" altLang="zh-TW" dirty="0"/>
          </a:p>
          <a:p>
            <a:pPr lvl="1">
              <a:lnSpc>
                <a:spcPct val="100000"/>
              </a:lnSpc>
            </a:pPr>
            <a:r>
              <a:rPr lang="en-US" altLang="zh-TW" dirty="0"/>
              <a:t>ERISA</a:t>
            </a:r>
            <a:endParaRPr lang="zh-TW" altLang="zh-TW" dirty="0"/>
          </a:p>
          <a:p>
            <a:pPr lvl="1">
              <a:lnSpc>
                <a:spcPct val="100000"/>
              </a:lnSpc>
            </a:pPr>
            <a:r>
              <a:rPr lang="en-US" altLang="zh-TW" dirty="0"/>
              <a:t>Glass </a:t>
            </a:r>
            <a:r>
              <a:rPr lang="en-US" altLang="zh-TW" dirty="0" err="1"/>
              <a:t>Steagall</a:t>
            </a:r>
            <a:r>
              <a:rPr lang="en-US" altLang="zh-TW" dirty="0"/>
              <a:t> Act</a:t>
            </a:r>
            <a:endParaRPr lang="zh-TW" altLang="zh-TW" dirty="0"/>
          </a:p>
          <a:p>
            <a:pPr>
              <a:lnSpc>
                <a:spcPct val="100000"/>
              </a:lnSpc>
              <a:buNone/>
            </a:pPr>
            <a:br>
              <a:rPr lang="en-US" altLang="zh-TW" dirty="0"/>
            </a:br>
            <a:endParaRPr lang="zh-TW" alt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415</a:t>
            </a:fld>
            <a:endParaRPr lang="en-US" altLang="en-US" dirty="0"/>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2128704"/>
            <a:ext cx="3696065" cy="343389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Banking : Current Issues</a:t>
            </a:r>
          </a:p>
        </p:txBody>
      </p:sp>
    </p:spTree>
    <p:extLst>
      <p:ext uri="{BB962C8B-B14F-4D97-AF65-F5344CB8AC3E}">
        <p14:creationId xmlns:p14="http://schemas.microsoft.com/office/powerpoint/2010/main" val="37334431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416</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2" name="Rectangle 8"/>
          <p:cNvSpPr>
            <a:spLocks noChangeArrowheads="1"/>
          </p:cNvSpPr>
          <p:nvPr/>
        </p:nvSpPr>
        <p:spPr bwMode="auto">
          <a:xfrm>
            <a:off x="1981200" y="5562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13" name="AutoShape 10"/>
          <p:cNvCxnSpPr>
            <a:cxnSpLocks noChangeShapeType="1"/>
            <a:endCxn id="12" idx="1"/>
          </p:cNvCxnSpPr>
          <p:nvPr/>
        </p:nvCxnSpPr>
        <p:spPr bwMode="auto">
          <a:xfrm rot="5400000">
            <a:off x="14668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14" name="Rectangle 13"/>
          <p:cNvSpPr/>
          <p:nvPr/>
        </p:nvSpPr>
        <p:spPr>
          <a:xfrm>
            <a:off x="3733800" y="3505200"/>
            <a:ext cx="6705600" cy="28956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200000"/>
              </a:lnSpc>
              <a:buFont typeface="+mj-lt"/>
              <a:buAutoNum type="arabicPeriod"/>
            </a:pPr>
            <a:r>
              <a:rPr lang="en-US" altLang="zh-TW" sz="2000" dirty="0">
                <a:solidFill>
                  <a:schemeClr val="tx1"/>
                </a:solidFill>
              </a:rPr>
              <a:t>What are Investment Banks?</a:t>
            </a:r>
            <a:r>
              <a:rPr lang="en-US" altLang="zh-TW" sz="2000" dirty="0">
                <a:solidFill>
                  <a:sysClr val="windowText" lastClr="000000"/>
                </a:solidFill>
              </a:rPr>
              <a:t> </a:t>
            </a:r>
          </a:p>
          <a:p>
            <a:pPr marL="636587" indent="-457200">
              <a:lnSpc>
                <a:spcPct val="200000"/>
              </a:lnSpc>
              <a:buFont typeface="+mj-lt"/>
              <a:buAutoNum type="arabicPeriod"/>
            </a:pPr>
            <a:r>
              <a:rPr lang="en-US" altLang="zh-TW" sz="2000" dirty="0">
                <a:solidFill>
                  <a:sysClr val="windowText" lastClr="000000"/>
                </a:solidFill>
              </a:rPr>
              <a:t>Investment Banks vs. Commercial Banks</a:t>
            </a:r>
            <a:endParaRPr lang="en-US" altLang="zh-TW" sz="2000" dirty="0">
              <a:solidFill>
                <a:schemeClr val="tx1"/>
              </a:solidFill>
            </a:endParaRPr>
          </a:p>
          <a:p>
            <a:pPr marL="636587" indent="-457200">
              <a:lnSpc>
                <a:spcPct val="200000"/>
              </a:lnSpc>
              <a:buFont typeface="+mj-lt"/>
              <a:buAutoNum type="arabicPeriod"/>
            </a:pPr>
            <a:r>
              <a:rPr lang="en-US" altLang="zh-TW" sz="2000" b="1" dirty="0">
                <a:solidFill>
                  <a:srgbClr val="C00000"/>
                </a:solidFill>
              </a:rPr>
              <a:t>What do Investments Banks do?</a:t>
            </a:r>
          </a:p>
        </p:txBody>
      </p:sp>
    </p:spTree>
    <p:extLst>
      <p:ext uri="{BB962C8B-B14F-4D97-AF65-F5344CB8AC3E}">
        <p14:creationId xmlns:p14="http://schemas.microsoft.com/office/powerpoint/2010/main" val="351257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ltLang="zh-TW"/>
              <a:t>What do investment banks actually do?</a:t>
            </a:r>
          </a:p>
        </p:txBody>
      </p:sp>
      <p:sp>
        <p:nvSpPr>
          <p:cNvPr id="354307" name="Rectangle 3"/>
          <p:cNvSpPr>
            <a:spLocks noGrp="1" noChangeArrowheads="1"/>
          </p:cNvSpPr>
          <p:nvPr>
            <p:ph idx="1"/>
          </p:nvPr>
        </p:nvSpPr>
        <p:spPr/>
        <p:txBody>
          <a:bodyPr/>
          <a:lstStyle/>
          <a:p>
            <a:r>
              <a:rPr lang="en-US" altLang="zh-TW" dirty="0"/>
              <a:t>Products and Services of investment banks</a:t>
            </a:r>
          </a:p>
          <a:p>
            <a:r>
              <a:rPr lang="en-US" altLang="zh-TW" dirty="0"/>
              <a:t>Actors in investment banks</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B09135F-57C4-402D-899C-92767EDADDE1}" type="slidenum">
              <a:rPr lang="en-US" altLang="en-US" sz="1400"/>
              <a:pPr/>
              <a:t>417</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253352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and Services of Investment Banks</a:t>
            </a:r>
            <a:endParaRPr lang="de-DE" dirty="0"/>
          </a:p>
        </p:txBody>
      </p:sp>
      <p:sp>
        <p:nvSpPr>
          <p:cNvPr id="3" name="Slide Number Placeholder 2"/>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FE3DD840-795E-46F8-93FB-0D5070E4D00A}" type="slidenum">
              <a:rPr lang="en-US" altLang="en-US" sz="1400"/>
              <a:pPr/>
              <a:t>418</a:t>
            </a:fld>
            <a:endParaRPr lang="en-US" altLang="en-US" sz="1400"/>
          </a:p>
        </p:txBody>
      </p:sp>
      <p:sp>
        <p:nvSpPr>
          <p:cNvPr id="5" name="Rectangle 4"/>
          <p:cNvSpPr/>
          <p:nvPr/>
        </p:nvSpPr>
        <p:spPr>
          <a:xfrm>
            <a:off x="2286000" y="1752600"/>
            <a:ext cx="1905000" cy="40386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Advisory</a:t>
            </a:r>
            <a:endParaRPr lang="de-DE" b="1" dirty="0">
              <a:solidFill>
                <a:schemeClr val="tx1"/>
              </a:solidFill>
            </a:endParaRPr>
          </a:p>
        </p:txBody>
      </p:sp>
      <p:sp>
        <p:nvSpPr>
          <p:cNvPr id="6" name="Rectangle 5"/>
          <p:cNvSpPr/>
          <p:nvPr/>
        </p:nvSpPr>
        <p:spPr>
          <a:xfrm>
            <a:off x="4191000" y="1752600"/>
            <a:ext cx="1905000" cy="403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Underwriting</a:t>
            </a:r>
            <a:endParaRPr lang="de-DE" b="1" dirty="0">
              <a:solidFill>
                <a:schemeClr val="tx1"/>
              </a:solidFill>
            </a:endParaRPr>
          </a:p>
        </p:txBody>
      </p:sp>
      <p:sp>
        <p:nvSpPr>
          <p:cNvPr id="7" name="Rectangle 6"/>
          <p:cNvSpPr/>
          <p:nvPr/>
        </p:nvSpPr>
        <p:spPr>
          <a:xfrm>
            <a:off x="6096000" y="1752600"/>
            <a:ext cx="1905000" cy="40386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Securities</a:t>
            </a:r>
          </a:p>
          <a:p>
            <a:pPr algn="ctr"/>
            <a:r>
              <a:rPr lang="en-US" b="1" dirty="0">
                <a:solidFill>
                  <a:schemeClr val="tx1"/>
                </a:solidFill>
              </a:rPr>
              <a:t>(Debt &amp; Equity)</a:t>
            </a:r>
            <a:endParaRPr lang="de-DE" b="1" dirty="0">
              <a:solidFill>
                <a:schemeClr val="tx1"/>
              </a:solidFill>
            </a:endParaRPr>
          </a:p>
        </p:txBody>
      </p:sp>
      <p:sp>
        <p:nvSpPr>
          <p:cNvPr id="8" name="Rectangle 7"/>
          <p:cNvSpPr/>
          <p:nvPr/>
        </p:nvSpPr>
        <p:spPr>
          <a:xfrm>
            <a:off x="8001000" y="1752600"/>
            <a:ext cx="1905000" cy="4038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Broker/Dealer</a:t>
            </a:r>
            <a:endParaRPr lang="de-DE" b="1" dirty="0">
              <a:solidFill>
                <a:schemeClr val="tx1"/>
              </a:solidFill>
            </a:endParaRPr>
          </a:p>
        </p:txBody>
      </p:sp>
      <p:sp>
        <p:nvSpPr>
          <p:cNvPr id="9" name="Rounded Rectangle 8"/>
          <p:cNvSpPr/>
          <p:nvPr/>
        </p:nvSpPr>
        <p:spPr>
          <a:xfrm>
            <a:off x="2514600" y="41910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Capital Raising</a:t>
            </a:r>
            <a:endParaRPr lang="de-DE" dirty="0"/>
          </a:p>
        </p:txBody>
      </p:sp>
      <p:sp>
        <p:nvSpPr>
          <p:cNvPr id="10" name="Rounded Rectangle 9"/>
          <p:cNvSpPr/>
          <p:nvPr/>
        </p:nvSpPr>
        <p:spPr>
          <a:xfrm>
            <a:off x="2514600" y="2743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M&amp;A</a:t>
            </a:r>
            <a:endParaRPr lang="de-DE" dirty="0"/>
          </a:p>
        </p:txBody>
      </p:sp>
      <p:sp>
        <p:nvSpPr>
          <p:cNvPr id="11" name="Rounded Rectangle 10"/>
          <p:cNvSpPr/>
          <p:nvPr/>
        </p:nvSpPr>
        <p:spPr>
          <a:xfrm>
            <a:off x="4457700" y="3505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Origination</a:t>
            </a:r>
            <a:endParaRPr lang="de-DE" dirty="0"/>
          </a:p>
        </p:txBody>
      </p:sp>
      <p:sp>
        <p:nvSpPr>
          <p:cNvPr id="12" name="Rounded Rectangle 11"/>
          <p:cNvSpPr/>
          <p:nvPr/>
        </p:nvSpPr>
        <p:spPr>
          <a:xfrm>
            <a:off x="4457700" y="48768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Syndication</a:t>
            </a:r>
            <a:endParaRPr lang="de-DE" dirty="0"/>
          </a:p>
        </p:txBody>
      </p:sp>
      <p:sp>
        <p:nvSpPr>
          <p:cNvPr id="13" name="Rounded Rectangle 12"/>
          <p:cNvSpPr/>
          <p:nvPr/>
        </p:nvSpPr>
        <p:spPr>
          <a:xfrm>
            <a:off x="6362700" y="3505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ECM</a:t>
            </a:r>
            <a:endParaRPr lang="de-DE" dirty="0"/>
          </a:p>
        </p:txBody>
      </p:sp>
      <p:sp>
        <p:nvSpPr>
          <p:cNvPr id="14" name="Rounded Rectangle 13"/>
          <p:cNvSpPr/>
          <p:nvPr/>
        </p:nvSpPr>
        <p:spPr>
          <a:xfrm>
            <a:off x="6362700" y="48768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DCM</a:t>
            </a:r>
            <a:endParaRPr lang="de-DE" dirty="0"/>
          </a:p>
        </p:txBody>
      </p:sp>
      <p:sp>
        <p:nvSpPr>
          <p:cNvPr id="15" name="Rounded Rectangle 14"/>
          <p:cNvSpPr/>
          <p:nvPr/>
        </p:nvSpPr>
        <p:spPr>
          <a:xfrm>
            <a:off x="8267700" y="3505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Selling</a:t>
            </a:r>
            <a:endParaRPr lang="de-DE" dirty="0"/>
          </a:p>
        </p:txBody>
      </p:sp>
      <p:sp>
        <p:nvSpPr>
          <p:cNvPr id="16" name="Rounded Rectangle 15"/>
          <p:cNvSpPr/>
          <p:nvPr/>
        </p:nvSpPr>
        <p:spPr>
          <a:xfrm>
            <a:off x="8267700" y="48768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Trading</a:t>
            </a:r>
            <a:endParaRPr lang="de-DE" dirty="0"/>
          </a:p>
        </p:txBody>
      </p:sp>
      <p:cxnSp>
        <p:nvCxnSpPr>
          <p:cNvPr id="18" name="Straight Arrow Connector 17"/>
          <p:cNvCxnSpPr>
            <a:stCxn id="9" idx="3"/>
            <a:endCxn id="11" idx="1"/>
          </p:cNvCxnSpPr>
          <p:nvPr/>
        </p:nvCxnSpPr>
        <p:spPr>
          <a:xfrm flipV="1">
            <a:off x="3886200" y="3810000"/>
            <a:ext cx="571500" cy="6858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9" idx="3"/>
            <a:endCxn id="12" idx="1"/>
          </p:cNvCxnSpPr>
          <p:nvPr/>
        </p:nvCxnSpPr>
        <p:spPr>
          <a:xfrm>
            <a:off x="3886200" y="4495800"/>
            <a:ext cx="571500" cy="6858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11" idx="3"/>
            <a:endCxn id="13" idx="1"/>
          </p:cNvCxnSpPr>
          <p:nvPr/>
        </p:nvCxnSpPr>
        <p:spPr>
          <a:xfrm>
            <a:off x="5829300" y="38100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a:stCxn id="11" idx="3"/>
            <a:endCxn id="14" idx="1"/>
          </p:cNvCxnSpPr>
          <p:nvPr/>
        </p:nvCxnSpPr>
        <p:spPr>
          <a:xfrm>
            <a:off x="5829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a:stCxn id="12" idx="3"/>
            <a:endCxn id="14" idx="1"/>
          </p:cNvCxnSpPr>
          <p:nvPr/>
        </p:nvCxnSpPr>
        <p:spPr>
          <a:xfrm>
            <a:off x="5829300" y="51816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12" idx="3"/>
          </p:cNvCxnSpPr>
          <p:nvPr/>
        </p:nvCxnSpPr>
        <p:spPr>
          <a:xfrm flipV="1">
            <a:off x="5829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p:cNvCxnSpPr>
            <a:stCxn id="13" idx="3"/>
            <a:endCxn id="15" idx="1"/>
          </p:cNvCxnSpPr>
          <p:nvPr/>
        </p:nvCxnSpPr>
        <p:spPr>
          <a:xfrm>
            <a:off x="7734300" y="38100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3" idx="3"/>
            <a:endCxn id="16" idx="1"/>
          </p:cNvCxnSpPr>
          <p:nvPr/>
        </p:nvCxnSpPr>
        <p:spPr>
          <a:xfrm>
            <a:off x="7734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a:stCxn id="14" idx="3"/>
            <a:endCxn id="16" idx="1"/>
          </p:cNvCxnSpPr>
          <p:nvPr/>
        </p:nvCxnSpPr>
        <p:spPr>
          <a:xfrm>
            <a:off x="7734300" y="51816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endCxn id="15" idx="1"/>
          </p:cNvCxnSpPr>
          <p:nvPr/>
        </p:nvCxnSpPr>
        <p:spPr>
          <a:xfrm flipV="1">
            <a:off x="7734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31202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ltLang="zh-TW" dirty="0"/>
              <a:t>Trading: Client vs. Risk-driven revenues</a:t>
            </a:r>
          </a:p>
        </p:txBody>
      </p:sp>
      <p:sp>
        <p:nvSpPr>
          <p:cNvPr id="408579" name="Rectangle 3"/>
          <p:cNvSpPr>
            <a:spLocks noGrp="1" noChangeArrowheads="1"/>
          </p:cNvSpPr>
          <p:nvPr>
            <p:ph idx="1"/>
          </p:nvPr>
        </p:nvSpPr>
        <p:spPr>
          <a:xfrm>
            <a:off x="3048000" y="1600201"/>
            <a:ext cx="7315200" cy="4525963"/>
          </a:xfrm>
        </p:spPr>
        <p:txBody>
          <a:bodyPr>
            <a:normAutofit fontScale="92500" lnSpcReduction="20000"/>
          </a:bodyPr>
          <a:lstStyle/>
          <a:p>
            <a:r>
              <a:rPr lang="en-US" altLang="zh-TW" b="1" dirty="0">
                <a:solidFill>
                  <a:schemeClr val="accent2"/>
                </a:solidFill>
              </a:rPr>
              <a:t>“Flow” trading =&gt; Client-driven revenues </a:t>
            </a:r>
            <a:r>
              <a:rPr lang="en-US" altLang="zh-TW" dirty="0"/>
              <a:t>= fees and commissions, markups and spreads as measured through sales and production credits</a:t>
            </a:r>
          </a:p>
          <a:p>
            <a:r>
              <a:rPr lang="en-US" altLang="zh-TW" b="1" dirty="0">
                <a:solidFill>
                  <a:schemeClr val="accent2"/>
                </a:solidFill>
              </a:rPr>
              <a:t>“Prop” trading =&gt; Risk-driven revenues </a:t>
            </a:r>
            <a:r>
              <a:rPr lang="en-US" altLang="zh-TW" dirty="0"/>
              <a:t>= dedicated proprietary trading that is delinked from customer business, and substantial residual revenue between sales and production credits</a:t>
            </a:r>
          </a:p>
          <a:p>
            <a:r>
              <a:rPr lang="en-US" altLang="zh-TW" dirty="0"/>
              <a:t>For most players, </a:t>
            </a:r>
            <a:r>
              <a:rPr lang="en-US" altLang="zh-TW" b="1" dirty="0"/>
              <a:t>capital markets are primarily a client business, not a proprietary trading business</a:t>
            </a:r>
            <a:r>
              <a:rPr lang="en-US" altLang="zh-TW" dirty="0"/>
              <a:t> =&gt; client franchise building and delivery are critical</a:t>
            </a:r>
          </a:p>
          <a:p>
            <a:r>
              <a:rPr lang="en-US" altLang="zh-TW" dirty="0"/>
              <a:t>The “Volcker rule” (part of Dodd-Franck Act) prohibits “prop” trading in banks in the US but is in the process of being repelled</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41409CC-79B5-4F3B-96BD-FB5755011280}" type="slidenum">
              <a:rPr lang="en-US" altLang="en-US" sz="1400"/>
              <a:pPr/>
              <a:t>419</a:t>
            </a:fld>
            <a:endParaRPr lang="en-US" altLang="en-US" sz="1400"/>
          </a:p>
        </p:txBody>
      </p:sp>
      <p:sp>
        <p:nvSpPr>
          <p:cNvPr id="408580" name="Text Box 4"/>
          <p:cNvSpPr txBox="1">
            <a:spLocks noChangeArrowheads="1"/>
          </p:cNvSpPr>
          <p:nvPr/>
        </p:nvSpPr>
        <p:spPr bwMode="auto">
          <a:xfrm>
            <a:off x="1676400" y="1600200"/>
            <a:ext cx="1371600" cy="1754326"/>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nchor="ctr">
            <a:spAutoFit/>
          </a:bodyPr>
          <a:lstStyle/>
          <a:p>
            <a:pPr algn="ctr">
              <a:spcBef>
                <a:spcPct val="50000"/>
              </a:spcBef>
            </a:pPr>
            <a:r>
              <a:rPr lang="en-US" altLang="zh-TW" dirty="0">
                <a:ea typeface="PMingLiU" pitchFamily="18" charset="-120"/>
              </a:rPr>
              <a:t>Measuring client value remains more an art than a science</a:t>
            </a: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98071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857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uiExpand="1" build="p"/>
      <p:bldP spid="408580" grpId="0" uiExpan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1"/>
          <p:cNvSpPr>
            <a:spLocks noGrp="1" noChangeArrowheads="1"/>
          </p:cNvSpPr>
          <p:nvPr>
            <p:ph type="title"/>
          </p:nvPr>
        </p:nvSpPr>
        <p:spPr/>
        <p:txBody>
          <a:bodyPr/>
          <a:lstStyle/>
          <a:p>
            <a:r>
              <a:rPr lang="en-US" altLang="zh-TW" dirty="0"/>
              <a:t>The Statement of Cash Flows</a:t>
            </a:r>
          </a:p>
        </p:txBody>
      </p:sp>
      <p:sp>
        <p:nvSpPr>
          <p:cNvPr id="101379" name="Rectangle 12"/>
          <p:cNvSpPr>
            <a:spLocks noGrp="1" noChangeArrowheads="1"/>
          </p:cNvSpPr>
          <p:nvPr>
            <p:ph sz="half" idx="1"/>
          </p:nvPr>
        </p:nvSpPr>
        <p:spPr>
          <a:xfrm>
            <a:off x="1828800" y="1600201"/>
            <a:ext cx="5486400" cy="4525963"/>
          </a:xfrm>
        </p:spPr>
        <p:txBody>
          <a:bodyPr>
            <a:normAutofit lnSpcReduction="10000"/>
          </a:bodyPr>
          <a:lstStyle/>
          <a:p>
            <a:r>
              <a:rPr lang="en-US" altLang="zh-TW" dirty="0"/>
              <a:t>The firm’s statement of cash flows uses the information from the income statement and balance sheet to determine:</a:t>
            </a:r>
          </a:p>
          <a:p>
            <a:pPr lvl="1"/>
            <a:r>
              <a:rPr lang="en-US" altLang="zh-TW" dirty="0"/>
              <a:t>How much cash the firm has generated</a:t>
            </a:r>
          </a:p>
          <a:p>
            <a:pPr lvl="1"/>
            <a:r>
              <a:rPr lang="en-US" altLang="zh-TW" dirty="0"/>
              <a:t>How that cash has been allocated during a set period</a:t>
            </a:r>
          </a:p>
          <a:p>
            <a:r>
              <a:rPr lang="en-US" altLang="zh-TW" dirty="0"/>
              <a:t>Cash is important because it is needed to pay bills and maintain operations and is the source of any return of investment for investors</a:t>
            </a:r>
          </a:p>
        </p:txBody>
      </p:sp>
      <p:pic>
        <p:nvPicPr>
          <p:cNvPr id="11" name="Picture 4" descr="Image result for images for cash is king">
            <a:hlinkClick r:id="rId3"/>
          </p:cNvPr>
          <p:cNvPicPr>
            <a:picLocks noGrp="1" noChangeAspect="1" noChangeArrowheads="1"/>
          </p:cNvPicPr>
          <p:nvPr>
            <p:ph sz="half" idx="2"/>
          </p:nvPr>
        </p:nvPicPr>
        <p:blipFill>
          <a:blip r:embed="rId4" cstate="print"/>
          <a:srcRect/>
          <a:stretch>
            <a:fillRect/>
          </a:stretch>
        </p:blipFill>
        <p:spPr>
          <a:xfrm>
            <a:off x="7620000" y="1511302"/>
            <a:ext cx="2709088" cy="4525963"/>
          </a:xfrm>
        </p:spPr>
      </p:pic>
      <p:sp>
        <p:nvSpPr>
          <p:cNvPr id="4" name="Slide Number Placeholder 3"/>
          <p:cNvSpPr>
            <a:spLocks noGrp="1"/>
          </p:cNvSpPr>
          <p:nvPr>
            <p:ph type="sldNum" sz="quarter" idx="10"/>
          </p:nvPr>
        </p:nvSpPr>
        <p:spPr/>
        <p:txBody>
          <a:bodyPr/>
          <a:lstStyle/>
          <a:p>
            <a:fld id="{EAE15FBB-C212-4CCE-963E-E89263F0DE18}" type="slidenum">
              <a:rPr lang="en-US" smtClean="0"/>
              <a:pPr/>
              <a:t>42</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12"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3838765214"/>
      </p:ext>
    </p:extLst>
  </p:cSld>
  <p:clrMapOvr>
    <a:masterClrMapping/>
  </p:clrMapOvr>
  <p:transition spd="med">
    <p:wipe dir="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451" name="Picture 3" descr="E:\Users\Wolfgang\Pictures\1_Bilder HKUST\2008.08.25 Beijing\P1020168.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6628" y="953978"/>
            <a:ext cx="9141372" cy="5142022"/>
          </a:xfrm>
          <a:prstGeom prst="rect">
            <a:avLst/>
          </a:prstGeom>
          <a:noFill/>
          <a:extLst>
            <a:ext uri="{909E8E84-426E-40DD-AFC4-6F175D3DCCD1}">
              <a14:hiddenFill xmlns:a14="http://schemas.microsoft.com/office/drawing/2010/main">
                <a:solidFill>
                  <a:srgbClr val="FFFFFF"/>
                </a:solidFill>
              </a14:hiddenFill>
            </a:ext>
          </a:extLst>
        </p:spPr>
      </p:pic>
      <p:sp>
        <p:nvSpPr>
          <p:cNvPr id="819202" name="Rectangle 2"/>
          <p:cNvSpPr>
            <a:spLocks noGrp="1" noChangeArrowheads="1"/>
          </p:cNvSpPr>
          <p:nvPr>
            <p:ph type="title"/>
          </p:nvPr>
        </p:nvSpPr>
        <p:spPr>
          <a:xfrm>
            <a:off x="2133600" y="0"/>
            <a:ext cx="7772400" cy="1143000"/>
          </a:xfrm>
        </p:spPr>
        <p:txBody>
          <a:bodyPr>
            <a:normAutofit fontScale="90000"/>
          </a:bodyPr>
          <a:lstStyle/>
          <a:p>
            <a:r>
              <a:rPr lang="en-US" altLang="zh-TW" dirty="0">
                <a:ea typeface="PMingLiU" pitchFamily="18" charset="-120"/>
              </a:rPr>
              <a:t>Chinese Walls &amp; Information Barriers</a:t>
            </a:r>
          </a:p>
        </p:txBody>
      </p:sp>
      <p:sp>
        <p:nvSpPr>
          <p:cNvPr id="13"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2588508-69E8-45FE-AAF1-4B3B5AEB90F8}" type="slidenum">
              <a:rPr lang="en-US" altLang="en-US" sz="1400"/>
              <a:pPr/>
              <a:t>420</a:t>
            </a:fld>
            <a:endParaRPr lang="en-US" altLang="en-US" sz="1400"/>
          </a:p>
        </p:txBody>
      </p:sp>
      <p:sp>
        <p:nvSpPr>
          <p:cNvPr id="819204" name="Oval 4"/>
          <p:cNvSpPr>
            <a:spLocks noChangeArrowheads="1"/>
          </p:cNvSpPr>
          <p:nvPr/>
        </p:nvSpPr>
        <p:spPr bwMode="auto">
          <a:xfrm>
            <a:off x="8534400" y="1377020"/>
            <a:ext cx="1981200" cy="1823381"/>
          </a:xfrm>
          <a:prstGeom prst="wedgeEllipseCallout">
            <a:avLst>
              <a:gd name="adj1" fmla="val 36992"/>
              <a:gd name="adj2" fmla="val 67688"/>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b="1" dirty="0">
                <a:ea typeface="PMingLiU" pitchFamily="18" charset="-120"/>
              </a:rPr>
              <a:t>Everybody Else</a:t>
            </a:r>
          </a:p>
        </p:txBody>
      </p:sp>
      <p:sp>
        <p:nvSpPr>
          <p:cNvPr id="819205" name="Oval 5"/>
          <p:cNvSpPr>
            <a:spLocks noChangeArrowheads="1"/>
          </p:cNvSpPr>
          <p:nvPr/>
        </p:nvSpPr>
        <p:spPr bwMode="auto">
          <a:xfrm>
            <a:off x="1905000" y="2133600"/>
            <a:ext cx="1295400" cy="914400"/>
          </a:xfrm>
          <a:prstGeom prst="wedgeEllipseCallout">
            <a:avLst>
              <a:gd name="adj1" fmla="val -39494"/>
              <a:gd name="adj2" fmla="val 86638"/>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M&amp;A</a:t>
            </a:r>
          </a:p>
        </p:txBody>
      </p:sp>
      <p:sp>
        <p:nvSpPr>
          <p:cNvPr id="819206" name="Oval 6"/>
          <p:cNvSpPr>
            <a:spLocks noChangeArrowheads="1"/>
          </p:cNvSpPr>
          <p:nvPr/>
        </p:nvSpPr>
        <p:spPr bwMode="auto">
          <a:xfrm>
            <a:off x="3316014" y="1981200"/>
            <a:ext cx="2209800" cy="1066800"/>
          </a:xfrm>
          <a:prstGeom prst="wedgeEllipseCallout">
            <a:avLst>
              <a:gd name="adj1" fmla="val -33199"/>
              <a:gd name="adj2" fmla="val 79249"/>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b="1">
                <a:ea typeface="PMingLiU" pitchFamily="18" charset="-120"/>
              </a:rPr>
              <a:t>Corporate Finance</a:t>
            </a:r>
          </a:p>
        </p:txBody>
      </p:sp>
      <p:sp>
        <p:nvSpPr>
          <p:cNvPr id="819208" name="Oval 8"/>
          <p:cNvSpPr>
            <a:spLocks noChangeArrowheads="1"/>
          </p:cNvSpPr>
          <p:nvPr/>
        </p:nvSpPr>
        <p:spPr bwMode="auto">
          <a:xfrm>
            <a:off x="4420914" y="3048000"/>
            <a:ext cx="1676400" cy="914400"/>
          </a:xfrm>
          <a:prstGeom prst="wedgeEllipseCallout">
            <a:avLst>
              <a:gd name="adj1" fmla="val -31491"/>
              <a:gd name="adj2" fmla="val 6824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rPr>
              <a:t>Bankers</a:t>
            </a:r>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403707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fade">
                                      <p:cBhvr>
                                        <p:cTn id="7" dur="500"/>
                                        <p:tgtEl>
                                          <p:spTgt spid="819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206"/>
                                        </p:tgtEl>
                                        <p:attrNameLst>
                                          <p:attrName>style.visibility</p:attrName>
                                        </p:attrNameLst>
                                      </p:cBhvr>
                                      <p:to>
                                        <p:strVal val="visible"/>
                                      </p:to>
                                    </p:set>
                                    <p:animEffect transition="in" filter="fade">
                                      <p:cBhvr>
                                        <p:cTn id="12" dur="500"/>
                                        <p:tgtEl>
                                          <p:spTgt spid="8192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208"/>
                                        </p:tgtEl>
                                        <p:attrNameLst>
                                          <p:attrName>style.visibility</p:attrName>
                                        </p:attrNameLst>
                                      </p:cBhvr>
                                      <p:to>
                                        <p:strVal val="visible"/>
                                      </p:to>
                                    </p:set>
                                    <p:animEffect transition="in" filter="fade">
                                      <p:cBhvr>
                                        <p:cTn id="17" dur="500"/>
                                        <p:tgtEl>
                                          <p:spTgt spid="8192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204"/>
                                        </p:tgtEl>
                                        <p:attrNameLst>
                                          <p:attrName>style.visibility</p:attrName>
                                        </p:attrNameLst>
                                      </p:cBhvr>
                                      <p:to>
                                        <p:strVal val="visible"/>
                                      </p:to>
                                    </p:set>
                                    <p:animEffect transition="in" filter="fade">
                                      <p:cBhvr>
                                        <p:cTn id="22" dur="500"/>
                                        <p:tgtEl>
                                          <p:spTgt spid="819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4" grpId="0" animBg="1"/>
      <p:bldP spid="819205" grpId="0" animBg="1"/>
      <p:bldP spid="819206" grpId="0" animBg="1"/>
      <p:bldP spid="819208"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r>
              <a:rPr lang="en-US" altLang="zh-TW" dirty="0"/>
              <a:t>Chinese Walls </a:t>
            </a:r>
            <a:r>
              <a:rPr lang="en-US" altLang="zh-TW" dirty="0">
                <a:ea typeface="PMingLiU" pitchFamily="18" charset="-120"/>
              </a:rPr>
              <a:t>&amp; Information Barriers</a:t>
            </a:r>
            <a:endParaRPr lang="en-US" altLang="zh-TW" dirty="0"/>
          </a:p>
        </p:txBody>
      </p:sp>
      <p:sp>
        <p:nvSpPr>
          <p:cNvPr id="21"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9D788CC-0972-46F2-B4C7-5ABC874ED390}" type="slidenum">
              <a:rPr lang="en-US" altLang="en-US" sz="1400"/>
              <a:pPr/>
              <a:t>421</a:t>
            </a:fld>
            <a:endParaRPr lang="en-US" altLang="en-US" sz="1400"/>
          </a:p>
        </p:txBody>
      </p:sp>
      <p:sp>
        <p:nvSpPr>
          <p:cNvPr id="821251" name="AutoShape 3"/>
          <p:cNvSpPr>
            <a:spLocks noChangeArrowheads="1"/>
          </p:cNvSpPr>
          <p:nvPr/>
        </p:nvSpPr>
        <p:spPr bwMode="auto">
          <a:xfrm>
            <a:off x="1994338" y="1219200"/>
            <a:ext cx="990600" cy="10668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Client</a:t>
            </a:r>
          </a:p>
        </p:txBody>
      </p:sp>
      <p:sp>
        <p:nvSpPr>
          <p:cNvPr id="821252" name="AutoShape 4"/>
          <p:cNvSpPr>
            <a:spLocks noChangeArrowheads="1"/>
          </p:cNvSpPr>
          <p:nvPr/>
        </p:nvSpPr>
        <p:spPr bwMode="auto">
          <a:xfrm>
            <a:off x="1981200" y="3053912"/>
            <a:ext cx="990600" cy="10668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Client</a:t>
            </a:r>
          </a:p>
        </p:txBody>
      </p:sp>
      <p:sp>
        <p:nvSpPr>
          <p:cNvPr id="821253" name="AutoShape 5"/>
          <p:cNvSpPr>
            <a:spLocks noChangeArrowheads="1"/>
          </p:cNvSpPr>
          <p:nvPr/>
        </p:nvSpPr>
        <p:spPr bwMode="auto">
          <a:xfrm>
            <a:off x="1994338" y="4888624"/>
            <a:ext cx="990600" cy="10668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sp>
        <p:nvSpPr>
          <p:cNvPr id="821254" name="Oval 6"/>
          <p:cNvSpPr>
            <a:spLocks noChangeArrowheads="1"/>
          </p:cNvSpPr>
          <p:nvPr/>
        </p:nvSpPr>
        <p:spPr bwMode="auto">
          <a:xfrm>
            <a:off x="6314089" y="2778673"/>
            <a:ext cx="1295400" cy="990600"/>
          </a:xfrm>
          <a:prstGeom prst="ellipse">
            <a:avLst/>
          </a:prstGeom>
          <a:solidFill>
            <a:schemeClr val="accent4">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ECM</a:t>
            </a:r>
          </a:p>
        </p:txBody>
      </p:sp>
      <p:sp>
        <p:nvSpPr>
          <p:cNvPr id="821255" name="Oval 7"/>
          <p:cNvSpPr>
            <a:spLocks noChangeArrowheads="1"/>
          </p:cNvSpPr>
          <p:nvPr/>
        </p:nvSpPr>
        <p:spPr bwMode="auto">
          <a:xfrm>
            <a:off x="5087006" y="4800600"/>
            <a:ext cx="1295400" cy="990600"/>
          </a:xfrm>
          <a:prstGeom prst="ellipse">
            <a:avLst/>
          </a:prstGeom>
          <a:solidFill>
            <a:schemeClr val="accent4">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DCM</a:t>
            </a:r>
          </a:p>
        </p:txBody>
      </p:sp>
      <p:sp>
        <p:nvSpPr>
          <p:cNvPr id="821256" name="Oval 8"/>
          <p:cNvSpPr>
            <a:spLocks noChangeArrowheads="1"/>
          </p:cNvSpPr>
          <p:nvPr/>
        </p:nvSpPr>
        <p:spPr bwMode="auto">
          <a:xfrm>
            <a:off x="8382000" y="2743199"/>
            <a:ext cx="1752600" cy="990600"/>
          </a:xfrm>
          <a:prstGeom prst="ellipse">
            <a:avLst/>
          </a:prstGeom>
          <a:solidFill>
            <a:schemeClr val="accent2">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a:ea typeface="PMingLiU" pitchFamily="18" charset="-120"/>
                <a:cs typeface="Arial" charset="0"/>
              </a:rPr>
              <a:t>Derivatives</a:t>
            </a:r>
          </a:p>
        </p:txBody>
      </p:sp>
      <p:sp>
        <p:nvSpPr>
          <p:cNvPr id="821257" name="AutoShape 9"/>
          <p:cNvSpPr>
            <a:spLocks noChangeArrowheads="1"/>
          </p:cNvSpPr>
          <p:nvPr/>
        </p:nvSpPr>
        <p:spPr bwMode="auto">
          <a:xfrm>
            <a:off x="3581400" y="2162504"/>
            <a:ext cx="1371600" cy="1524000"/>
          </a:xfrm>
          <a:prstGeom prst="hexagon">
            <a:avLst>
              <a:gd name="adj" fmla="val 25000"/>
              <a:gd name="vf" fmla="val 115470"/>
            </a:avLst>
          </a:prstGeom>
          <a:solidFill>
            <a:schemeClr val="accent6">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a:ea typeface="PMingLiU" pitchFamily="18" charset="-120"/>
                <a:cs typeface="Arial" charset="0"/>
              </a:rPr>
              <a:t>Bankers</a:t>
            </a:r>
          </a:p>
        </p:txBody>
      </p:sp>
      <p:sp>
        <p:nvSpPr>
          <p:cNvPr id="821258" name="AutoShape 10"/>
          <p:cNvSpPr>
            <a:spLocks noChangeArrowheads="1"/>
          </p:cNvSpPr>
          <p:nvPr/>
        </p:nvSpPr>
        <p:spPr bwMode="auto">
          <a:xfrm>
            <a:off x="4838700" y="1521373"/>
            <a:ext cx="1828800" cy="1752600"/>
          </a:xfrm>
          <a:prstGeom prst="hexagon">
            <a:avLst>
              <a:gd name="adj" fmla="val 26087"/>
              <a:gd name="vf" fmla="val 115470"/>
            </a:avLst>
          </a:prstGeom>
          <a:solidFill>
            <a:schemeClr val="accent6">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dirty="0">
                <a:ea typeface="PMingLiU" pitchFamily="18" charset="-120"/>
                <a:cs typeface="Arial" charset="0"/>
              </a:rPr>
              <a:t>Corporate</a:t>
            </a:r>
          </a:p>
          <a:p>
            <a:pPr algn="ctr"/>
            <a:r>
              <a:rPr lang="en-US" altLang="zh-TW" sz="2000" dirty="0">
                <a:ea typeface="PMingLiU" pitchFamily="18" charset="-120"/>
                <a:cs typeface="Arial" charset="0"/>
              </a:rPr>
              <a:t>Finance</a:t>
            </a:r>
          </a:p>
          <a:p>
            <a:pPr algn="ctr"/>
            <a:r>
              <a:rPr lang="en-US" altLang="zh-TW" sz="2000" dirty="0">
                <a:ea typeface="PMingLiU" pitchFamily="18" charset="-120"/>
                <a:cs typeface="Arial" charset="0"/>
              </a:rPr>
              <a:t>Execution</a:t>
            </a:r>
          </a:p>
          <a:p>
            <a:pPr algn="ctr"/>
            <a:r>
              <a:rPr lang="en-US" altLang="zh-TW" sz="2000" dirty="0">
                <a:ea typeface="PMingLiU" pitchFamily="18" charset="-120"/>
                <a:cs typeface="Arial" charset="0"/>
              </a:rPr>
              <a:t>Group</a:t>
            </a:r>
          </a:p>
        </p:txBody>
      </p:sp>
      <p:sp>
        <p:nvSpPr>
          <p:cNvPr id="821259" name="Oval 11"/>
          <p:cNvSpPr>
            <a:spLocks noChangeArrowheads="1"/>
          </p:cNvSpPr>
          <p:nvPr/>
        </p:nvSpPr>
        <p:spPr bwMode="auto">
          <a:xfrm>
            <a:off x="3807372" y="4078014"/>
            <a:ext cx="1295400" cy="1066800"/>
          </a:xfrm>
          <a:prstGeom prst="ellipse">
            <a:avLst/>
          </a:prstGeom>
          <a:solidFill>
            <a:schemeClr val="accent4">
              <a:lumMod val="40000"/>
              <a:lumOff val="60000"/>
            </a:schemeClr>
          </a:solidFill>
          <a:ln w="76200">
            <a:solidFill>
              <a:srgbClr val="FF0000"/>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M&amp;A</a:t>
            </a:r>
          </a:p>
        </p:txBody>
      </p:sp>
      <p:sp>
        <p:nvSpPr>
          <p:cNvPr id="821260" name="Rectangle 12"/>
          <p:cNvSpPr>
            <a:spLocks noChangeArrowheads="1"/>
          </p:cNvSpPr>
          <p:nvPr/>
        </p:nvSpPr>
        <p:spPr bwMode="auto">
          <a:xfrm>
            <a:off x="8424042" y="5498224"/>
            <a:ext cx="1752601" cy="457200"/>
          </a:xfrm>
          <a:prstGeom prst="rect">
            <a:avLst/>
          </a:prstGeom>
          <a:solidFill>
            <a:schemeClr val="accent1">
              <a:lumMod val="40000"/>
              <a:lumOff val="60000"/>
            </a:schemeClr>
          </a:solidFill>
          <a:ln w="762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Research</a:t>
            </a:r>
          </a:p>
        </p:txBody>
      </p:sp>
      <p:sp>
        <p:nvSpPr>
          <p:cNvPr id="821261" name="Rectangle 13"/>
          <p:cNvSpPr>
            <a:spLocks noChangeArrowheads="1"/>
          </p:cNvSpPr>
          <p:nvPr/>
        </p:nvSpPr>
        <p:spPr bwMode="auto">
          <a:xfrm>
            <a:off x="8424041" y="4833443"/>
            <a:ext cx="1752600" cy="533400"/>
          </a:xfrm>
          <a:prstGeom prst="rect">
            <a:avLst/>
          </a:prstGeom>
          <a:solidFill>
            <a:schemeClr val="accent1">
              <a:lumMod val="40000"/>
              <a:lumOff val="60000"/>
            </a:schemeClr>
          </a:solidFill>
          <a:ln w="762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Credit</a:t>
            </a:r>
          </a:p>
        </p:txBody>
      </p:sp>
      <p:sp>
        <p:nvSpPr>
          <p:cNvPr id="821262" name="Rectangle 14"/>
          <p:cNvSpPr>
            <a:spLocks noChangeArrowheads="1"/>
          </p:cNvSpPr>
          <p:nvPr/>
        </p:nvSpPr>
        <p:spPr bwMode="auto">
          <a:xfrm>
            <a:off x="8424040" y="3865178"/>
            <a:ext cx="1752600" cy="836886"/>
          </a:xfrm>
          <a:prstGeom prst="rect">
            <a:avLst/>
          </a:prstGeom>
          <a:solidFill>
            <a:schemeClr val="accent1">
              <a:lumMod val="40000"/>
              <a:lumOff val="60000"/>
            </a:schemeClr>
          </a:solidFill>
          <a:ln w="762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Risk</a:t>
            </a:r>
          </a:p>
          <a:p>
            <a:pPr algn="ctr"/>
            <a:r>
              <a:rPr lang="en-US" altLang="zh-TW" sz="2000" dirty="0">
                <a:ea typeface="PMingLiU" pitchFamily="18" charset="-120"/>
                <a:cs typeface="Arial" charset="0"/>
              </a:rPr>
              <a:t>Management</a:t>
            </a:r>
          </a:p>
        </p:txBody>
      </p:sp>
      <p:sp>
        <p:nvSpPr>
          <p:cNvPr id="821263" name="Oval 15"/>
          <p:cNvSpPr>
            <a:spLocks noChangeArrowheads="1"/>
          </p:cNvSpPr>
          <p:nvPr/>
        </p:nvSpPr>
        <p:spPr bwMode="auto">
          <a:xfrm>
            <a:off x="3124200" y="1219200"/>
            <a:ext cx="4724400" cy="4724400"/>
          </a:xfrm>
          <a:prstGeom prst="ellipse">
            <a:avLst/>
          </a:prstGeom>
          <a:noFill/>
          <a:ln w="76200">
            <a:solidFill>
              <a:srgbClr val="FF0000"/>
            </a:solidFill>
            <a:headEnd/>
            <a:tailEnd/>
          </a:ln>
        </p:spPr>
        <p:style>
          <a:lnRef idx="2">
            <a:schemeClr val="dk1"/>
          </a:lnRef>
          <a:fillRef idx="1">
            <a:schemeClr val="lt1"/>
          </a:fillRef>
          <a:effectRef idx="0">
            <a:schemeClr val="dk1"/>
          </a:effectRef>
          <a:fontRef idx="minor">
            <a:schemeClr val="dk1"/>
          </a:fontRef>
        </p:style>
        <p:txBody>
          <a:bodyPr wrap="none" anchor="ctr"/>
          <a:lstStyle/>
          <a:p>
            <a:endParaRPr lang="zh-TW" altLang="en-US" sz="2000"/>
          </a:p>
        </p:txBody>
      </p:sp>
      <p:sp>
        <p:nvSpPr>
          <p:cNvPr id="821264" name="Rectangle 16"/>
          <p:cNvSpPr>
            <a:spLocks noChangeArrowheads="1"/>
          </p:cNvSpPr>
          <p:nvPr/>
        </p:nvSpPr>
        <p:spPr bwMode="auto">
          <a:xfrm>
            <a:off x="8382000" y="1960180"/>
            <a:ext cx="1752601" cy="651641"/>
          </a:xfrm>
          <a:prstGeom prst="rect">
            <a:avLst/>
          </a:prstGeom>
          <a:solidFill>
            <a:schemeClr val="accent2">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dirty="0">
                <a:ea typeface="PMingLiU" pitchFamily="18" charset="-120"/>
              </a:rPr>
              <a:t>Sales</a:t>
            </a:r>
          </a:p>
        </p:txBody>
      </p:sp>
      <p:sp>
        <p:nvSpPr>
          <p:cNvPr id="821265" name="Rectangle 17"/>
          <p:cNvSpPr>
            <a:spLocks noChangeArrowheads="1"/>
          </p:cNvSpPr>
          <p:nvPr/>
        </p:nvSpPr>
        <p:spPr bwMode="auto">
          <a:xfrm>
            <a:off x="8368862" y="1219200"/>
            <a:ext cx="1752600" cy="609600"/>
          </a:xfrm>
          <a:prstGeom prst="rect">
            <a:avLst/>
          </a:prstGeom>
          <a:solidFill>
            <a:schemeClr val="accent2">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a:ea typeface="PMingLiU" pitchFamily="18" charset="-120"/>
              </a:rPr>
              <a:t>Trading</a:t>
            </a:r>
          </a:p>
        </p:txBody>
      </p:sp>
      <p:sp>
        <p:nvSpPr>
          <p:cNvPr id="821266" name="Oval 18"/>
          <p:cNvSpPr>
            <a:spLocks noChangeArrowheads="1"/>
          </p:cNvSpPr>
          <p:nvPr/>
        </p:nvSpPr>
        <p:spPr bwMode="auto">
          <a:xfrm>
            <a:off x="5290645" y="3620814"/>
            <a:ext cx="1371600" cy="1066800"/>
          </a:xfrm>
          <a:prstGeom prst="ellipse">
            <a:avLst/>
          </a:prstGeom>
          <a:solidFill>
            <a:schemeClr val="accent4">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Derivatives</a:t>
            </a:r>
          </a:p>
        </p:txBody>
      </p:sp>
      <p:sp>
        <p:nvSpPr>
          <p:cNvPr id="2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397257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1257"/>
                                        </p:tgtEl>
                                        <p:attrNameLst>
                                          <p:attrName>style.visibility</p:attrName>
                                        </p:attrNameLst>
                                      </p:cBhvr>
                                      <p:to>
                                        <p:strVal val="visible"/>
                                      </p:to>
                                    </p:set>
                                    <p:animEffect transition="in" filter="fade">
                                      <p:cBhvr>
                                        <p:cTn id="7" dur="500"/>
                                        <p:tgtEl>
                                          <p:spTgt spid="821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1258"/>
                                        </p:tgtEl>
                                        <p:attrNameLst>
                                          <p:attrName>style.visibility</p:attrName>
                                        </p:attrNameLst>
                                      </p:cBhvr>
                                      <p:to>
                                        <p:strVal val="visible"/>
                                      </p:to>
                                    </p:set>
                                    <p:animEffect transition="in" filter="fade">
                                      <p:cBhvr>
                                        <p:cTn id="12" dur="500"/>
                                        <p:tgtEl>
                                          <p:spTgt spid="8212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1259"/>
                                        </p:tgtEl>
                                        <p:attrNameLst>
                                          <p:attrName>style.visibility</p:attrName>
                                        </p:attrNameLst>
                                      </p:cBhvr>
                                      <p:to>
                                        <p:strVal val="visible"/>
                                      </p:to>
                                    </p:set>
                                    <p:animEffect transition="in" filter="fade">
                                      <p:cBhvr>
                                        <p:cTn id="17" dur="500"/>
                                        <p:tgtEl>
                                          <p:spTgt spid="8212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1266"/>
                                        </p:tgtEl>
                                        <p:attrNameLst>
                                          <p:attrName>style.visibility</p:attrName>
                                        </p:attrNameLst>
                                      </p:cBhvr>
                                      <p:to>
                                        <p:strVal val="visible"/>
                                      </p:to>
                                    </p:set>
                                    <p:animEffect transition="in" filter="fade">
                                      <p:cBhvr>
                                        <p:cTn id="22" dur="500"/>
                                        <p:tgtEl>
                                          <p:spTgt spid="8212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1254"/>
                                        </p:tgtEl>
                                        <p:attrNameLst>
                                          <p:attrName>style.visibility</p:attrName>
                                        </p:attrNameLst>
                                      </p:cBhvr>
                                      <p:to>
                                        <p:strVal val="visible"/>
                                      </p:to>
                                    </p:set>
                                    <p:animEffect transition="in" filter="fade">
                                      <p:cBhvr>
                                        <p:cTn id="27" dur="500"/>
                                        <p:tgtEl>
                                          <p:spTgt spid="8212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1255"/>
                                        </p:tgtEl>
                                        <p:attrNameLst>
                                          <p:attrName>style.visibility</p:attrName>
                                        </p:attrNameLst>
                                      </p:cBhvr>
                                      <p:to>
                                        <p:strVal val="visible"/>
                                      </p:to>
                                    </p:set>
                                    <p:animEffect transition="in" filter="fade">
                                      <p:cBhvr>
                                        <p:cTn id="32" dur="500"/>
                                        <p:tgtEl>
                                          <p:spTgt spid="8212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1263"/>
                                        </p:tgtEl>
                                        <p:attrNameLst>
                                          <p:attrName>style.visibility</p:attrName>
                                        </p:attrNameLst>
                                      </p:cBhvr>
                                      <p:to>
                                        <p:strVal val="visible"/>
                                      </p:to>
                                    </p:set>
                                    <p:animEffect transition="in" filter="fade">
                                      <p:cBhvr>
                                        <p:cTn id="37" dur="500"/>
                                        <p:tgtEl>
                                          <p:spTgt spid="8212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21251"/>
                                        </p:tgtEl>
                                        <p:attrNameLst>
                                          <p:attrName>style.visibility</p:attrName>
                                        </p:attrNameLst>
                                      </p:cBhvr>
                                      <p:to>
                                        <p:strVal val="visible"/>
                                      </p:to>
                                    </p:set>
                                    <p:animEffect transition="in" filter="fade">
                                      <p:cBhvr>
                                        <p:cTn id="42" dur="500"/>
                                        <p:tgtEl>
                                          <p:spTgt spid="8212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21252"/>
                                        </p:tgtEl>
                                        <p:attrNameLst>
                                          <p:attrName>style.visibility</p:attrName>
                                        </p:attrNameLst>
                                      </p:cBhvr>
                                      <p:to>
                                        <p:strVal val="visible"/>
                                      </p:to>
                                    </p:set>
                                    <p:animEffect transition="in" filter="fade">
                                      <p:cBhvr>
                                        <p:cTn id="47" dur="500"/>
                                        <p:tgtEl>
                                          <p:spTgt spid="8212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21253"/>
                                        </p:tgtEl>
                                        <p:attrNameLst>
                                          <p:attrName>style.visibility</p:attrName>
                                        </p:attrNameLst>
                                      </p:cBhvr>
                                      <p:to>
                                        <p:strVal val="visible"/>
                                      </p:to>
                                    </p:set>
                                    <p:animEffect transition="in" filter="fade">
                                      <p:cBhvr>
                                        <p:cTn id="52" dur="500"/>
                                        <p:tgtEl>
                                          <p:spTgt spid="8212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21265"/>
                                        </p:tgtEl>
                                        <p:attrNameLst>
                                          <p:attrName>style.visibility</p:attrName>
                                        </p:attrNameLst>
                                      </p:cBhvr>
                                      <p:to>
                                        <p:strVal val="visible"/>
                                      </p:to>
                                    </p:set>
                                    <p:animEffect transition="in" filter="fade">
                                      <p:cBhvr>
                                        <p:cTn id="57" dur="500"/>
                                        <p:tgtEl>
                                          <p:spTgt spid="8212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21264"/>
                                        </p:tgtEl>
                                        <p:attrNameLst>
                                          <p:attrName>style.visibility</p:attrName>
                                        </p:attrNameLst>
                                      </p:cBhvr>
                                      <p:to>
                                        <p:strVal val="visible"/>
                                      </p:to>
                                    </p:set>
                                    <p:animEffect transition="in" filter="fade">
                                      <p:cBhvr>
                                        <p:cTn id="62" dur="500"/>
                                        <p:tgtEl>
                                          <p:spTgt spid="82126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21256"/>
                                        </p:tgtEl>
                                        <p:attrNameLst>
                                          <p:attrName>style.visibility</p:attrName>
                                        </p:attrNameLst>
                                      </p:cBhvr>
                                      <p:to>
                                        <p:strVal val="visible"/>
                                      </p:to>
                                    </p:set>
                                    <p:animEffect transition="in" filter="fade">
                                      <p:cBhvr>
                                        <p:cTn id="67" dur="500"/>
                                        <p:tgtEl>
                                          <p:spTgt spid="8212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21262"/>
                                        </p:tgtEl>
                                        <p:attrNameLst>
                                          <p:attrName>style.visibility</p:attrName>
                                        </p:attrNameLst>
                                      </p:cBhvr>
                                      <p:to>
                                        <p:strVal val="visible"/>
                                      </p:to>
                                    </p:set>
                                    <p:animEffect transition="in" filter="fade">
                                      <p:cBhvr>
                                        <p:cTn id="72" dur="500"/>
                                        <p:tgtEl>
                                          <p:spTgt spid="82126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21261"/>
                                        </p:tgtEl>
                                        <p:attrNameLst>
                                          <p:attrName>style.visibility</p:attrName>
                                        </p:attrNameLst>
                                      </p:cBhvr>
                                      <p:to>
                                        <p:strVal val="visible"/>
                                      </p:to>
                                    </p:set>
                                    <p:animEffect transition="in" filter="fade">
                                      <p:cBhvr>
                                        <p:cTn id="77" dur="500"/>
                                        <p:tgtEl>
                                          <p:spTgt spid="82126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21260"/>
                                        </p:tgtEl>
                                        <p:attrNameLst>
                                          <p:attrName>style.visibility</p:attrName>
                                        </p:attrNameLst>
                                      </p:cBhvr>
                                      <p:to>
                                        <p:strVal val="visible"/>
                                      </p:to>
                                    </p:set>
                                    <p:animEffect transition="in" filter="fade">
                                      <p:cBhvr>
                                        <p:cTn id="82" dur="500"/>
                                        <p:tgtEl>
                                          <p:spTgt spid="82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1" grpId="0" animBg="1"/>
      <p:bldP spid="821252" grpId="0" animBg="1"/>
      <p:bldP spid="821253" grpId="0" animBg="1"/>
      <p:bldP spid="821254" grpId="0" animBg="1"/>
      <p:bldP spid="821255" grpId="0" animBg="1"/>
      <p:bldP spid="821256" grpId="0" animBg="1"/>
      <p:bldP spid="821257" grpId="0" animBg="1"/>
      <p:bldP spid="821258" grpId="0" animBg="1"/>
      <p:bldP spid="821259" grpId="0" animBg="1"/>
      <p:bldP spid="821260" grpId="0" animBg="1"/>
      <p:bldP spid="821261" grpId="0" animBg="1"/>
      <p:bldP spid="821262" grpId="0" animBg="1"/>
      <p:bldP spid="821263" grpId="0" animBg="1"/>
      <p:bldP spid="821264" grpId="0" animBg="1"/>
      <p:bldP spid="821265" grpId="0" animBg="1"/>
      <p:bldP spid="821266"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banks in Asia: recent trends, issues, implications?</a:t>
            </a:r>
          </a:p>
        </p:txBody>
      </p:sp>
      <p:sp>
        <p:nvSpPr>
          <p:cNvPr id="3" name="Content Placeholder 2"/>
          <p:cNvSpPr>
            <a:spLocks noGrp="1"/>
          </p:cNvSpPr>
          <p:nvPr>
            <p:ph idx="1"/>
          </p:nvPr>
        </p:nvSpPr>
        <p:spPr/>
        <p:txBody>
          <a:bodyPr/>
          <a:lstStyle/>
          <a:p>
            <a:r>
              <a:rPr lang="en-US" dirty="0"/>
              <a:t>Group 8</a:t>
            </a:r>
          </a:p>
          <a:p>
            <a:r>
              <a:rPr lang="en-US" dirty="0"/>
              <a:t>Video link</a:t>
            </a:r>
          </a:p>
          <a:p>
            <a:r>
              <a:rPr lang="en-US" dirty="0">
                <a:hlinkClick r:id="rId2"/>
              </a:rPr>
              <a:t>https://www.youtube.com/watch?v=dThut_z5LOY</a:t>
            </a:r>
            <a:endParaRPr lang="en-US" dirty="0"/>
          </a:p>
          <a:p>
            <a:r>
              <a:rPr lang="en-US" dirty="0"/>
              <a:t>Article link</a:t>
            </a:r>
          </a:p>
          <a:p>
            <a:r>
              <a:rPr lang="en-US" dirty="0">
                <a:hlinkClick r:id="rId3"/>
              </a:rPr>
              <a:t>https://www.bloomberg.com/news/articles/2021-02-24/credit-suisse-ubs-move-bankers-to-mainland-china-from-hong-kong</a:t>
            </a:r>
            <a:endParaRPr lang="en-US" dirty="0"/>
          </a:p>
          <a:p>
            <a:endParaRPr 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422</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5659415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676400" y="1828801"/>
            <a:ext cx="4876800" cy="4297363"/>
          </a:xfrm>
        </p:spPr>
        <p:txBody>
          <a:bodyPr>
            <a:normAutofit fontScale="85000" lnSpcReduction="20000"/>
          </a:bodyPr>
          <a:lstStyle/>
          <a:p>
            <a:pPr lvl="0">
              <a:lnSpc>
                <a:spcPct val="100000"/>
              </a:lnSpc>
            </a:pPr>
            <a:r>
              <a:rPr lang="en-US" altLang="zh-TW" dirty="0"/>
              <a:t>Financial institutions like Schwab which simply execute clients orders are an example of:</a:t>
            </a:r>
            <a:endParaRPr lang="zh-TW" altLang="zh-TW" dirty="0"/>
          </a:p>
          <a:p>
            <a:pPr lvl="1">
              <a:lnSpc>
                <a:spcPct val="100000"/>
              </a:lnSpc>
            </a:pPr>
            <a:r>
              <a:rPr lang="en-US" altLang="zh-TW" dirty="0"/>
              <a:t>Full service brokers</a:t>
            </a:r>
            <a:endParaRPr lang="zh-TW" altLang="zh-TW" dirty="0"/>
          </a:p>
          <a:p>
            <a:pPr lvl="1">
              <a:lnSpc>
                <a:spcPct val="100000"/>
              </a:lnSpc>
            </a:pPr>
            <a:r>
              <a:rPr lang="en-US" altLang="zh-TW" dirty="0"/>
              <a:t>Discount brokers</a:t>
            </a:r>
            <a:endParaRPr lang="zh-TW" altLang="zh-TW" dirty="0"/>
          </a:p>
          <a:p>
            <a:pPr lvl="1">
              <a:lnSpc>
                <a:spcPct val="100000"/>
              </a:lnSpc>
            </a:pPr>
            <a:r>
              <a:rPr lang="en-US" altLang="zh-TW" dirty="0"/>
              <a:t>Investment banking boutiques</a:t>
            </a:r>
            <a:endParaRPr lang="zh-TW" altLang="zh-TW" dirty="0"/>
          </a:p>
          <a:p>
            <a:pPr>
              <a:lnSpc>
                <a:spcPct val="100000"/>
              </a:lnSpc>
            </a:pPr>
            <a:r>
              <a:rPr lang="en-US" altLang="zh-TW" dirty="0"/>
              <a:t>What is the purpose of Chinese Walls?</a:t>
            </a:r>
          </a:p>
          <a:p>
            <a:pPr lvl="1">
              <a:lnSpc>
                <a:spcPct val="100000"/>
              </a:lnSpc>
            </a:pPr>
            <a:r>
              <a:rPr lang="en-US" altLang="zh-TW" dirty="0"/>
              <a:t>Preventing insider trading</a:t>
            </a:r>
          </a:p>
          <a:p>
            <a:pPr lvl="1">
              <a:lnSpc>
                <a:spcPct val="100000"/>
              </a:lnSpc>
            </a:pPr>
            <a:r>
              <a:rPr lang="en-US" altLang="zh-TW" dirty="0"/>
              <a:t>Preventing leakage of price sensitive information</a:t>
            </a:r>
          </a:p>
          <a:p>
            <a:pPr lvl="1">
              <a:lnSpc>
                <a:spcPct val="100000"/>
              </a:lnSpc>
            </a:pPr>
            <a:r>
              <a:rPr lang="en-US" altLang="zh-TW" dirty="0"/>
              <a:t>Both of the above</a:t>
            </a:r>
          </a:p>
          <a:p>
            <a:pPr lvl="1">
              <a:lnSpc>
                <a:spcPct val="100000"/>
              </a:lnSpc>
            </a:pPr>
            <a:r>
              <a:rPr lang="en-US" altLang="zh-TW" dirty="0"/>
              <a:t>None of the above		</a:t>
            </a:r>
            <a:endParaRPr lang="zh-TW" alt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423</a:t>
            </a:fld>
            <a:endParaRPr lang="en-US" altLang="en-US"/>
          </a:p>
        </p:txBody>
      </p:sp>
      <p:sp>
        <p:nvSpPr>
          <p:cNvPr id="5" name="Footer Placeholder 4"/>
          <p:cNvSpPr>
            <a:spLocks noGrp="1"/>
          </p:cNvSpPr>
          <p:nvPr>
            <p:ph type="ftr" sz="quarter" idx="11"/>
          </p:nvPr>
        </p:nvSpPr>
        <p:spPr/>
        <p:txBody>
          <a:bodyPr/>
          <a:lstStyle/>
          <a:p>
            <a:r>
              <a:rPr lang="en-US" altLang="zh-TW" dirty="0"/>
              <a:t>What do Investments Banks do?</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444353" y="1905000"/>
            <a:ext cx="385483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20041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70A5-DE1E-4D17-A2FB-AB8A3F47960B}"/>
              </a:ext>
            </a:extLst>
          </p:cNvPr>
          <p:cNvSpPr>
            <a:spLocks noGrp="1"/>
          </p:cNvSpPr>
          <p:nvPr>
            <p:ph type="title"/>
          </p:nvPr>
        </p:nvSpPr>
        <p:spPr/>
        <p:txBody>
          <a:bodyPr/>
          <a:lstStyle/>
          <a:p>
            <a:r>
              <a:rPr lang="en-US" dirty="0"/>
              <a:t>Summary (KLOs) </a:t>
            </a:r>
          </a:p>
        </p:txBody>
      </p:sp>
      <p:sp>
        <p:nvSpPr>
          <p:cNvPr id="3" name="Content Placeholder 2">
            <a:extLst>
              <a:ext uri="{FF2B5EF4-FFF2-40B4-BE49-F238E27FC236}">
                <a16:creationId xmlns:a16="http://schemas.microsoft.com/office/drawing/2014/main" id="{347AB1EE-D96E-4781-A43B-2ECA6E4A430A}"/>
              </a:ext>
            </a:extLst>
          </p:cNvPr>
          <p:cNvSpPr>
            <a:spLocks noGrp="1"/>
          </p:cNvSpPr>
          <p:nvPr>
            <p:ph idx="1"/>
          </p:nvPr>
        </p:nvSpPr>
        <p:spPr/>
        <p:txBody>
          <a:bodyPr/>
          <a:lstStyle/>
          <a:p>
            <a:r>
              <a:rPr lang="en-US" dirty="0"/>
              <a:t>Understanding the core services of IBs</a:t>
            </a:r>
          </a:p>
          <a:p>
            <a:r>
              <a:rPr lang="en-US" dirty="0"/>
              <a:t>Flow trading vs. Prop trading</a:t>
            </a:r>
          </a:p>
          <a:p>
            <a:r>
              <a:rPr lang="en-US" dirty="0"/>
              <a:t>information barriers (Chinese Wall) - purpose</a:t>
            </a:r>
          </a:p>
          <a:p>
            <a:endParaRPr lang="en-US" dirty="0"/>
          </a:p>
        </p:txBody>
      </p:sp>
      <p:sp>
        <p:nvSpPr>
          <p:cNvPr id="4" name="Slide Number Placeholder 3">
            <a:extLst>
              <a:ext uri="{FF2B5EF4-FFF2-40B4-BE49-F238E27FC236}">
                <a16:creationId xmlns:a16="http://schemas.microsoft.com/office/drawing/2014/main" id="{A5F62004-354C-4F3B-B42D-CE37BCA37163}"/>
              </a:ext>
            </a:extLst>
          </p:cNvPr>
          <p:cNvSpPr>
            <a:spLocks noGrp="1"/>
          </p:cNvSpPr>
          <p:nvPr>
            <p:ph type="sldNum" sz="quarter" idx="10"/>
          </p:nvPr>
        </p:nvSpPr>
        <p:spPr/>
        <p:txBody>
          <a:bodyPr/>
          <a:lstStyle/>
          <a:p>
            <a:fld id="{640815C2-B05F-4824-A073-673FC6D3ECD8}" type="slidenum">
              <a:rPr lang="en-US" altLang="en-US" smtClean="0"/>
              <a:pPr/>
              <a:t>424</a:t>
            </a:fld>
            <a:endParaRPr lang="en-US" altLang="en-US"/>
          </a:p>
        </p:txBody>
      </p:sp>
      <p:sp>
        <p:nvSpPr>
          <p:cNvPr id="5" name="Footer Placeholder 4">
            <a:extLst>
              <a:ext uri="{FF2B5EF4-FFF2-40B4-BE49-F238E27FC236}">
                <a16:creationId xmlns:a16="http://schemas.microsoft.com/office/drawing/2014/main" id="{15907DB3-68B1-45E6-81B9-82D3E0215111}"/>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494998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2133600" y="304800"/>
            <a:ext cx="7772400" cy="1143000"/>
          </a:xfrm>
        </p:spPr>
        <p:txBody>
          <a:bodyPr/>
          <a:lstStyle/>
          <a:p>
            <a:r>
              <a:rPr lang="en-US" altLang="zh-TW">
                <a:ea typeface="PMingLiU" pitchFamily="18" charset="-120"/>
              </a:rPr>
              <a:t>Actors in I-Banks</a:t>
            </a:r>
          </a:p>
        </p:txBody>
      </p:sp>
      <p:sp>
        <p:nvSpPr>
          <p:cNvPr id="818179" name="Rectangle 3"/>
          <p:cNvSpPr>
            <a:spLocks noGrp="1" noChangeArrowheads="1"/>
          </p:cNvSpPr>
          <p:nvPr>
            <p:ph idx="1"/>
          </p:nvPr>
        </p:nvSpPr>
        <p:spPr>
          <a:xfrm>
            <a:off x="2209800" y="1676400"/>
            <a:ext cx="7772400" cy="4114800"/>
          </a:xfrm>
        </p:spPr>
        <p:txBody>
          <a:bodyPr/>
          <a:lstStyle/>
          <a:p>
            <a:r>
              <a:rPr lang="en-US" altLang="zh-TW" dirty="0">
                <a:ea typeface="PMingLiU" pitchFamily="18" charset="-120"/>
              </a:rPr>
              <a:t>Relationship Banker</a:t>
            </a:r>
          </a:p>
          <a:p>
            <a:r>
              <a:rPr lang="en-US" altLang="zh-TW" dirty="0">
                <a:ea typeface="PMingLiU" pitchFamily="18" charset="-120"/>
              </a:rPr>
              <a:t>Product Specialists</a:t>
            </a:r>
          </a:p>
          <a:p>
            <a:r>
              <a:rPr lang="en-US" altLang="zh-TW" dirty="0">
                <a:ea typeface="PMingLiU" pitchFamily="18" charset="-120"/>
              </a:rPr>
              <a:t>Corporate Finance &amp; IB</a:t>
            </a:r>
          </a:p>
          <a:p>
            <a:r>
              <a:rPr lang="en-US" altLang="zh-TW" dirty="0">
                <a:ea typeface="PMingLiU" pitchFamily="18" charset="-120"/>
              </a:rPr>
              <a:t>Sales </a:t>
            </a:r>
          </a:p>
          <a:p>
            <a:r>
              <a:rPr lang="en-US" altLang="zh-TW" dirty="0">
                <a:ea typeface="PMingLiU" pitchFamily="18" charset="-120"/>
              </a:rPr>
              <a:t>Trading</a:t>
            </a:r>
          </a:p>
          <a:p>
            <a:r>
              <a:rPr lang="en-US" altLang="zh-TW" dirty="0">
                <a:ea typeface="PMingLiU" pitchFamily="18" charset="-120"/>
              </a:rPr>
              <a:t>Other Key Players : Research, Credit, Risk Management, ALCO</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CDEDE6F-1C7C-4A1A-9E8F-E63FD05CC4ED}" type="slidenum">
              <a:rPr lang="en-US" altLang="en-US" sz="1400"/>
              <a:pPr/>
              <a:t>425</a:t>
            </a:fld>
            <a:endParaRPr lang="en-US" altLang="en-US" sz="140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92722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8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8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8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8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8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8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79" grpId="0" build="p"/>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r>
              <a:rPr lang="en-US" altLang="zh-TW"/>
              <a:t>Relationship Banker</a:t>
            </a:r>
          </a:p>
        </p:txBody>
      </p:sp>
      <p:sp>
        <p:nvSpPr>
          <p:cNvPr id="22"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1D15620-410B-4F67-B870-FF3AC549362F}" type="slidenum">
              <a:rPr lang="en-US" altLang="en-US" sz="1400"/>
              <a:pPr/>
              <a:t>426</a:t>
            </a:fld>
            <a:endParaRPr lang="en-US" altLang="en-US" sz="1400"/>
          </a:p>
        </p:txBody>
      </p:sp>
      <p:sp>
        <p:nvSpPr>
          <p:cNvPr id="823299" name="AutoShape 3"/>
          <p:cNvSpPr>
            <a:spLocks noChangeArrowheads="1"/>
          </p:cNvSpPr>
          <p:nvPr/>
        </p:nvSpPr>
        <p:spPr bwMode="auto">
          <a:xfrm>
            <a:off x="5105400" y="2971800"/>
            <a:ext cx="1905000" cy="1600200"/>
          </a:xfrm>
          <a:prstGeom prst="hexagon">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cs typeface="Arial" charset="0"/>
              </a:rPr>
              <a:t>Banker</a:t>
            </a:r>
          </a:p>
        </p:txBody>
      </p:sp>
      <p:sp>
        <p:nvSpPr>
          <p:cNvPr id="823300" name="AutoShape 4"/>
          <p:cNvSpPr>
            <a:spLocks noChangeArrowheads="1"/>
          </p:cNvSpPr>
          <p:nvPr/>
        </p:nvSpPr>
        <p:spPr bwMode="auto">
          <a:xfrm>
            <a:off x="2095500" y="3200400"/>
            <a:ext cx="1371600" cy="11430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sp>
        <p:nvSpPr>
          <p:cNvPr id="823301" name="Oval 5"/>
          <p:cNvSpPr>
            <a:spLocks noChangeArrowheads="1"/>
          </p:cNvSpPr>
          <p:nvPr/>
        </p:nvSpPr>
        <p:spPr bwMode="auto">
          <a:xfrm>
            <a:off x="8305800" y="1638300"/>
            <a:ext cx="1752600" cy="1295400"/>
          </a:xfrm>
          <a:prstGeom prst="ellipse">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Product</a:t>
            </a:r>
          </a:p>
          <a:p>
            <a:pPr algn="ctr"/>
            <a:r>
              <a:rPr lang="en-US" altLang="zh-TW" sz="2000" dirty="0">
                <a:ea typeface="PMingLiU" pitchFamily="18" charset="-120"/>
                <a:cs typeface="Arial" charset="0"/>
              </a:rPr>
              <a:t>Specialist</a:t>
            </a:r>
          </a:p>
        </p:txBody>
      </p:sp>
      <p:sp>
        <p:nvSpPr>
          <p:cNvPr id="823302" name="Oval 6"/>
          <p:cNvSpPr>
            <a:spLocks noChangeArrowheads="1"/>
          </p:cNvSpPr>
          <p:nvPr/>
        </p:nvSpPr>
        <p:spPr bwMode="auto">
          <a:xfrm>
            <a:off x="8305800" y="3124200"/>
            <a:ext cx="1752600" cy="1295400"/>
          </a:xfrm>
          <a:prstGeom prst="ellipse">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Product</a:t>
            </a:r>
          </a:p>
          <a:p>
            <a:pPr algn="ctr"/>
            <a:r>
              <a:rPr lang="en-US" altLang="zh-TW" sz="2000">
                <a:ea typeface="PMingLiU" pitchFamily="18" charset="-120"/>
                <a:cs typeface="Arial" charset="0"/>
              </a:rPr>
              <a:t>Specialist</a:t>
            </a:r>
          </a:p>
        </p:txBody>
      </p:sp>
      <p:sp>
        <p:nvSpPr>
          <p:cNvPr id="823303" name="Oval 7"/>
          <p:cNvSpPr>
            <a:spLocks noChangeArrowheads="1"/>
          </p:cNvSpPr>
          <p:nvPr/>
        </p:nvSpPr>
        <p:spPr bwMode="auto">
          <a:xfrm>
            <a:off x="8305800" y="4610100"/>
            <a:ext cx="1752600" cy="1295400"/>
          </a:xfrm>
          <a:prstGeom prst="ellipse">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Product</a:t>
            </a:r>
          </a:p>
          <a:p>
            <a:pPr algn="ctr"/>
            <a:r>
              <a:rPr lang="en-US" altLang="zh-TW" sz="2000">
                <a:ea typeface="PMingLiU" pitchFamily="18" charset="-120"/>
                <a:cs typeface="Arial" charset="0"/>
              </a:rPr>
              <a:t>Specialist</a:t>
            </a:r>
          </a:p>
        </p:txBody>
      </p:sp>
      <p:sp>
        <p:nvSpPr>
          <p:cNvPr id="823304" name="Rectangle 8"/>
          <p:cNvSpPr>
            <a:spLocks noChangeArrowheads="1"/>
          </p:cNvSpPr>
          <p:nvPr/>
        </p:nvSpPr>
        <p:spPr bwMode="auto">
          <a:xfrm>
            <a:off x="5029200" y="5105400"/>
            <a:ext cx="2057400" cy="8001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Credit</a:t>
            </a:r>
          </a:p>
        </p:txBody>
      </p:sp>
      <p:sp>
        <p:nvSpPr>
          <p:cNvPr id="823305" name="Rectangle 9"/>
          <p:cNvSpPr>
            <a:spLocks noChangeArrowheads="1"/>
          </p:cNvSpPr>
          <p:nvPr/>
        </p:nvSpPr>
        <p:spPr bwMode="auto">
          <a:xfrm>
            <a:off x="5105400" y="1638300"/>
            <a:ext cx="1905000" cy="8763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Research</a:t>
            </a:r>
          </a:p>
        </p:txBody>
      </p:sp>
      <p:cxnSp>
        <p:nvCxnSpPr>
          <p:cNvPr id="823306" name="AutoShape 10"/>
          <p:cNvCxnSpPr>
            <a:cxnSpLocks noChangeShapeType="1"/>
            <a:endCxn id="823304" idx="0"/>
          </p:cNvCxnSpPr>
          <p:nvPr/>
        </p:nvCxnSpPr>
        <p:spPr bwMode="auto">
          <a:xfrm>
            <a:off x="6057900" y="4572000"/>
            <a:ext cx="0" cy="5334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07" name="AutoShape 11"/>
          <p:cNvCxnSpPr>
            <a:cxnSpLocks noChangeShapeType="1"/>
            <a:stCxn id="823305" idx="2"/>
          </p:cNvCxnSpPr>
          <p:nvPr/>
        </p:nvCxnSpPr>
        <p:spPr bwMode="auto">
          <a:xfrm>
            <a:off x="6057900" y="2514600"/>
            <a:ext cx="0" cy="4572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08" name="AutoShape 12"/>
          <p:cNvCxnSpPr>
            <a:cxnSpLocks noChangeShapeType="1"/>
            <a:stCxn id="823299" idx="0"/>
            <a:endCxn id="823301" idx="2"/>
          </p:cNvCxnSpPr>
          <p:nvPr/>
        </p:nvCxnSpPr>
        <p:spPr bwMode="auto">
          <a:xfrm flipV="1">
            <a:off x="7010400" y="2286000"/>
            <a:ext cx="1295400" cy="14859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09" name="AutoShape 13"/>
          <p:cNvCxnSpPr>
            <a:cxnSpLocks noChangeShapeType="1"/>
            <a:stCxn id="823299" idx="0"/>
            <a:endCxn id="823302" idx="2"/>
          </p:cNvCxnSpPr>
          <p:nvPr/>
        </p:nvCxnSpPr>
        <p:spPr bwMode="auto">
          <a:xfrm>
            <a:off x="7010400" y="3771900"/>
            <a:ext cx="1295400" cy="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10" name="AutoShape 14"/>
          <p:cNvCxnSpPr>
            <a:cxnSpLocks noChangeShapeType="1"/>
            <a:stCxn id="823299" idx="0"/>
            <a:endCxn id="823303" idx="2"/>
          </p:cNvCxnSpPr>
          <p:nvPr/>
        </p:nvCxnSpPr>
        <p:spPr bwMode="auto">
          <a:xfrm>
            <a:off x="7010400" y="3771900"/>
            <a:ext cx="1295400" cy="14859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11" name="AutoShape 15"/>
          <p:cNvCxnSpPr>
            <a:cxnSpLocks noChangeShapeType="1"/>
            <a:stCxn id="823300" idx="3"/>
            <a:endCxn id="823299" idx="3"/>
          </p:cNvCxnSpPr>
          <p:nvPr/>
        </p:nvCxnSpPr>
        <p:spPr bwMode="auto">
          <a:xfrm>
            <a:off x="3467100" y="3771900"/>
            <a:ext cx="1638300" cy="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sp>
        <p:nvSpPr>
          <p:cNvPr id="823312" name="AutoShape 16"/>
          <p:cNvSpPr>
            <a:spLocks noChangeArrowheads="1"/>
          </p:cNvSpPr>
          <p:nvPr/>
        </p:nvSpPr>
        <p:spPr bwMode="auto">
          <a:xfrm>
            <a:off x="2095500" y="1752600"/>
            <a:ext cx="1371600" cy="11430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sp>
        <p:nvSpPr>
          <p:cNvPr id="823313" name="AutoShape 17"/>
          <p:cNvSpPr>
            <a:spLocks noChangeArrowheads="1"/>
          </p:cNvSpPr>
          <p:nvPr/>
        </p:nvSpPr>
        <p:spPr bwMode="auto">
          <a:xfrm>
            <a:off x="2095500" y="4648200"/>
            <a:ext cx="1371600" cy="11430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cxnSp>
        <p:nvCxnSpPr>
          <p:cNvPr id="823314" name="AutoShape 18"/>
          <p:cNvCxnSpPr>
            <a:cxnSpLocks noChangeShapeType="1"/>
            <a:stCxn id="823313" idx="3"/>
            <a:endCxn id="823299" idx="3"/>
          </p:cNvCxnSpPr>
          <p:nvPr/>
        </p:nvCxnSpPr>
        <p:spPr bwMode="auto">
          <a:xfrm flipV="1">
            <a:off x="3467100" y="3771900"/>
            <a:ext cx="1638300" cy="14478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15" name="AutoShape 19"/>
          <p:cNvCxnSpPr>
            <a:cxnSpLocks noChangeShapeType="1"/>
            <a:stCxn id="823312" idx="3"/>
            <a:endCxn id="823299" idx="3"/>
          </p:cNvCxnSpPr>
          <p:nvPr/>
        </p:nvCxnSpPr>
        <p:spPr bwMode="auto">
          <a:xfrm>
            <a:off x="3467100" y="2324100"/>
            <a:ext cx="1638300" cy="14478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342446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3299"/>
                                        </p:tgtEl>
                                        <p:attrNameLst>
                                          <p:attrName>style.visibility</p:attrName>
                                        </p:attrNameLst>
                                      </p:cBhvr>
                                      <p:to>
                                        <p:strVal val="visible"/>
                                      </p:to>
                                    </p:set>
                                    <p:animEffect transition="in" filter="fade">
                                      <p:cBhvr>
                                        <p:cTn id="7" dur="500"/>
                                        <p:tgtEl>
                                          <p:spTgt spid="823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3312"/>
                                        </p:tgtEl>
                                        <p:attrNameLst>
                                          <p:attrName>style.visibility</p:attrName>
                                        </p:attrNameLst>
                                      </p:cBhvr>
                                      <p:to>
                                        <p:strVal val="visible"/>
                                      </p:to>
                                    </p:set>
                                    <p:animEffect transition="in" filter="fade">
                                      <p:cBhvr>
                                        <p:cTn id="12" dur="500"/>
                                        <p:tgtEl>
                                          <p:spTgt spid="823312"/>
                                        </p:tgtEl>
                                      </p:cBhvr>
                                    </p:animEffect>
                                  </p:childTnLst>
                                </p:cTn>
                              </p:par>
                              <p:par>
                                <p:cTn id="13" presetID="10" presetClass="entr" presetSubtype="0" fill="hold" nodeType="withEffect">
                                  <p:stCondLst>
                                    <p:cond delay="0"/>
                                  </p:stCondLst>
                                  <p:childTnLst>
                                    <p:set>
                                      <p:cBhvr>
                                        <p:cTn id="14" dur="1" fill="hold">
                                          <p:stCondLst>
                                            <p:cond delay="0"/>
                                          </p:stCondLst>
                                        </p:cTn>
                                        <p:tgtEl>
                                          <p:spTgt spid="823315"/>
                                        </p:tgtEl>
                                        <p:attrNameLst>
                                          <p:attrName>style.visibility</p:attrName>
                                        </p:attrNameLst>
                                      </p:cBhvr>
                                      <p:to>
                                        <p:strVal val="visible"/>
                                      </p:to>
                                    </p:set>
                                    <p:animEffect transition="in" filter="fade">
                                      <p:cBhvr>
                                        <p:cTn id="15" dur="500"/>
                                        <p:tgtEl>
                                          <p:spTgt spid="8233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23300"/>
                                        </p:tgtEl>
                                        <p:attrNameLst>
                                          <p:attrName>style.visibility</p:attrName>
                                        </p:attrNameLst>
                                      </p:cBhvr>
                                      <p:to>
                                        <p:strVal val="visible"/>
                                      </p:to>
                                    </p:set>
                                    <p:animEffect transition="in" filter="fade">
                                      <p:cBhvr>
                                        <p:cTn id="20" dur="500"/>
                                        <p:tgtEl>
                                          <p:spTgt spid="823300"/>
                                        </p:tgtEl>
                                      </p:cBhvr>
                                    </p:animEffect>
                                  </p:childTnLst>
                                </p:cTn>
                              </p:par>
                              <p:par>
                                <p:cTn id="21" presetID="10" presetClass="entr" presetSubtype="0" fill="hold" nodeType="withEffect">
                                  <p:stCondLst>
                                    <p:cond delay="0"/>
                                  </p:stCondLst>
                                  <p:childTnLst>
                                    <p:set>
                                      <p:cBhvr>
                                        <p:cTn id="22" dur="1" fill="hold">
                                          <p:stCondLst>
                                            <p:cond delay="0"/>
                                          </p:stCondLst>
                                        </p:cTn>
                                        <p:tgtEl>
                                          <p:spTgt spid="823311"/>
                                        </p:tgtEl>
                                        <p:attrNameLst>
                                          <p:attrName>style.visibility</p:attrName>
                                        </p:attrNameLst>
                                      </p:cBhvr>
                                      <p:to>
                                        <p:strVal val="visible"/>
                                      </p:to>
                                    </p:set>
                                    <p:animEffect transition="in" filter="fade">
                                      <p:cBhvr>
                                        <p:cTn id="23" dur="500"/>
                                        <p:tgtEl>
                                          <p:spTgt spid="8233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23313"/>
                                        </p:tgtEl>
                                        <p:attrNameLst>
                                          <p:attrName>style.visibility</p:attrName>
                                        </p:attrNameLst>
                                      </p:cBhvr>
                                      <p:to>
                                        <p:strVal val="visible"/>
                                      </p:to>
                                    </p:set>
                                    <p:animEffect transition="in" filter="fade">
                                      <p:cBhvr>
                                        <p:cTn id="28" dur="500"/>
                                        <p:tgtEl>
                                          <p:spTgt spid="823313"/>
                                        </p:tgtEl>
                                      </p:cBhvr>
                                    </p:animEffect>
                                  </p:childTnLst>
                                </p:cTn>
                              </p:par>
                              <p:par>
                                <p:cTn id="29" presetID="10" presetClass="entr" presetSubtype="0" fill="hold" nodeType="withEffect">
                                  <p:stCondLst>
                                    <p:cond delay="0"/>
                                  </p:stCondLst>
                                  <p:childTnLst>
                                    <p:set>
                                      <p:cBhvr>
                                        <p:cTn id="30" dur="1" fill="hold">
                                          <p:stCondLst>
                                            <p:cond delay="0"/>
                                          </p:stCondLst>
                                        </p:cTn>
                                        <p:tgtEl>
                                          <p:spTgt spid="823314"/>
                                        </p:tgtEl>
                                        <p:attrNameLst>
                                          <p:attrName>style.visibility</p:attrName>
                                        </p:attrNameLst>
                                      </p:cBhvr>
                                      <p:to>
                                        <p:strVal val="visible"/>
                                      </p:to>
                                    </p:set>
                                    <p:animEffect transition="in" filter="fade">
                                      <p:cBhvr>
                                        <p:cTn id="31" dur="500"/>
                                        <p:tgtEl>
                                          <p:spTgt spid="8233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3305"/>
                                        </p:tgtEl>
                                        <p:attrNameLst>
                                          <p:attrName>style.visibility</p:attrName>
                                        </p:attrNameLst>
                                      </p:cBhvr>
                                      <p:to>
                                        <p:strVal val="visible"/>
                                      </p:to>
                                    </p:set>
                                    <p:animEffect transition="in" filter="fade">
                                      <p:cBhvr>
                                        <p:cTn id="36" dur="500"/>
                                        <p:tgtEl>
                                          <p:spTgt spid="823305"/>
                                        </p:tgtEl>
                                      </p:cBhvr>
                                    </p:animEffect>
                                  </p:childTnLst>
                                </p:cTn>
                              </p:par>
                              <p:par>
                                <p:cTn id="37" presetID="10" presetClass="entr" presetSubtype="0" fill="hold" nodeType="withEffect">
                                  <p:stCondLst>
                                    <p:cond delay="0"/>
                                  </p:stCondLst>
                                  <p:childTnLst>
                                    <p:set>
                                      <p:cBhvr>
                                        <p:cTn id="38" dur="1" fill="hold">
                                          <p:stCondLst>
                                            <p:cond delay="0"/>
                                          </p:stCondLst>
                                        </p:cTn>
                                        <p:tgtEl>
                                          <p:spTgt spid="823307"/>
                                        </p:tgtEl>
                                        <p:attrNameLst>
                                          <p:attrName>style.visibility</p:attrName>
                                        </p:attrNameLst>
                                      </p:cBhvr>
                                      <p:to>
                                        <p:strVal val="visible"/>
                                      </p:to>
                                    </p:set>
                                    <p:animEffect transition="in" filter="fade">
                                      <p:cBhvr>
                                        <p:cTn id="39" dur="500"/>
                                        <p:tgtEl>
                                          <p:spTgt spid="82330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3306"/>
                                        </p:tgtEl>
                                        <p:attrNameLst>
                                          <p:attrName>style.visibility</p:attrName>
                                        </p:attrNameLst>
                                      </p:cBhvr>
                                      <p:to>
                                        <p:strVal val="visible"/>
                                      </p:to>
                                    </p:set>
                                    <p:animEffect transition="in" filter="fade">
                                      <p:cBhvr>
                                        <p:cTn id="44" dur="500"/>
                                        <p:tgtEl>
                                          <p:spTgt spid="8233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23304"/>
                                        </p:tgtEl>
                                        <p:attrNameLst>
                                          <p:attrName>style.visibility</p:attrName>
                                        </p:attrNameLst>
                                      </p:cBhvr>
                                      <p:to>
                                        <p:strVal val="visible"/>
                                      </p:to>
                                    </p:set>
                                    <p:animEffect transition="in" filter="fade">
                                      <p:cBhvr>
                                        <p:cTn id="47" dur="500"/>
                                        <p:tgtEl>
                                          <p:spTgt spid="82330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23301"/>
                                        </p:tgtEl>
                                        <p:attrNameLst>
                                          <p:attrName>style.visibility</p:attrName>
                                        </p:attrNameLst>
                                      </p:cBhvr>
                                      <p:to>
                                        <p:strVal val="visible"/>
                                      </p:to>
                                    </p:set>
                                    <p:animEffect transition="in" filter="fade">
                                      <p:cBhvr>
                                        <p:cTn id="52" dur="500"/>
                                        <p:tgtEl>
                                          <p:spTgt spid="823301"/>
                                        </p:tgtEl>
                                      </p:cBhvr>
                                    </p:animEffect>
                                  </p:childTnLst>
                                </p:cTn>
                              </p:par>
                              <p:par>
                                <p:cTn id="53" presetID="10" presetClass="entr" presetSubtype="0" fill="hold" nodeType="withEffect">
                                  <p:stCondLst>
                                    <p:cond delay="0"/>
                                  </p:stCondLst>
                                  <p:childTnLst>
                                    <p:set>
                                      <p:cBhvr>
                                        <p:cTn id="54" dur="1" fill="hold">
                                          <p:stCondLst>
                                            <p:cond delay="0"/>
                                          </p:stCondLst>
                                        </p:cTn>
                                        <p:tgtEl>
                                          <p:spTgt spid="823308"/>
                                        </p:tgtEl>
                                        <p:attrNameLst>
                                          <p:attrName>style.visibility</p:attrName>
                                        </p:attrNameLst>
                                      </p:cBhvr>
                                      <p:to>
                                        <p:strVal val="visible"/>
                                      </p:to>
                                    </p:set>
                                    <p:animEffect transition="in" filter="fade">
                                      <p:cBhvr>
                                        <p:cTn id="55" dur="500"/>
                                        <p:tgtEl>
                                          <p:spTgt spid="8233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23302"/>
                                        </p:tgtEl>
                                        <p:attrNameLst>
                                          <p:attrName>style.visibility</p:attrName>
                                        </p:attrNameLst>
                                      </p:cBhvr>
                                      <p:to>
                                        <p:strVal val="visible"/>
                                      </p:to>
                                    </p:set>
                                    <p:animEffect transition="in" filter="fade">
                                      <p:cBhvr>
                                        <p:cTn id="60" dur="500"/>
                                        <p:tgtEl>
                                          <p:spTgt spid="823302"/>
                                        </p:tgtEl>
                                      </p:cBhvr>
                                    </p:animEffect>
                                  </p:childTnLst>
                                </p:cTn>
                              </p:par>
                              <p:par>
                                <p:cTn id="61" presetID="10" presetClass="entr" presetSubtype="0" fill="hold" nodeType="withEffect">
                                  <p:stCondLst>
                                    <p:cond delay="0"/>
                                  </p:stCondLst>
                                  <p:childTnLst>
                                    <p:set>
                                      <p:cBhvr>
                                        <p:cTn id="62" dur="1" fill="hold">
                                          <p:stCondLst>
                                            <p:cond delay="0"/>
                                          </p:stCondLst>
                                        </p:cTn>
                                        <p:tgtEl>
                                          <p:spTgt spid="823309"/>
                                        </p:tgtEl>
                                        <p:attrNameLst>
                                          <p:attrName>style.visibility</p:attrName>
                                        </p:attrNameLst>
                                      </p:cBhvr>
                                      <p:to>
                                        <p:strVal val="visible"/>
                                      </p:to>
                                    </p:set>
                                    <p:animEffect transition="in" filter="fade">
                                      <p:cBhvr>
                                        <p:cTn id="63" dur="500"/>
                                        <p:tgtEl>
                                          <p:spTgt spid="82330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23303"/>
                                        </p:tgtEl>
                                        <p:attrNameLst>
                                          <p:attrName>style.visibility</p:attrName>
                                        </p:attrNameLst>
                                      </p:cBhvr>
                                      <p:to>
                                        <p:strVal val="visible"/>
                                      </p:to>
                                    </p:set>
                                    <p:animEffect transition="in" filter="fade">
                                      <p:cBhvr>
                                        <p:cTn id="68" dur="500"/>
                                        <p:tgtEl>
                                          <p:spTgt spid="823303"/>
                                        </p:tgtEl>
                                      </p:cBhvr>
                                    </p:animEffect>
                                  </p:childTnLst>
                                </p:cTn>
                              </p:par>
                              <p:par>
                                <p:cTn id="69" presetID="10" presetClass="entr" presetSubtype="0" fill="hold" nodeType="withEffect">
                                  <p:stCondLst>
                                    <p:cond delay="0"/>
                                  </p:stCondLst>
                                  <p:childTnLst>
                                    <p:set>
                                      <p:cBhvr>
                                        <p:cTn id="70" dur="1" fill="hold">
                                          <p:stCondLst>
                                            <p:cond delay="0"/>
                                          </p:stCondLst>
                                        </p:cTn>
                                        <p:tgtEl>
                                          <p:spTgt spid="823310"/>
                                        </p:tgtEl>
                                        <p:attrNameLst>
                                          <p:attrName>style.visibility</p:attrName>
                                        </p:attrNameLst>
                                      </p:cBhvr>
                                      <p:to>
                                        <p:strVal val="visible"/>
                                      </p:to>
                                    </p:set>
                                    <p:animEffect transition="in" filter="fade">
                                      <p:cBhvr>
                                        <p:cTn id="71" dur="500"/>
                                        <p:tgtEl>
                                          <p:spTgt spid="823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animBg="1"/>
      <p:bldP spid="823300" grpId="0" animBg="1"/>
      <p:bldP spid="823301" grpId="0" animBg="1"/>
      <p:bldP spid="823302" grpId="0" animBg="1"/>
      <p:bldP spid="823303" grpId="0" animBg="1"/>
      <p:bldP spid="823304" grpId="0" animBg="1"/>
      <p:bldP spid="823305" grpId="0" animBg="1"/>
      <p:bldP spid="823312" grpId="0" animBg="1"/>
      <p:bldP spid="823313"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2209800" y="0"/>
            <a:ext cx="7772400" cy="1143000"/>
          </a:xfrm>
        </p:spPr>
        <p:txBody>
          <a:bodyPr/>
          <a:lstStyle/>
          <a:p>
            <a:r>
              <a:rPr lang="en-US" altLang="zh-TW">
                <a:ea typeface="PMingLiU" pitchFamily="18" charset="-120"/>
              </a:rPr>
              <a:t>Product Specialists</a:t>
            </a:r>
          </a:p>
        </p:txBody>
      </p:sp>
      <p:sp>
        <p:nvSpPr>
          <p:cNvPr id="24"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04DEF5D-7CAD-4107-9EED-A63DD8857251}" type="slidenum">
              <a:rPr lang="en-US" altLang="en-US" sz="1400"/>
              <a:pPr/>
              <a:t>427</a:t>
            </a:fld>
            <a:endParaRPr lang="en-US" altLang="en-US" sz="1400"/>
          </a:p>
        </p:txBody>
      </p:sp>
      <p:sp>
        <p:nvSpPr>
          <p:cNvPr id="827395" name="AutoShape 3"/>
          <p:cNvSpPr>
            <a:spLocks noChangeArrowheads="1"/>
          </p:cNvSpPr>
          <p:nvPr/>
        </p:nvSpPr>
        <p:spPr bwMode="auto">
          <a:xfrm>
            <a:off x="4953000" y="2514600"/>
            <a:ext cx="2133600" cy="1905000"/>
          </a:xfrm>
          <a:prstGeom prst="hexagon">
            <a:avLst>
              <a:gd name="adj" fmla="val 28000"/>
              <a:gd name="vf" fmla="val 115470"/>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Product</a:t>
            </a:r>
          </a:p>
          <a:p>
            <a:pPr algn="ctr"/>
            <a:r>
              <a:rPr lang="en-US" altLang="zh-TW" sz="2000" dirty="0">
                <a:ea typeface="PMingLiU" pitchFamily="18" charset="-120"/>
                <a:cs typeface="Arial" charset="0"/>
              </a:rPr>
              <a:t>Specialist</a:t>
            </a:r>
          </a:p>
        </p:txBody>
      </p:sp>
      <p:sp>
        <p:nvSpPr>
          <p:cNvPr id="827396" name="AutoShape 4"/>
          <p:cNvSpPr>
            <a:spLocks noChangeArrowheads="1"/>
          </p:cNvSpPr>
          <p:nvPr/>
        </p:nvSpPr>
        <p:spPr bwMode="auto">
          <a:xfrm>
            <a:off x="2133600" y="2819400"/>
            <a:ext cx="1828800" cy="12954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Banker</a:t>
            </a:r>
          </a:p>
        </p:txBody>
      </p:sp>
      <p:sp>
        <p:nvSpPr>
          <p:cNvPr id="827397" name="AutoShape 5"/>
          <p:cNvSpPr>
            <a:spLocks noChangeArrowheads="1"/>
          </p:cNvSpPr>
          <p:nvPr/>
        </p:nvSpPr>
        <p:spPr bwMode="auto">
          <a:xfrm>
            <a:off x="2133600" y="1181100"/>
            <a:ext cx="1828800" cy="12954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Banker</a:t>
            </a:r>
          </a:p>
        </p:txBody>
      </p:sp>
      <p:sp>
        <p:nvSpPr>
          <p:cNvPr id="827398" name="AutoShape 6"/>
          <p:cNvSpPr>
            <a:spLocks noChangeArrowheads="1"/>
          </p:cNvSpPr>
          <p:nvPr/>
        </p:nvSpPr>
        <p:spPr bwMode="auto">
          <a:xfrm>
            <a:off x="2133600" y="4607472"/>
            <a:ext cx="1828800" cy="12954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Banker</a:t>
            </a:r>
          </a:p>
        </p:txBody>
      </p:sp>
      <p:sp>
        <p:nvSpPr>
          <p:cNvPr id="827399" name="Oval 7"/>
          <p:cNvSpPr>
            <a:spLocks noChangeArrowheads="1"/>
          </p:cNvSpPr>
          <p:nvPr/>
        </p:nvSpPr>
        <p:spPr bwMode="auto">
          <a:xfrm>
            <a:off x="8305800" y="2514600"/>
            <a:ext cx="1828800" cy="1219200"/>
          </a:xfrm>
          <a:prstGeom prst="ellipse">
            <a:avLst/>
          </a:prstGeom>
          <a:solidFill>
            <a:schemeClr val="accent4">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Traders</a:t>
            </a:r>
          </a:p>
        </p:txBody>
      </p:sp>
      <p:sp>
        <p:nvSpPr>
          <p:cNvPr id="827400" name="Rectangle 8"/>
          <p:cNvSpPr>
            <a:spLocks noChangeArrowheads="1"/>
          </p:cNvSpPr>
          <p:nvPr/>
        </p:nvSpPr>
        <p:spPr bwMode="auto">
          <a:xfrm>
            <a:off x="8305800" y="3886200"/>
            <a:ext cx="1828800" cy="1066800"/>
          </a:xfrm>
          <a:prstGeom prst="rect">
            <a:avLst/>
          </a:prstGeom>
          <a:solidFill>
            <a:schemeClr val="accent5">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Risk</a:t>
            </a:r>
          </a:p>
          <a:p>
            <a:pPr algn="ctr"/>
            <a:r>
              <a:rPr lang="en-US" altLang="zh-TW" sz="2000">
                <a:ea typeface="PMingLiU" pitchFamily="18" charset="-120"/>
                <a:cs typeface="Arial" charset="0"/>
              </a:rPr>
              <a:t>Management</a:t>
            </a:r>
          </a:p>
        </p:txBody>
      </p:sp>
      <p:sp>
        <p:nvSpPr>
          <p:cNvPr id="827401" name="AutoShape 9"/>
          <p:cNvSpPr>
            <a:spLocks noChangeArrowheads="1"/>
          </p:cNvSpPr>
          <p:nvPr/>
        </p:nvSpPr>
        <p:spPr bwMode="auto">
          <a:xfrm>
            <a:off x="5257800" y="4721772"/>
            <a:ext cx="1524000" cy="1066800"/>
          </a:xfrm>
          <a:prstGeom prst="diamond">
            <a:avLst/>
          </a:prstGeom>
          <a:solidFill>
            <a:schemeClr val="accent2">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Market</a:t>
            </a:r>
          </a:p>
          <a:p>
            <a:pPr algn="ctr"/>
            <a:r>
              <a:rPr lang="en-US" altLang="zh-TW" sz="2000" dirty="0">
                <a:ea typeface="PMingLiU" pitchFamily="18" charset="-120"/>
                <a:cs typeface="Arial" charset="0"/>
              </a:rPr>
              <a:t>Clients</a:t>
            </a:r>
          </a:p>
        </p:txBody>
      </p:sp>
      <p:cxnSp>
        <p:nvCxnSpPr>
          <p:cNvPr id="827402" name="AutoShape 10"/>
          <p:cNvCxnSpPr>
            <a:cxnSpLocks noChangeShapeType="1"/>
            <a:stCxn id="827400" idx="1"/>
            <a:endCxn id="827395" idx="0"/>
          </p:cNvCxnSpPr>
          <p:nvPr/>
        </p:nvCxnSpPr>
        <p:spPr bwMode="auto">
          <a:xfrm flipH="1" flipV="1">
            <a:off x="7086600" y="3467100"/>
            <a:ext cx="1219200" cy="9525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3" name="AutoShape 11"/>
          <p:cNvCxnSpPr>
            <a:cxnSpLocks noChangeShapeType="1"/>
            <a:stCxn id="827395" idx="3"/>
            <a:endCxn id="827396" idx="3"/>
          </p:cNvCxnSpPr>
          <p:nvPr/>
        </p:nvCxnSpPr>
        <p:spPr bwMode="auto">
          <a:xfrm flipH="1">
            <a:off x="3962400" y="3467100"/>
            <a:ext cx="990600" cy="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4" name="AutoShape 12"/>
          <p:cNvCxnSpPr>
            <a:cxnSpLocks noChangeShapeType="1"/>
            <a:stCxn id="827395" idx="3"/>
            <a:endCxn id="827398" idx="3"/>
          </p:cNvCxnSpPr>
          <p:nvPr/>
        </p:nvCxnSpPr>
        <p:spPr bwMode="auto">
          <a:xfrm flipH="1">
            <a:off x="3962400" y="3467100"/>
            <a:ext cx="990600" cy="1788072"/>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5" name="AutoShape 13"/>
          <p:cNvCxnSpPr>
            <a:cxnSpLocks noChangeShapeType="1"/>
            <a:stCxn id="827399" idx="2"/>
            <a:endCxn id="827395" idx="0"/>
          </p:cNvCxnSpPr>
          <p:nvPr/>
        </p:nvCxnSpPr>
        <p:spPr bwMode="auto">
          <a:xfrm flipH="1">
            <a:off x="7086600" y="3124200"/>
            <a:ext cx="1219200" cy="3429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6" name="AutoShape 14"/>
          <p:cNvCxnSpPr>
            <a:cxnSpLocks noChangeShapeType="1"/>
          </p:cNvCxnSpPr>
          <p:nvPr/>
        </p:nvCxnSpPr>
        <p:spPr bwMode="auto">
          <a:xfrm flipV="1">
            <a:off x="6019800" y="4419600"/>
            <a:ext cx="0" cy="302172"/>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7" name="AutoShape 15"/>
          <p:cNvCxnSpPr>
            <a:cxnSpLocks noChangeShapeType="1"/>
            <a:stCxn id="827395" idx="3"/>
            <a:endCxn id="827397" idx="3"/>
          </p:cNvCxnSpPr>
          <p:nvPr/>
        </p:nvCxnSpPr>
        <p:spPr bwMode="auto">
          <a:xfrm flipH="1" flipV="1">
            <a:off x="3962400" y="1828800"/>
            <a:ext cx="990600" cy="16383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27408" name="Oval 16"/>
          <p:cNvSpPr>
            <a:spLocks noChangeArrowheads="1"/>
          </p:cNvSpPr>
          <p:nvPr/>
        </p:nvSpPr>
        <p:spPr bwMode="auto">
          <a:xfrm>
            <a:off x="8305800" y="1066800"/>
            <a:ext cx="1828800" cy="1143000"/>
          </a:xfrm>
          <a:prstGeom prst="ellipse">
            <a:avLst/>
          </a:prstGeom>
          <a:solidFill>
            <a:schemeClr val="accent4">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Sales team</a:t>
            </a:r>
          </a:p>
        </p:txBody>
      </p:sp>
      <p:cxnSp>
        <p:nvCxnSpPr>
          <p:cNvPr id="827409" name="AutoShape 17"/>
          <p:cNvCxnSpPr>
            <a:cxnSpLocks noChangeShapeType="1"/>
            <a:endCxn id="827408" idx="3"/>
          </p:cNvCxnSpPr>
          <p:nvPr/>
        </p:nvCxnSpPr>
        <p:spPr bwMode="auto">
          <a:xfrm flipV="1">
            <a:off x="7086600" y="2042412"/>
            <a:ext cx="1487022" cy="1424688"/>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27410" name="Rectangle 18"/>
          <p:cNvSpPr>
            <a:spLocks noChangeArrowheads="1"/>
          </p:cNvSpPr>
          <p:nvPr/>
        </p:nvSpPr>
        <p:spPr bwMode="auto">
          <a:xfrm>
            <a:off x="8295290" y="5143500"/>
            <a:ext cx="1839310" cy="914400"/>
          </a:xfrm>
          <a:prstGeom prst="rect">
            <a:avLst/>
          </a:prstGeom>
          <a:solidFill>
            <a:schemeClr val="accent5">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Credit</a:t>
            </a:r>
          </a:p>
        </p:txBody>
      </p:sp>
      <p:cxnSp>
        <p:nvCxnSpPr>
          <p:cNvPr id="827411" name="AutoShape 19"/>
          <p:cNvCxnSpPr>
            <a:cxnSpLocks noChangeShapeType="1"/>
            <a:stCxn id="827395" idx="0"/>
            <a:endCxn id="827410" idx="1"/>
          </p:cNvCxnSpPr>
          <p:nvPr/>
        </p:nvCxnSpPr>
        <p:spPr bwMode="auto">
          <a:xfrm>
            <a:off x="7086600" y="3467100"/>
            <a:ext cx="1208690" cy="21336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27412" name="Rectangle 20"/>
          <p:cNvSpPr>
            <a:spLocks noChangeArrowheads="1"/>
          </p:cNvSpPr>
          <p:nvPr/>
        </p:nvSpPr>
        <p:spPr bwMode="auto">
          <a:xfrm>
            <a:off x="5181600" y="1181100"/>
            <a:ext cx="1676400" cy="914400"/>
          </a:xfrm>
          <a:prstGeom prst="rect">
            <a:avLst/>
          </a:prstGeom>
          <a:solidFill>
            <a:schemeClr val="accent5">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Research</a:t>
            </a:r>
          </a:p>
        </p:txBody>
      </p:sp>
      <p:cxnSp>
        <p:nvCxnSpPr>
          <p:cNvPr id="827413" name="AutoShape 21"/>
          <p:cNvCxnSpPr>
            <a:cxnSpLocks noChangeShapeType="1"/>
            <a:stCxn id="827412" idx="2"/>
          </p:cNvCxnSpPr>
          <p:nvPr/>
        </p:nvCxnSpPr>
        <p:spPr bwMode="auto">
          <a:xfrm>
            <a:off x="6019800" y="2095500"/>
            <a:ext cx="0" cy="4191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43323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7395"/>
                                        </p:tgtEl>
                                        <p:attrNameLst>
                                          <p:attrName>style.visibility</p:attrName>
                                        </p:attrNameLst>
                                      </p:cBhvr>
                                      <p:to>
                                        <p:strVal val="visible"/>
                                      </p:to>
                                    </p:set>
                                    <p:animEffect transition="in" filter="fade">
                                      <p:cBhvr>
                                        <p:cTn id="7" dur="500"/>
                                        <p:tgtEl>
                                          <p:spTgt spid="8273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7397"/>
                                        </p:tgtEl>
                                        <p:attrNameLst>
                                          <p:attrName>style.visibility</p:attrName>
                                        </p:attrNameLst>
                                      </p:cBhvr>
                                      <p:to>
                                        <p:strVal val="visible"/>
                                      </p:to>
                                    </p:set>
                                    <p:animEffect transition="in" filter="fade">
                                      <p:cBhvr>
                                        <p:cTn id="12" dur="500"/>
                                        <p:tgtEl>
                                          <p:spTgt spid="827397"/>
                                        </p:tgtEl>
                                      </p:cBhvr>
                                    </p:animEffect>
                                  </p:childTnLst>
                                </p:cTn>
                              </p:par>
                              <p:par>
                                <p:cTn id="13" presetID="10" presetClass="entr" presetSubtype="0" fill="hold" nodeType="withEffect">
                                  <p:stCondLst>
                                    <p:cond delay="0"/>
                                  </p:stCondLst>
                                  <p:childTnLst>
                                    <p:set>
                                      <p:cBhvr>
                                        <p:cTn id="14" dur="1" fill="hold">
                                          <p:stCondLst>
                                            <p:cond delay="0"/>
                                          </p:stCondLst>
                                        </p:cTn>
                                        <p:tgtEl>
                                          <p:spTgt spid="827407"/>
                                        </p:tgtEl>
                                        <p:attrNameLst>
                                          <p:attrName>style.visibility</p:attrName>
                                        </p:attrNameLst>
                                      </p:cBhvr>
                                      <p:to>
                                        <p:strVal val="visible"/>
                                      </p:to>
                                    </p:set>
                                    <p:animEffect transition="in" filter="fade">
                                      <p:cBhvr>
                                        <p:cTn id="15" dur="500"/>
                                        <p:tgtEl>
                                          <p:spTgt spid="82740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27396"/>
                                        </p:tgtEl>
                                        <p:attrNameLst>
                                          <p:attrName>style.visibility</p:attrName>
                                        </p:attrNameLst>
                                      </p:cBhvr>
                                      <p:to>
                                        <p:strVal val="visible"/>
                                      </p:to>
                                    </p:set>
                                    <p:animEffect transition="in" filter="fade">
                                      <p:cBhvr>
                                        <p:cTn id="20" dur="500"/>
                                        <p:tgtEl>
                                          <p:spTgt spid="827396"/>
                                        </p:tgtEl>
                                      </p:cBhvr>
                                    </p:animEffect>
                                  </p:childTnLst>
                                </p:cTn>
                              </p:par>
                              <p:par>
                                <p:cTn id="21" presetID="10" presetClass="entr" presetSubtype="0" fill="hold" nodeType="withEffect">
                                  <p:stCondLst>
                                    <p:cond delay="0"/>
                                  </p:stCondLst>
                                  <p:childTnLst>
                                    <p:set>
                                      <p:cBhvr>
                                        <p:cTn id="22" dur="1" fill="hold">
                                          <p:stCondLst>
                                            <p:cond delay="0"/>
                                          </p:stCondLst>
                                        </p:cTn>
                                        <p:tgtEl>
                                          <p:spTgt spid="827403"/>
                                        </p:tgtEl>
                                        <p:attrNameLst>
                                          <p:attrName>style.visibility</p:attrName>
                                        </p:attrNameLst>
                                      </p:cBhvr>
                                      <p:to>
                                        <p:strVal val="visible"/>
                                      </p:to>
                                    </p:set>
                                    <p:animEffect transition="in" filter="fade">
                                      <p:cBhvr>
                                        <p:cTn id="23" dur="500"/>
                                        <p:tgtEl>
                                          <p:spTgt spid="8274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27398"/>
                                        </p:tgtEl>
                                        <p:attrNameLst>
                                          <p:attrName>style.visibility</p:attrName>
                                        </p:attrNameLst>
                                      </p:cBhvr>
                                      <p:to>
                                        <p:strVal val="visible"/>
                                      </p:to>
                                    </p:set>
                                    <p:animEffect transition="in" filter="fade">
                                      <p:cBhvr>
                                        <p:cTn id="28" dur="500"/>
                                        <p:tgtEl>
                                          <p:spTgt spid="827398"/>
                                        </p:tgtEl>
                                      </p:cBhvr>
                                    </p:animEffect>
                                  </p:childTnLst>
                                </p:cTn>
                              </p:par>
                              <p:par>
                                <p:cTn id="29" presetID="10" presetClass="entr" presetSubtype="0" fill="hold" nodeType="withEffect">
                                  <p:stCondLst>
                                    <p:cond delay="0"/>
                                  </p:stCondLst>
                                  <p:childTnLst>
                                    <p:set>
                                      <p:cBhvr>
                                        <p:cTn id="30" dur="1" fill="hold">
                                          <p:stCondLst>
                                            <p:cond delay="0"/>
                                          </p:stCondLst>
                                        </p:cTn>
                                        <p:tgtEl>
                                          <p:spTgt spid="827404"/>
                                        </p:tgtEl>
                                        <p:attrNameLst>
                                          <p:attrName>style.visibility</p:attrName>
                                        </p:attrNameLst>
                                      </p:cBhvr>
                                      <p:to>
                                        <p:strVal val="visible"/>
                                      </p:to>
                                    </p:set>
                                    <p:animEffect transition="in" filter="fade">
                                      <p:cBhvr>
                                        <p:cTn id="31" dur="500"/>
                                        <p:tgtEl>
                                          <p:spTgt spid="82740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7412"/>
                                        </p:tgtEl>
                                        <p:attrNameLst>
                                          <p:attrName>style.visibility</p:attrName>
                                        </p:attrNameLst>
                                      </p:cBhvr>
                                      <p:to>
                                        <p:strVal val="visible"/>
                                      </p:to>
                                    </p:set>
                                    <p:animEffect transition="in" filter="fade">
                                      <p:cBhvr>
                                        <p:cTn id="36" dur="500"/>
                                        <p:tgtEl>
                                          <p:spTgt spid="827412"/>
                                        </p:tgtEl>
                                      </p:cBhvr>
                                    </p:animEffect>
                                  </p:childTnLst>
                                </p:cTn>
                              </p:par>
                              <p:par>
                                <p:cTn id="37" presetID="10" presetClass="entr" presetSubtype="0" fill="hold" nodeType="withEffect">
                                  <p:stCondLst>
                                    <p:cond delay="0"/>
                                  </p:stCondLst>
                                  <p:childTnLst>
                                    <p:set>
                                      <p:cBhvr>
                                        <p:cTn id="38" dur="1" fill="hold">
                                          <p:stCondLst>
                                            <p:cond delay="0"/>
                                          </p:stCondLst>
                                        </p:cTn>
                                        <p:tgtEl>
                                          <p:spTgt spid="827413"/>
                                        </p:tgtEl>
                                        <p:attrNameLst>
                                          <p:attrName>style.visibility</p:attrName>
                                        </p:attrNameLst>
                                      </p:cBhvr>
                                      <p:to>
                                        <p:strVal val="visible"/>
                                      </p:to>
                                    </p:set>
                                    <p:animEffect transition="in" filter="fade">
                                      <p:cBhvr>
                                        <p:cTn id="39" dur="500"/>
                                        <p:tgtEl>
                                          <p:spTgt spid="8274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27401"/>
                                        </p:tgtEl>
                                        <p:attrNameLst>
                                          <p:attrName>style.visibility</p:attrName>
                                        </p:attrNameLst>
                                      </p:cBhvr>
                                      <p:to>
                                        <p:strVal val="visible"/>
                                      </p:to>
                                    </p:set>
                                    <p:animEffect transition="in" filter="fade">
                                      <p:cBhvr>
                                        <p:cTn id="44" dur="500"/>
                                        <p:tgtEl>
                                          <p:spTgt spid="827401"/>
                                        </p:tgtEl>
                                      </p:cBhvr>
                                    </p:animEffect>
                                  </p:childTnLst>
                                </p:cTn>
                              </p:par>
                              <p:par>
                                <p:cTn id="45" presetID="10" presetClass="entr" presetSubtype="0" fill="hold" nodeType="withEffect">
                                  <p:stCondLst>
                                    <p:cond delay="0"/>
                                  </p:stCondLst>
                                  <p:childTnLst>
                                    <p:set>
                                      <p:cBhvr>
                                        <p:cTn id="46" dur="1" fill="hold">
                                          <p:stCondLst>
                                            <p:cond delay="0"/>
                                          </p:stCondLst>
                                        </p:cTn>
                                        <p:tgtEl>
                                          <p:spTgt spid="827406"/>
                                        </p:tgtEl>
                                        <p:attrNameLst>
                                          <p:attrName>style.visibility</p:attrName>
                                        </p:attrNameLst>
                                      </p:cBhvr>
                                      <p:to>
                                        <p:strVal val="visible"/>
                                      </p:to>
                                    </p:set>
                                    <p:animEffect transition="in" filter="fade">
                                      <p:cBhvr>
                                        <p:cTn id="47" dur="500"/>
                                        <p:tgtEl>
                                          <p:spTgt spid="8274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27408"/>
                                        </p:tgtEl>
                                        <p:attrNameLst>
                                          <p:attrName>style.visibility</p:attrName>
                                        </p:attrNameLst>
                                      </p:cBhvr>
                                      <p:to>
                                        <p:strVal val="visible"/>
                                      </p:to>
                                    </p:set>
                                    <p:animEffect transition="in" filter="fade">
                                      <p:cBhvr>
                                        <p:cTn id="52" dur="500"/>
                                        <p:tgtEl>
                                          <p:spTgt spid="827408"/>
                                        </p:tgtEl>
                                      </p:cBhvr>
                                    </p:animEffect>
                                  </p:childTnLst>
                                </p:cTn>
                              </p:par>
                              <p:par>
                                <p:cTn id="53" presetID="10" presetClass="entr" presetSubtype="0" fill="hold" nodeType="withEffect">
                                  <p:stCondLst>
                                    <p:cond delay="0"/>
                                  </p:stCondLst>
                                  <p:childTnLst>
                                    <p:set>
                                      <p:cBhvr>
                                        <p:cTn id="54" dur="1" fill="hold">
                                          <p:stCondLst>
                                            <p:cond delay="0"/>
                                          </p:stCondLst>
                                        </p:cTn>
                                        <p:tgtEl>
                                          <p:spTgt spid="827409"/>
                                        </p:tgtEl>
                                        <p:attrNameLst>
                                          <p:attrName>style.visibility</p:attrName>
                                        </p:attrNameLst>
                                      </p:cBhvr>
                                      <p:to>
                                        <p:strVal val="visible"/>
                                      </p:to>
                                    </p:set>
                                    <p:animEffect transition="in" filter="fade">
                                      <p:cBhvr>
                                        <p:cTn id="55" dur="500"/>
                                        <p:tgtEl>
                                          <p:spTgt spid="82740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27399"/>
                                        </p:tgtEl>
                                        <p:attrNameLst>
                                          <p:attrName>style.visibility</p:attrName>
                                        </p:attrNameLst>
                                      </p:cBhvr>
                                      <p:to>
                                        <p:strVal val="visible"/>
                                      </p:to>
                                    </p:set>
                                    <p:animEffect transition="in" filter="fade">
                                      <p:cBhvr>
                                        <p:cTn id="60" dur="500"/>
                                        <p:tgtEl>
                                          <p:spTgt spid="827399"/>
                                        </p:tgtEl>
                                      </p:cBhvr>
                                    </p:animEffect>
                                  </p:childTnLst>
                                </p:cTn>
                              </p:par>
                              <p:par>
                                <p:cTn id="61" presetID="10" presetClass="entr" presetSubtype="0" fill="hold" nodeType="withEffect">
                                  <p:stCondLst>
                                    <p:cond delay="0"/>
                                  </p:stCondLst>
                                  <p:childTnLst>
                                    <p:set>
                                      <p:cBhvr>
                                        <p:cTn id="62" dur="1" fill="hold">
                                          <p:stCondLst>
                                            <p:cond delay="0"/>
                                          </p:stCondLst>
                                        </p:cTn>
                                        <p:tgtEl>
                                          <p:spTgt spid="827405"/>
                                        </p:tgtEl>
                                        <p:attrNameLst>
                                          <p:attrName>style.visibility</p:attrName>
                                        </p:attrNameLst>
                                      </p:cBhvr>
                                      <p:to>
                                        <p:strVal val="visible"/>
                                      </p:to>
                                    </p:set>
                                    <p:animEffect transition="in" filter="fade">
                                      <p:cBhvr>
                                        <p:cTn id="63" dur="500"/>
                                        <p:tgtEl>
                                          <p:spTgt spid="82740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27400"/>
                                        </p:tgtEl>
                                        <p:attrNameLst>
                                          <p:attrName>style.visibility</p:attrName>
                                        </p:attrNameLst>
                                      </p:cBhvr>
                                      <p:to>
                                        <p:strVal val="visible"/>
                                      </p:to>
                                    </p:set>
                                    <p:animEffect transition="in" filter="fade">
                                      <p:cBhvr>
                                        <p:cTn id="68" dur="500"/>
                                        <p:tgtEl>
                                          <p:spTgt spid="827400"/>
                                        </p:tgtEl>
                                      </p:cBhvr>
                                    </p:animEffect>
                                  </p:childTnLst>
                                </p:cTn>
                              </p:par>
                              <p:par>
                                <p:cTn id="69" presetID="10" presetClass="entr" presetSubtype="0" fill="hold" nodeType="withEffect">
                                  <p:stCondLst>
                                    <p:cond delay="0"/>
                                  </p:stCondLst>
                                  <p:childTnLst>
                                    <p:set>
                                      <p:cBhvr>
                                        <p:cTn id="70" dur="1" fill="hold">
                                          <p:stCondLst>
                                            <p:cond delay="0"/>
                                          </p:stCondLst>
                                        </p:cTn>
                                        <p:tgtEl>
                                          <p:spTgt spid="827402"/>
                                        </p:tgtEl>
                                        <p:attrNameLst>
                                          <p:attrName>style.visibility</p:attrName>
                                        </p:attrNameLst>
                                      </p:cBhvr>
                                      <p:to>
                                        <p:strVal val="visible"/>
                                      </p:to>
                                    </p:set>
                                    <p:animEffect transition="in" filter="fade">
                                      <p:cBhvr>
                                        <p:cTn id="71" dur="500"/>
                                        <p:tgtEl>
                                          <p:spTgt spid="82740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27410"/>
                                        </p:tgtEl>
                                        <p:attrNameLst>
                                          <p:attrName>style.visibility</p:attrName>
                                        </p:attrNameLst>
                                      </p:cBhvr>
                                      <p:to>
                                        <p:strVal val="visible"/>
                                      </p:to>
                                    </p:set>
                                    <p:animEffect transition="in" filter="fade">
                                      <p:cBhvr>
                                        <p:cTn id="76" dur="500"/>
                                        <p:tgtEl>
                                          <p:spTgt spid="827410"/>
                                        </p:tgtEl>
                                      </p:cBhvr>
                                    </p:animEffect>
                                  </p:childTnLst>
                                </p:cTn>
                              </p:par>
                              <p:par>
                                <p:cTn id="77" presetID="10" presetClass="entr" presetSubtype="0" fill="hold" nodeType="withEffect">
                                  <p:stCondLst>
                                    <p:cond delay="0"/>
                                  </p:stCondLst>
                                  <p:childTnLst>
                                    <p:set>
                                      <p:cBhvr>
                                        <p:cTn id="78" dur="1" fill="hold">
                                          <p:stCondLst>
                                            <p:cond delay="0"/>
                                          </p:stCondLst>
                                        </p:cTn>
                                        <p:tgtEl>
                                          <p:spTgt spid="827411"/>
                                        </p:tgtEl>
                                        <p:attrNameLst>
                                          <p:attrName>style.visibility</p:attrName>
                                        </p:attrNameLst>
                                      </p:cBhvr>
                                      <p:to>
                                        <p:strVal val="visible"/>
                                      </p:to>
                                    </p:set>
                                    <p:animEffect transition="in" filter="fade">
                                      <p:cBhvr>
                                        <p:cTn id="79" dur="500"/>
                                        <p:tgtEl>
                                          <p:spTgt spid="82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5" grpId="0" animBg="1"/>
      <p:bldP spid="827396" grpId="0" animBg="1"/>
      <p:bldP spid="827397" grpId="0" animBg="1"/>
      <p:bldP spid="827398" grpId="0" animBg="1"/>
      <p:bldP spid="827399" grpId="0" animBg="1"/>
      <p:bldP spid="827400" grpId="0" animBg="1"/>
      <p:bldP spid="827401" grpId="0" animBg="1"/>
      <p:bldP spid="827408" grpId="0" animBg="1"/>
      <p:bldP spid="827410" grpId="0" animBg="1"/>
      <p:bldP spid="827412"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r>
              <a:rPr lang="en-US" altLang="zh-TW"/>
              <a:t>Product Specialists</a:t>
            </a:r>
          </a:p>
        </p:txBody>
      </p:sp>
      <p:sp>
        <p:nvSpPr>
          <p:cNvPr id="2" name="Text Placeholder 1"/>
          <p:cNvSpPr>
            <a:spLocks noGrp="1"/>
          </p:cNvSpPr>
          <p:nvPr>
            <p:ph type="body" idx="1"/>
          </p:nvPr>
        </p:nvSpPr>
        <p:spPr>
          <a:xfrm>
            <a:off x="1981200" y="1295400"/>
            <a:ext cx="4040188" cy="639762"/>
          </a:xfrm>
        </p:spPr>
        <p:txBody>
          <a:bodyPr/>
          <a:lstStyle/>
          <a:p>
            <a:r>
              <a:rPr lang="en-US" altLang="zh-TW" dirty="0"/>
              <a:t>Investment Banks:</a:t>
            </a:r>
          </a:p>
        </p:txBody>
      </p:sp>
      <p:sp>
        <p:nvSpPr>
          <p:cNvPr id="829443" name="Rectangle 3"/>
          <p:cNvSpPr>
            <a:spLocks noGrp="1" noChangeArrowheads="1"/>
          </p:cNvSpPr>
          <p:nvPr>
            <p:ph sz="half" idx="2"/>
          </p:nvPr>
        </p:nvSpPr>
        <p:spPr>
          <a:xfrm>
            <a:off x="1981200" y="1935162"/>
            <a:ext cx="4040188" cy="3951288"/>
          </a:xfrm>
        </p:spPr>
        <p:txBody>
          <a:bodyPr>
            <a:normAutofit fontScale="92500" lnSpcReduction="20000"/>
          </a:bodyPr>
          <a:lstStyle/>
          <a:p>
            <a:r>
              <a:rPr lang="en-US" altLang="zh-TW" dirty="0"/>
              <a:t>M&amp;A</a:t>
            </a:r>
          </a:p>
          <a:p>
            <a:r>
              <a:rPr lang="en-US" altLang="zh-TW" dirty="0"/>
              <a:t>Equity Capital Markets</a:t>
            </a:r>
          </a:p>
          <a:p>
            <a:r>
              <a:rPr lang="en-US" altLang="zh-TW" dirty="0">
                <a:solidFill>
                  <a:schemeClr val="accent2"/>
                </a:solidFill>
              </a:rPr>
              <a:t>Debt Capital Markets</a:t>
            </a:r>
          </a:p>
          <a:p>
            <a:r>
              <a:rPr lang="en-US" altLang="zh-TW" dirty="0">
                <a:solidFill>
                  <a:schemeClr val="accent2"/>
                </a:solidFill>
              </a:rPr>
              <a:t>Securitization (ABS, MBS) </a:t>
            </a:r>
          </a:p>
          <a:p>
            <a:r>
              <a:rPr lang="en-US" altLang="zh-TW" dirty="0">
                <a:solidFill>
                  <a:schemeClr val="accent2"/>
                </a:solidFill>
              </a:rPr>
              <a:t>Derivatives</a:t>
            </a:r>
          </a:p>
          <a:p>
            <a:r>
              <a:rPr lang="en-US" altLang="zh-TW" dirty="0">
                <a:solidFill>
                  <a:schemeClr val="accent2"/>
                </a:solidFill>
              </a:rPr>
              <a:t>FX and MM</a:t>
            </a:r>
          </a:p>
          <a:p>
            <a:r>
              <a:rPr lang="en-US" altLang="zh-TW" dirty="0">
                <a:solidFill>
                  <a:schemeClr val="accent2"/>
                </a:solidFill>
              </a:rPr>
              <a:t>Syndicated Loans &amp; Asset Sales</a:t>
            </a:r>
          </a:p>
          <a:p>
            <a:r>
              <a:rPr lang="en-US" altLang="zh-TW" dirty="0">
                <a:solidFill>
                  <a:schemeClr val="accent2"/>
                </a:solidFill>
              </a:rPr>
              <a:t>Project &amp; Structured Finance</a:t>
            </a:r>
          </a:p>
          <a:p>
            <a:pPr lvl="1"/>
            <a:endParaRPr lang="en-US" altLang="zh-TW" dirty="0"/>
          </a:p>
        </p:txBody>
      </p:sp>
      <p:sp>
        <p:nvSpPr>
          <p:cNvPr id="3" name="Text Placeholder 2"/>
          <p:cNvSpPr>
            <a:spLocks noGrp="1"/>
          </p:cNvSpPr>
          <p:nvPr>
            <p:ph type="body" sz="quarter" idx="3"/>
          </p:nvPr>
        </p:nvSpPr>
        <p:spPr>
          <a:xfrm>
            <a:off x="6169026" y="1295400"/>
            <a:ext cx="4041775" cy="639762"/>
          </a:xfrm>
        </p:spPr>
        <p:txBody>
          <a:bodyPr/>
          <a:lstStyle/>
          <a:p>
            <a:r>
              <a:rPr lang="en-US" altLang="zh-TW" dirty="0"/>
              <a:t>Commercial Banks</a:t>
            </a:r>
          </a:p>
        </p:txBody>
      </p:sp>
      <p:sp>
        <p:nvSpPr>
          <p:cNvPr id="829444" name="Rectangle 4"/>
          <p:cNvSpPr>
            <a:spLocks noGrp="1" noChangeArrowheads="1"/>
          </p:cNvSpPr>
          <p:nvPr>
            <p:ph sz="quarter" idx="4"/>
          </p:nvPr>
        </p:nvSpPr>
        <p:spPr>
          <a:xfrm>
            <a:off x="6169026" y="1935162"/>
            <a:ext cx="4041775" cy="3951288"/>
          </a:xfrm>
        </p:spPr>
        <p:txBody>
          <a:bodyPr>
            <a:normAutofit fontScale="92500" lnSpcReduction="20000"/>
          </a:bodyPr>
          <a:lstStyle/>
          <a:p>
            <a:r>
              <a:rPr lang="en-US" altLang="zh-TW" dirty="0">
                <a:solidFill>
                  <a:schemeClr val="accent2"/>
                </a:solidFill>
              </a:rPr>
              <a:t>Debt Capital Markets</a:t>
            </a:r>
          </a:p>
          <a:p>
            <a:r>
              <a:rPr lang="en-US" altLang="zh-TW" dirty="0">
                <a:solidFill>
                  <a:schemeClr val="accent2"/>
                </a:solidFill>
              </a:rPr>
              <a:t>Securitization (ABS, MBS) </a:t>
            </a:r>
          </a:p>
          <a:p>
            <a:r>
              <a:rPr lang="en-US" altLang="zh-TW" dirty="0">
                <a:solidFill>
                  <a:schemeClr val="accent2"/>
                </a:solidFill>
              </a:rPr>
              <a:t>Derivatives</a:t>
            </a:r>
          </a:p>
          <a:p>
            <a:r>
              <a:rPr lang="en-US" altLang="zh-TW" dirty="0">
                <a:solidFill>
                  <a:schemeClr val="accent2"/>
                </a:solidFill>
              </a:rPr>
              <a:t>FX and MM</a:t>
            </a:r>
          </a:p>
          <a:p>
            <a:r>
              <a:rPr lang="en-US" altLang="zh-TW" dirty="0">
                <a:solidFill>
                  <a:schemeClr val="accent2"/>
                </a:solidFill>
              </a:rPr>
              <a:t>Syndicated Loans &amp; Asset Sales</a:t>
            </a:r>
          </a:p>
          <a:p>
            <a:r>
              <a:rPr lang="en-US" altLang="zh-TW" dirty="0">
                <a:solidFill>
                  <a:schemeClr val="accent2"/>
                </a:solidFill>
              </a:rPr>
              <a:t>Project &amp; Structured Finance</a:t>
            </a:r>
          </a:p>
          <a:p>
            <a:r>
              <a:rPr lang="en-US" altLang="zh-TW" dirty="0"/>
              <a:t>Cash Management</a:t>
            </a:r>
          </a:p>
          <a:p>
            <a:r>
              <a:rPr lang="en-US" altLang="zh-TW" dirty="0"/>
              <a:t>Trade Finance</a:t>
            </a:r>
          </a:p>
          <a:p>
            <a:endParaRPr lang="en-US" altLang="zh-TW" dirty="0"/>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DC2B97E-D06A-4246-8597-E8D5D1B3A11B}" type="slidenum">
              <a:rPr lang="en-US" altLang="en-US" sz="1400"/>
              <a:pPr/>
              <a:t>428</a:t>
            </a:fld>
            <a:endParaRPr lang="en-US" altLang="en-US" sz="1400"/>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88909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4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94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94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94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944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944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944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2944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944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944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944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94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3" grpId="0" build="p"/>
      <p:bldP spid="829444" grpId="0" build="p"/>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Deal dynamics</a:t>
            </a:r>
            <a:endParaRPr lang="zh-TW" altLang="en-US" dirty="0"/>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429</a:t>
            </a:fld>
            <a:endParaRPr lang="en-US" altLang="en-US"/>
          </a:p>
        </p:txBody>
      </p:sp>
      <p:sp>
        <p:nvSpPr>
          <p:cNvPr id="5" name="Rectangle 4"/>
          <p:cNvSpPr/>
          <p:nvPr/>
        </p:nvSpPr>
        <p:spPr>
          <a:xfrm>
            <a:off x="2895600" y="1828800"/>
            <a:ext cx="205740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Issuers</a:t>
            </a:r>
            <a:endParaRPr lang="zh-TW" altLang="en-US" dirty="0"/>
          </a:p>
        </p:txBody>
      </p:sp>
      <p:sp>
        <p:nvSpPr>
          <p:cNvPr id="10" name="Rectangle 9"/>
          <p:cNvSpPr/>
          <p:nvPr/>
        </p:nvSpPr>
        <p:spPr>
          <a:xfrm>
            <a:off x="3886200" y="2590800"/>
            <a:ext cx="2057400" cy="5334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Bankers</a:t>
            </a:r>
            <a:endParaRPr lang="zh-TW" altLang="en-US" dirty="0"/>
          </a:p>
        </p:txBody>
      </p:sp>
      <p:sp>
        <p:nvSpPr>
          <p:cNvPr id="11" name="Rectangle 10"/>
          <p:cNvSpPr/>
          <p:nvPr/>
        </p:nvSpPr>
        <p:spPr>
          <a:xfrm>
            <a:off x="4876800" y="3352800"/>
            <a:ext cx="2057400"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a:t>Product  specialists</a:t>
            </a:r>
            <a:endParaRPr lang="zh-TW" altLang="en-US" dirty="0"/>
          </a:p>
        </p:txBody>
      </p:sp>
      <p:sp>
        <p:nvSpPr>
          <p:cNvPr id="12" name="Rectangle 11"/>
          <p:cNvSpPr/>
          <p:nvPr/>
        </p:nvSpPr>
        <p:spPr>
          <a:xfrm>
            <a:off x="5867400" y="41148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Sales</a:t>
            </a:r>
            <a:endParaRPr lang="zh-TW" altLang="en-US" dirty="0"/>
          </a:p>
        </p:txBody>
      </p:sp>
      <p:sp>
        <p:nvSpPr>
          <p:cNvPr id="13" name="Rectangle 12"/>
          <p:cNvSpPr/>
          <p:nvPr/>
        </p:nvSpPr>
        <p:spPr>
          <a:xfrm>
            <a:off x="6858000" y="48768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Investors</a:t>
            </a:r>
            <a:endParaRPr lang="zh-TW" altLang="en-US" dirty="0"/>
          </a:p>
        </p:txBody>
      </p:sp>
      <p:sp>
        <p:nvSpPr>
          <p:cNvPr id="15" name="Right Arrow 14"/>
          <p:cNvSpPr/>
          <p:nvPr/>
        </p:nvSpPr>
        <p:spPr>
          <a:xfrm rot="10800000">
            <a:off x="2133600" y="1219200"/>
            <a:ext cx="38100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Right Arrow 15"/>
          <p:cNvSpPr/>
          <p:nvPr/>
        </p:nvSpPr>
        <p:spPr>
          <a:xfrm>
            <a:off x="6019800" y="1219200"/>
            <a:ext cx="3810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BUY SIDE</a:t>
            </a:r>
            <a:endParaRPr lang="zh-TW" altLang="en-US" dirty="0"/>
          </a:p>
        </p:txBody>
      </p:sp>
      <p:sp>
        <p:nvSpPr>
          <p:cNvPr id="23" name="TextBox 22"/>
          <p:cNvSpPr txBox="1"/>
          <p:nvPr/>
        </p:nvSpPr>
        <p:spPr>
          <a:xfrm>
            <a:off x="3124200" y="1371600"/>
            <a:ext cx="1981200" cy="152400"/>
          </a:xfrm>
          <a:prstGeom prst="rect">
            <a:avLst/>
          </a:prstGeom>
          <a:noFill/>
        </p:spPr>
        <p:txBody>
          <a:bodyPr vert="horz" wrap="square" lIns="91440" tIns="45720" rIns="91440" bIns="45720" rtlCol="0" anchor="ctr">
            <a:noAutofit/>
          </a:bodyPr>
          <a:lstStyle/>
          <a:p>
            <a:pPr>
              <a:spcBef>
                <a:spcPct val="0"/>
              </a:spcBef>
            </a:pPr>
            <a:r>
              <a:rPr lang="en-US" altLang="zh-TW" sz="2000" dirty="0">
                <a:solidFill>
                  <a:schemeClr val="tx2"/>
                </a:solidFill>
                <a:latin typeface="+mj-lt"/>
                <a:ea typeface="+mj-ea"/>
                <a:cs typeface="+mj-cs"/>
              </a:rPr>
              <a:t>SELL SIDE</a:t>
            </a:r>
            <a:endParaRPr lang="zh-TW" altLang="en-US" sz="2000" dirty="0">
              <a:solidFill>
                <a:schemeClr val="tx2"/>
              </a:solidFill>
              <a:latin typeface="+mj-lt"/>
              <a:ea typeface="+mj-ea"/>
              <a:cs typeface="+mj-cs"/>
            </a:endParaRPr>
          </a:p>
        </p:txBody>
      </p:sp>
      <p:sp>
        <p:nvSpPr>
          <p:cNvPr id="2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25" name="Rectangle 24"/>
          <p:cNvSpPr/>
          <p:nvPr/>
        </p:nvSpPr>
        <p:spPr>
          <a:xfrm>
            <a:off x="3657600" y="2438400"/>
            <a:ext cx="4724400" cy="23622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69954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idx="4294967295"/>
          </p:nvPr>
        </p:nvSpPr>
        <p:spPr>
          <a:xfrm>
            <a:off x="1787724" y="76201"/>
            <a:ext cx="2491680" cy="4810125"/>
          </a:xfrm>
        </p:spPr>
        <p:txBody>
          <a:bodyPr anchor="t"/>
          <a:lstStyle/>
          <a:p>
            <a:pPr eaLnBrk="1" hangingPunct="1"/>
            <a:r>
              <a:rPr lang="en-US" altLang="zh-TW" sz="2800" dirty="0">
                <a:ea typeface="ヒラギノ角ゴ Pro W3" pitchFamily="-65" charset="-128"/>
              </a:rPr>
              <a:t>Illustration</a:t>
            </a:r>
            <a:br>
              <a:rPr lang="en-US" altLang="zh-TW" sz="2800" dirty="0">
                <a:ea typeface="ヒラギノ角ゴ Pro W3" pitchFamily="-65" charset="-128"/>
              </a:rPr>
            </a:br>
            <a:r>
              <a:rPr lang="en-US" altLang="zh-TW" sz="2800" dirty="0">
                <a:ea typeface="ヒラギノ角ゴ Pro W3" pitchFamily="-65" charset="-128"/>
              </a:rPr>
              <a:t>Global Corporation’s Statement of Cash Flows for 2013 and 2012</a:t>
            </a:r>
          </a:p>
        </p:txBody>
      </p:sp>
      <p:pic>
        <p:nvPicPr>
          <p:cNvPr id="105475" name="Picture 4" descr="tbl02_03.gif"/>
          <p:cNvPicPr>
            <a:picLocks noChangeAspect="1"/>
          </p:cNvPicPr>
          <p:nvPr/>
        </p:nvPicPr>
        <p:blipFill>
          <a:blip r:embed="rId3" cstate="print"/>
          <a:srcRect/>
          <a:stretch>
            <a:fillRect/>
          </a:stretch>
        </p:blipFill>
        <p:spPr bwMode="auto">
          <a:xfrm>
            <a:off x="4367809" y="836712"/>
            <a:ext cx="6159301" cy="5379976"/>
          </a:xfrm>
          <a:prstGeom prst="rect">
            <a:avLst/>
          </a:prstGeom>
          <a:noFill/>
          <a:ln w="9525">
            <a:noFill/>
            <a:miter lim="800000"/>
            <a:headEnd/>
            <a:tailEnd/>
          </a:ln>
        </p:spPr>
      </p:pic>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43</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2" name="TextBox 1"/>
          <p:cNvSpPr txBox="1"/>
          <p:nvPr/>
        </p:nvSpPr>
        <p:spPr>
          <a:xfrm>
            <a:off x="1699320" y="3124200"/>
            <a:ext cx="2580084" cy="2895600"/>
          </a:xfrm>
          <a:prstGeom prst="rect">
            <a:avLst/>
          </a:prstGeom>
          <a:solidFill>
            <a:schemeClr val="accent1">
              <a:lumMod val="20000"/>
              <a:lumOff val="80000"/>
            </a:schemeClr>
          </a:solidFill>
        </p:spPr>
        <p:txBody>
          <a:bodyPr vert="horz" wrap="square" lIns="91440" tIns="45720" rIns="91440" bIns="45720" rtlCol="0" anchor="ctr">
            <a:noAutofit/>
          </a:bodyPr>
          <a:lstStyle/>
          <a:p>
            <a:pPr eaLnBrk="1" hangingPunct="1"/>
            <a:r>
              <a:rPr lang="en-US" altLang="zh-TW" dirty="0">
                <a:ea typeface="ヒラギノ角ゴ Pro W3" pitchFamily="-65" charset="-128"/>
              </a:rPr>
              <a:t>The statement of cash flows is divided into </a:t>
            </a:r>
            <a:r>
              <a:rPr lang="en-US" altLang="zh-TW" b="1" dirty="0">
                <a:ea typeface="ヒラギノ角ゴ Pro W3" pitchFamily="-65" charset="-128"/>
              </a:rPr>
              <a:t>three sections</a:t>
            </a:r>
            <a:r>
              <a:rPr lang="en-US" altLang="zh-TW" dirty="0">
                <a:ea typeface="ヒラギノ角ゴ Pro W3" pitchFamily="-65" charset="-128"/>
              </a:rPr>
              <a:t> which roughly correspond to the three major jobs of the financial manager: Operating activities Investment activities</a:t>
            </a:r>
          </a:p>
          <a:p>
            <a:pPr eaLnBrk="1" hangingPunct="1"/>
            <a:r>
              <a:rPr lang="en-US" altLang="zh-TW" dirty="0">
                <a:ea typeface="ヒラギノ角ゴ Pro W3" pitchFamily="-65" charset="-128"/>
              </a:rPr>
              <a:t>Financing activities</a:t>
            </a:r>
            <a:endParaRPr lang="en-US" dirty="0">
              <a:latin typeface="+mj-lt"/>
              <a:ea typeface="+mj-ea"/>
              <a:cs typeface="+mj-cs"/>
            </a:endParaRPr>
          </a:p>
        </p:txBody>
      </p:sp>
      <p:sp>
        <p:nvSpPr>
          <p:cNvPr id="8"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881814920"/>
      </p:ext>
    </p:extLst>
  </p:cSld>
  <p:clrMapOvr>
    <a:masterClrMapping/>
  </p:clrMapOvr>
  <p:transition spd="med">
    <p:wipe dir="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Deal dynamics at CA-CIB</a:t>
            </a:r>
            <a:endParaRPr lang="zh-TW" altLang="en-US" dirty="0"/>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430</a:t>
            </a:fld>
            <a:endParaRPr lang="en-US" altLang="en-US"/>
          </a:p>
        </p:txBody>
      </p:sp>
      <p:pic>
        <p:nvPicPr>
          <p:cNvPr id="8" name="Picture 2"/>
          <p:cNvPicPr>
            <a:picLocks noGrp="1" noChangeAspect="1" noChangeArrowheads="1"/>
          </p:cNvPicPr>
          <p:nvPr>
            <p:ph idx="1"/>
          </p:nvPr>
        </p:nvPicPr>
        <p:blipFill>
          <a:blip r:embed="rId2" cstate="print"/>
          <a:srcRect/>
          <a:stretch>
            <a:fillRect/>
          </a:stretch>
        </p:blipFill>
        <p:spPr bwMode="auto">
          <a:xfrm>
            <a:off x="2112743" y="1371601"/>
            <a:ext cx="7966514" cy="4525963"/>
          </a:xfrm>
          <a:prstGeom prst="rect">
            <a:avLst/>
          </a:prstGeom>
          <a:noFill/>
          <a:ln w="9525">
            <a:noFill/>
            <a:miter lim="800000"/>
            <a:headEnd/>
            <a:tailEnd/>
          </a:ln>
        </p:spPr>
      </p:pic>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10" name="TextBox 9"/>
          <p:cNvSpPr txBox="1"/>
          <p:nvPr/>
        </p:nvSpPr>
        <p:spPr>
          <a:xfrm>
            <a:off x="1676400" y="5943600"/>
            <a:ext cx="2438400" cy="1524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altLang="zh-TW" sz="1400" i="1" dirty="0">
                <a:latin typeface="+mj-lt"/>
                <a:ea typeface="+mj-ea"/>
                <a:cs typeface="+mj-cs"/>
              </a:rPr>
              <a:t>Source: CA-CIB – </a:t>
            </a:r>
            <a:r>
              <a:rPr lang="en-US" altLang="zh-TW" sz="1400" i="1" dirty="0" err="1">
                <a:latin typeface="+mj-lt"/>
                <a:ea typeface="+mj-ea"/>
                <a:cs typeface="+mj-cs"/>
              </a:rPr>
              <a:t>B</a:t>
            </a:r>
            <a:r>
              <a:rPr lang="en-US" altLang="zh-TW" sz="1400" i="1" dirty="0">
                <a:latin typeface="+mj-lt"/>
                <a:ea typeface="+mj-ea"/>
                <a:cs typeface="+mj-cs"/>
              </a:rPr>
              <a:t>en </a:t>
            </a:r>
            <a:r>
              <a:rPr lang="en-US" altLang="zh-TW" sz="1400" i="1" dirty="0" err="1">
                <a:latin typeface="+mj-lt"/>
                <a:ea typeface="+mj-ea"/>
                <a:cs typeface="+mj-cs"/>
              </a:rPr>
              <a:t>Lamberg</a:t>
            </a:r>
            <a:endParaRPr lang="zh-TW" altLang="en-US" sz="1400" i="1" dirty="0">
              <a:latin typeface="+mj-lt"/>
              <a:ea typeface="+mj-ea"/>
              <a:cs typeface="+mj-cs"/>
            </a:endParaRPr>
          </a:p>
        </p:txBody>
      </p:sp>
    </p:spTree>
    <p:extLst>
      <p:ext uri="{BB962C8B-B14F-4D97-AF65-F5344CB8AC3E}">
        <p14:creationId xmlns:p14="http://schemas.microsoft.com/office/powerpoint/2010/main" val="285588637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The role of actors in deal development</a:t>
            </a:r>
            <a:endParaRPr lang="zh-TW" altLang="en-US" dirty="0"/>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431</a:t>
            </a:fld>
            <a:endParaRPr lang="en-US" altLang="en-US"/>
          </a:p>
        </p:txBody>
      </p:sp>
      <p:pic>
        <p:nvPicPr>
          <p:cNvPr id="2050" name="Picture 2"/>
          <p:cNvPicPr>
            <a:picLocks noChangeAspect="1" noChangeArrowheads="1"/>
          </p:cNvPicPr>
          <p:nvPr/>
        </p:nvPicPr>
        <p:blipFill>
          <a:blip r:embed="rId2" cstate="print"/>
          <a:srcRect/>
          <a:stretch>
            <a:fillRect/>
          </a:stretch>
        </p:blipFill>
        <p:spPr bwMode="auto">
          <a:xfrm>
            <a:off x="1752600" y="1944061"/>
            <a:ext cx="8686800" cy="4018589"/>
          </a:xfrm>
          <a:prstGeom prst="rect">
            <a:avLst/>
          </a:prstGeom>
          <a:noFill/>
          <a:ln w="9525">
            <a:noFill/>
            <a:miter lim="800000"/>
            <a:headEnd/>
            <a:tailEnd/>
          </a:ln>
        </p:spPr>
      </p:pic>
      <p:sp>
        <p:nvSpPr>
          <p:cNvPr id="6" name="TextBox 5"/>
          <p:cNvSpPr txBox="1"/>
          <p:nvPr/>
        </p:nvSpPr>
        <p:spPr>
          <a:xfrm>
            <a:off x="1676400" y="5943600"/>
            <a:ext cx="2438400" cy="1524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altLang="zh-TW" sz="1400" i="1" dirty="0">
                <a:latin typeface="+mj-lt"/>
                <a:ea typeface="+mj-ea"/>
                <a:cs typeface="+mj-cs"/>
              </a:rPr>
              <a:t>Source: CA-CIB – </a:t>
            </a:r>
            <a:r>
              <a:rPr lang="en-US" altLang="zh-TW" sz="1400" i="1" dirty="0" err="1">
                <a:latin typeface="+mj-lt"/>
                <a:ea typeface="+mj-ea"/>
                <a:cs typeface="+mj-cs"/>
              </a:rPr>
              <a:t>B</a:t>
            </a:r>
            <a:r>
              <a:rPr lang="en-US" altLang="zh-TW" sz="1400" i="1" dirty="0">
                <a:latin typeface="+mj-lt"/>
                <a:ea typeface="+mj-ea"/>
                <a:cs typeface="+mj-cs"/>
              </a:rPr>
              <a:t>en </a:t>
            </a:r>
            <a:r>
              <a:rPr lang="en-US" altLang="zh-TW" sz="1400" i="1" dirty="0" err="1">
                <a:latin typeface="+mj-lt"/>
                <a:ea typeface="+mj-ea"/>
                <a:cs typeface="+mj-cs"/>
              </a:rPr>
              <a:t>Lamberg</a:t>
            </a:r>
            <a:endParaRPr lang="zh-TW" altLang="en-US" sz="1400" i="1" dirty="0">
              <a:latin typeface="+mj-lt"/>
              <a:ea typeface="+mj-ea"/>
              <a:cs typeface="+mj-cs"/>
            </a:endParaRPr>
          </a:p>
        </p:txBody>
      </p:sp>
      <p:sp>
        <p:nvSpPr>
          <p:cNvPr id="7" name="TextBox 6"/>
          <p:cNvSpPr txBox="1"/>
          <p:nvPr/>
        </p:nvSpPr>
        <p:spPr>
          <a:xfrm>
            <a:off x="18288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“Bankers”</a:t>
            </a:r>
            <a:endParaRPr lang="zh-TW" altLang="en-US" sz="2000" dirty="0">
              <a:latin typeface="+mj-lt"/>
              <a:ea typeface="+mj-ea"/>
              <a:cs typeface="+mj-cs"/>
            </a:endParaRPr>
          </a:p>
        </p:txBody>
      </p:sp>
      <p:sp>
        <p:nvSpPr>
          <p:cNvPr id="8" name="TextBox 7"/>
          <p:cNvSpPr txBox="1"/>
          <p:nvPr/>
        </p:nvSpPr>
        <p:spPr>
          <a:xfrm>
            <a:off x="39624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“Origination”</a:t>
            </a:r>
            <a:endParaRPr lang="zh-TW" altLang="en-US" sz="2000" dirty="0">
              <a:latin typeface="+mj-lt"/>
              <a:ea typeface="+mj-ea"/>
              <a:cs typeface="+mj-cs"/>
            </a:endParaRPr>
          </a:p>
        </p:txBody>
      </p:sp>
      <p:sp>
        <p:nvSpPr>
          <p:cNvPr id="9" name="TextBox 8"/>
          <p:cNvSpPr txBox="1"/>
          <p:nvPr/>
        </p:nvSpPr>
        <p:spPr>
          <a:xfrm>
            <a:off x="61722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“Underwriting”</a:t>
            </a:r>
            <a:endParaRPr lang="zh-TW" altLang="en-US" sz="2000" dirty="0">
              <a:latin typeface="+mj-lt"/>
              <a:ea typeface="+mj-ea"/>
              <a:cs typeface="+mj-cs"/>
            </a:endParaRPr>
          </a:p>
        </p:txBody>
      </p:sp>
      <p:sp>
        <p:nvSpPr>
          <p:cNvPr id="10" name="TextBox 9"/>
          <p:cNvSpPr txBox="1"/>
          <p:nvPr/>
        </p:nvSpPr>
        <p:spPr>
          <a:xfrm>
            <a:off x="83058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“Sales”</a:t>
            </a:r>
            <a:endParaRPr lang="zh-TW" altLang="en-US" sz="2000" dirty="0">
              <a:latin typeface="+mj-lt"/>
              <a:ea typeface="+mj-ea"/>
              <a:cs typeface="+mj-cs"/>
            </a:endParaRP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870297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r>
              <a:rPr lang="en-US" altLang="zh-TW" dirty="0"/>
              <a:t>Corporate Finance Execution (CFE) </a:t>
            </a:r>
          </a:p>
        </p:txBody>
      </p:sp>
      <p:sp>
        <p:nvSpPr>
          <p:cNvPr id="12"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7553E29-D51F-457F-B3F4-89780F603512}" type="slidenum">
              <a:rPr lang="en-US" altLang="en-US" sz="1400"/>
              <a:pPr/>
              <a:t>432</a:t>
            </a:fld>
            <a:endParaRPr lang="en-US" altLang="en-US" sz="1400"/>
          </a:p>
        </p:txBody>
      </p:sp>
      <p:sp>
        <p:nvSpPr>
          <p:cNvPr id="835587" name="Rectangle 3"/>
          <p:cNvSpPr>
            <a:spLocks noChangeArrowheads="1"/>
          </p:cNvSpPr>
          <p:nvPr/>
        </p:nvSpPr>
        <p:spPr bwMode="auto">
          <a:xfrm>
            <a:off x="5181600" y="1447800"/>
            <a:ext cx="1981200" cy="9144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CFE Head </a:t>
            </a:r>
          </a:p>
        </p:txBody>
      </p:sp>
      <p:sp>
        <p:nvSpPr>
          <p:cNvPr id="835588" name="Rectangle 4"/>
          <p:cNvSpPr>
            <a:spLocks noChangeArrowheads="1"/>
          </p:cNvSpPr>
          <p:nvPr/>
        </p:nvSpPr>
        <p:spPr bwMode="auto">
          <a:xfrm>
            <a:off x="1991710" y="3276600"/>
            <a:ext cx="2438400" cy="2438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Geographical Team A</a:t>
            </a:r>
            <a:endParaRPr lang="en-US" altLang="zh-TW" sz="2000" u="sng" dirty="0">
              <a:ea typeface="PMingLiU" pitchFamily="18" charset="-120"/>
              <a:cs typeface="Arial" charset="0"/>
            </a:endParaRPr>
          </a:p>
          <a:p>
            <a:pPr algn="ctr"/>
            <a:endParaRPr lang="en-US" altLang="zh-TW" sz="2000" dirty="0">
              <a:ea typeface="PMingLiU" pitchFamily="18" charset="-120"/>
              <a:cs typeface="Arial" charset="0"/>
            </a:endParaRPr>
          </a:p>
          <a:p>
            <a:pPr marL="342900" indent="-342900">
              <a:buFont typeface="Arial" pitchFamily="34" charset="0"/>
              <a:buChar char="•"/>
            </a:pPr>
            <a:r>
              <a:rPr lang="en-US" altLang="zh-TW" sz="2000" dirty="0">
                <a:ea typeface="PMingLiU" pitchFamily="18" charset="-120"/>
                <a:cs typeface="Arial" charset="0"/>
              </a:rPr>
              <a:t>1 Director </a:t>
            </a:r>
          </a:p>
          <a:p>
            <a:pPr marL="342900" indent="-342900">
              <a:buFont typeface="Arial" pitchFamily="34" charset="0"/>
              <a:buChar char="•"/>
            </a:pPr>
            <a:r>
              <a:rPr lang="en-US" altLang="zh-TW" sz="2000" dirty="0">
                <a:ea typeface="PMingLiU" pitchFamily="18" charset="-120"/>
                <a:cs typeface="Arial" charset="0"/>
              </a:rPr>
              <a:t>1-2 VP</a:t>
            </a:r>
          </a:p>
          <a:p>
            <a:pPr marL="342900" indent="-342900">
              <a:buFont typeface="Arial" pitchFamily="34" charset="0"/>
              <a:buChar char="•"/>
            </a:pPr>
            <a:r>
              <a:rPr lang="en-US" altLang="zh-TW" sz="2000" dirty="0">
                <a:ea typeface="PMingLiU" pitchFamily="18" charset="-120"/>
                <a:cs typeface="Arial" charset="0"/>
              </a:rPr>
              <a:t>Associates</a:t>
            </a:r>
          </a:p>
          <a:p>
            <a:pPr marL="342900" indent="-342900">
              <a:buFont typeface="Arial" pitchFamily="34" charset="0"/>
              <a:buChar char="•"/>
            </a:pPr>
            <a:r>
              <a:rPr lang="en-US" altLang="zh-TW" sz="2000" dirty="0">
                <a:ea typeface="PMingLiU" pitchFamily="18" charset="-120"/>
                <a:cs typeface="Arial" charset="0"/>
              </a:rPr>
              <a:t>Analysts</a:t>
            </a:r>
          </a:p>
        </p:txBody>
      </p:sp>
      <p:sp>
        <p:nvSpPr>
          <p:cNvPr id="835589" name="Rectangle 5"/>
          <p:cNvSpPr>
            <a:spLocks noChangeArrowheads="1"/>
          </p:cNvSpPr>
          <p:nvPr/>
        </p:nvSpPr>
        <p:spPr bwMode="auto">
          <a:xfrm>
            <a:off x="4963510" y="3276600"/>
            <a:ext cx="2438400" cy="2438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Geographical Team B</a:t>
            </a:r>
            <a:endParaRPr lang="en-US" altLang="zh-TW" sz="2000" dirty="0">
              <a:ea typeface="PMingLiU" pitchFamily="18" charset="-120"/>
              <a:cs typeface="Arial" charset="0"/>
            </a:endParaRPr>
          </a:p>
          <a:p>
            <a:pPr algn="ctr"/>
            <a:endParaRPr lang="en-US" altLang="zh-TW" sz="2000" dirty="0">
              <a:ea typeface="PMingLiU" pitchFamily="18" charset="-120"/>
              <a:cs typeface="Arial" charset="0"/>
            </a:endParaRPr>
          </a:p>
          <a:p>
            <a:pPr marL="342900" indent="-342900">
              <a:buFont typeface="Arial" pitchFamily="34" charset="0"/>
              <a:buChar char="•"/>
            </a:pPr>
            <a:r>
              <a:rPr lang="en-US" altLang="zh-TW" sz="2000" dirty="0">
                <a:ea typeface="PMingLiU" pitchFamily="18" charset="-120"/>
                <a:cs typeface="Arial" charset="0"/>
              </a:rPr>
              <a:t>1 Director </a:t>
            </a:r>
          </a:p>
          <a:p>
            <a:pPr marL="342900" indent="-342900">
              <a:buFont typeface="Arial" pitchFamily="34" charset="0"/>
              <a:buChar char="•"/>
            </a:pPr>
            <a:r>
              <a:rPr lang="en-US" altLang="zh-TW" sz="2000" dirty="0">
                <a:ea typeface="PMingLiU" pitchFamily="18" charset="-120"/>
                <a:cs typeface="Arial" charset="0"/>
              </a:rPr>
              <a:t>1-2 VP</a:t>
            </a:r>
          </a:p>
          <a:p>
            <a:pPr marL="342900" indent="-342900">
              <a:buFont typeface="Arial" pitchFamily="34" charset="0"/>
              <a:buChar char="•"/>
            </a:pPr>
            <a:r>
              <a:rPr lang="en-US" altLang="zh-TW" sz="2000" dirty="0">
                <a:ea typeface="PMingLiU" pitchFamily="18" charset="-120"/>
                <a:cs typeface="Arial" charset="0"/>
              </a:rPr>
              <a:t>Associates</a:t>
            </a:r>
          </a:p>
          <a:p>
            <a:pPr marL="342900" indent="-342900">
              <a:buFont typeface="Arial" pitchFamily="34" charset="0"/>
              <a:buChar char="•"/>
            </a:pPr>
            <a:r>
              <a:rPr lang="en-US" altLang="zh-TW" sz="2000" dirty="0">
                <a:ea typeface="PMingLiU" pitchFamily="18" charset="-120"/>
                <a:cs typeface="Arial" charset="0"/>
              </a:rPr>
              <a:t>Analysts</a:t>
            </a:r>
          </a:p>
        </p:txBody>
      </p:sp>
      <p:sp>
        <p:nvSpPr>
          <p:cNvPr id="835590" name="Rectangle 6"/>
          <p:cNvSpPr>
            <a:spLocks noChangeArrowheads="1"/>
          </p:cNvSpPr>
          <p:nvPr/>
        </p:nvSpPr>
        <p:spPr bwMode="auto">
          <a:xfrm>
            <a:off x="7935310" y="3276600"/>
            <a:ext cx="2438400" cy="2438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Geographical Team C</a:t>
            </a:r>
            <a:endParaRPr lang="en-US" altLang="zh-TW" sz="2000" u="sng" dirty="0">
              <a:ea typeface="PMingLiU" pitchFamily="18" charset="-120"/>
              <a:cs typeface="Arial" charset="0"/>
            </a:endParaRPr>
          </a:p>
          <a:p>
            <a:pPr algn="ctr"/>
            <a:endParaRPr lang="en-US" altLang="zh-TW" sz="2000" u="sng" dirty="0">
              <a:ea typeface="PMingLiU" pitchFamily="18" charset="-120"/>
              <a:cs typeface="Arial" charset="0"/>
            </a:endParaRPr>
          </a:p>
          <a:p>
            <a:pPr marL="342900" indent="-342900">
              <a:buFont typeface="Arial" pitchFamily="34" charset="0"/>
              <a:buChar char="•"/>
            </a:pPr>
            <a:r>
              <a:rPr lang="en-US" altLang="zh-TW" sz="2000" dirty="0">
                <a:ea typeface="PMingLiU" pitchFamily="18" charset="-120"/>
                <a:cs typeface="Arial" charset="0"/>
              </a:rPr>
              <a:t>1 Director </a:t>
            </a:r>
          </a:p>
          <a:p>
            <a:pPr marL="342900" indent="-342900">
              <a:buFont typeface="Arial" pitchFamily="34" charset="0"/>
              <a:buChar char="•"/>
            </a:pPr>
            <a:r>
              <a:rPr lang="en-US" altLang="zh-TW" sz="2000" dirty="0">
                <a:ea typeface="PMingLiU" pitchFamily="18" charset="-120"/>
                <a:cs typeface="Arial" charset="0"/>
              </a:rPr>
              <a:t>1-2 VP</a:t>
            </a:r>
          </a:p>
          <a:p>
            <a:pPr marL="342900" indent="-342900">
              <a:buFont typeface="Arial" pitchFamily="34" charset="0"/>
              <a:buChar char="•"/>
            </a:pPr>
            <a:r>
              <a:rPr lang="en-US" altLang="zh-TW" sz="2000" dirty="0">
                <a:ea typeface="PMingLiU" pitchFamily="18" charset="-120"/>
                <a:cs typeface="Arial" charset="0"/>
              </a:rPr>
              <a:t>Associates</a:t>
            </a:r>
          </a:p>
          <a:p>
            <a:pPr marL="342900" indent="-342900">
              <a:buFont typeface="Arial" pitchFamily="34" charset="0"/>
              <a:buChar char="•"/>
            </a:pPr>
            <a:r>
              <a:rPr lang="en-US" altLang="zh-TW" sz="2000" dirty="0">
                <a:ea typeface="PMingLiU" pitchFamily="18" charset="-120"/>
                <a:cs typeface="Arial" charset="0"/>
              </a:rPr>
              <a:t>Analysts</a:t>
            </a:r>
          </a:p>
        </p:txBody>
      </p:sp>
      <p:cxnSp>
        <p:nvCxnSpPr>
          <p:cNvPr id="835591" name="AutoShape 7"/>
          <p:cNvCxnSpPr>
            <a:cxnSpLocks noChangeShapeType="1"/>
            <a:stCxn id="835587" idx="2"/>
            <a:endCxn id="835588" idx="0"/>
          </p:cNvCxnSpPr>
          <p:nvPr/>
        </p:nvCxnSpPr>
        <p:spPr bwMode="auto">
          <a:xfrm rot="5400000">
            <a:off x="4234355" y="1338755"/>
            <a:ext cx="914400" cy="296129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35592" name="AutoShape 8"/>
          <p:cNvCxnSpPr>
            <a:cxnSpLocks noChangeShapeType="1"/>
            <a:stCxn id="835587" idx="2"/>
            <a:endCxn id="835590" idx="0"/>
          </p:cNvCxnSpPr>
          <p:nvPr/>
        </p:nvCxnSpPr>
        <p:spPr bwMode="auto">
          <a:xfrm rot="16200000" flipH="1">
            <a:off x="7206155" y="1328245"/>
            <a:ext cx="914400" cy="298231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35593" name="AutoShape 9"/>
          <p:cNvCxnSpPr>
            <a:cxnSpLocks noChangeShapeType="1"/>
            <a:stCxn id="835587" idx="2"/>
            <a:endCxn id="835589" idx="0"/>
          </p:cNvCxnSpPr>
          <p:nvPr/>
        </p:nvCxnSpPr>
        <p:spPr bwMode="auto">
          <a:xfrm rot="16200000" flipH="1">
            <a:off x="5720255" y="2814145"/>
            <a:ext cx="914400" cy="1051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9209944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r>
              <a:rPr lang="en-US" altLang="zh-TW" dirty="0"/>
              <a:t>From the website of one investment bank, describing their analyst program:</a:t>
            </a:r>
          </a:p>
        </p:txBody>
      </p:sp>
      <p:sp>
        <p:nvSpPr>
          <p:cNvPr id="837635" name="Rectangle 3"/>
          <p:cNvSpPr>
            <a:spLocks noGrp="1" noChangeArrowheads="1"/>
          </p:cNvSpPr>
          <p:nvPr>
            <p:ph idx="1"/>
          </p:nvPr>
        </p:nvSpPr>
        <p:spPr/>
        <p:txBody>
          <a:bodyPr>
            <a:normAutofit lnSpcReduction="10000"/>
          </a:bodyPr>
          <a:lstStyle/>
          <a:p>
            <a:pPr marL="0" indent="0">
              <a:buNone/>
            </a:pPr>
            <a:r>
              <a:rPr lang="en-US" altLang="zh-TW" b="1" dirty="0"/>
              <a:t>In most divisions during this time you can expect: </a:t>
            </a:r>
          </a:p>
          <a:p>
            <a:r>
              <a:rPr lang="en-US" altLang="zh-TW" dirty="0"/>
              <a:t>A period of induction and initial training </a:t>
            </a:r>
          </a:p>
          <a:p>
            <a:r>
              <a:rPr lang="en-US" altLang="zh-TW" dirty="0"/>
              <a:t>Individual rotations in most functional areas </a:t>
            </a:r>
          </a:p>
          <a:p>
            <a:r>
              <a:rPr lang="en-US" altLang="zh-TW" dirty="0"/>
              <a:t>Exposure to senior management both on the floor and at social functions </a:t>
            </a:r>
          </a:p>
          <a:p>
            <a:r>
              <a:rPr lang="en-US" altLang="zh-TW" dirty="0"/>
              <a:t>An opportunity to network amongst your peers at numerous cross-divisional events throughout the summer </a:t>
            </a:r>
          </a:p>
          <a:p>
            <a:r>
              <a:rPr lang="en-US" altLang="zh-TW" dirty="0"/>
              <a:t>Small participant numbers ensure individual attention, a degree of flexibility to meet the individual's interests and strengths and mentoring throughout the Program</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8235427-2460-46FB-86C9-33049150ADE7}" type="slidenum">
              <a:rPr lang="en-US" altLang="en-US" sz="1400"/>
              <a:pPr/>
              <a:t>433</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78447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7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7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7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7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7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7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build="p"/>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676400" y="0"/>
            <a:ext cx="8839200" cy="1143000"/>
          </a:xfrm>
        </p:spPr>
        <p:txBody>
          <a:bodyPr/>
          <a:lstStyle/>
          <a:p>
            <a:r>
              <a:rPr lang="en-US" sz="4000" dirty="0"/>
              <a:t>A Day In The “Life” Of A CFE Analyst…</a:t>
            </a:r>
          </a:p>
        </p:txBody>
      </p:sp>
      <p:pic>
        <p:nvPicPr>
          <p:cNvPr id="7" name="Picture 15"/>
          <p:cNvPicPr>
            <a:picLocks noChangeAspect="1" noChangeArrowheads="1"/>
          </p:cNvPicPr>
          <p:nvPr/>
        </p:nvPicPr>
        <p:blipFill>
          <a:blip r:embed="rId3" cstate="print"/>
          <a:srcRect/>
          <a:stretch>
            <a:fillRect/>
          </a:stretch>
        </p:blipFill>
        <p:spPr bwMode="auto">
          <a:xfrm>
            <a:off x="2784476" y="930276"/>
            <a:ext cx="6621463" cy="5241925"/>
          </a:xfrm>
          <a:prstGeom prst="rect">
            <a:avLst/>
          </a:prstGeom>
          <a:noFill/>
          <a:ln w="9525">
            <a:noFill/>
            <a:miter lim="800000"/>
            <a:headEnd/>
            <a:tailEnd/>
          </a:ln>
          <a:effec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9"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434</a:t>
            </a:fld>
            <a:endParaRPr lang="en-US" altLang="en-US"/>
          </a:p>
        </p:txBody>
      </p:sp>
    </p:spTree>
    <p:extLst>
      <p:ext uri="{BB962C8B-B14F-4D97-AF65-F5344CB8AC3E}">
        <p14:creationId xmlns:p14="http://schemas.microsoft.com/office/powerpoint/2010/main" val="210933399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676400" y="0"/>
            <a:ext cx="8839200" cy="1143000"/>
          </a:xfrm>
        </p:spPr>
        <p:txBody>
          <a:bodyPr/>
          <a:lstStyle/>
          <a:p>
            <a:r>
              <a:rPr lang="en-US" sz="4000" dirty="0"/>
              <a:t>A Day In The “Life” Of A CFE Analyst…</a:t>
            </a:r>
          </a:p>
        </p:txBody>
      </p:sp>
      <p:pic>
        <p:nvPicPr>
          <p:cNvPr id="150534" name="Picture 6"/>
          <p:cNvPicPr>
            <a:picLocks noChangeAspect="1" noChangeArrowheads="1"/>
          </p:cNvPicPr>
          <p:nvPr/>
        </p:nvPicPr>
        <p:blipFill>
          <a:blip r:embed="rId3" cstate="print"/>
          <a:srcRect/>
          <a:stretch>
            <a:fillRect/>
          </a:stretch>
        </p:blipFill>
        <p:spPr bwMode="auto">
          <a:xfrm>
            <a:off x="2784476" y="936626"/>
            <a:ext cx="6621463" cy="5159375"/>
          </a:xfrm>
          <a:prstGeom prst="rect">
            <a:avLst/>
          </a:prstGeom>
          <a:noFill/>
          <a:ln w="9525">
            <a:noFill/>
            <a:miter lim="800000"/>
            <a:headEnd/>
            <a:tailEnd/>
          </a:ln>
          <a:effectLst/>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8"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435</a:t>
            </a:fld>
            <a:endParaRPr lang="en-US" altLang="en-US"/>
          </a:p>
        </p:txBody>
      </p:sp>
    </p:spTree>
    <p:extLst>
      <p:ext uri="{BB962C8B-B14F-4D97-AF65-F5344CB8AC3E}">
        <p14:creationId xmlns:p14="http://schemas.microsoft.com/office/powerpoint/2010/main" val="8642308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Number Crunching</a:t>
            </a:r>
            <a:endParaRPr lang="en-US" dirty="0"/>
          </a:p>
        </p:txBody>
      </p:sp>
      <p:sp>
        <p:nvSpPr>
          <p:cNvPr id="96259" name="Rectangle 3"/>
          <p:cNvSpPr>
            <a:spLocks noGrp="1" noChangeArrowheads="1"/>
          </p:cNvSpPr>
          <p:nvPr>
            <p:ph type="body" idx="1"/>
          </p:nvPr>
        </p:nvSpPr>
        <p:spPr/>
        <p:txBody>
          <a:bodyPr/>
          <a:lstStyle/>
          <a:p>
            <a:r>
              <a:rPr lang="en-US" dirty="0"/>
              <a:t>Credit/Financial Analysis &amp; the use of financial ratios </a:t>
            </a:r>
          </a:p>
          <a:p>
            <a:r>
              <a:rPr lang="en-US" dirty="0"/>
              <a:t>Forecasting cash flows, pro-forma financial statements &amp; financial modeling</a:t>
            </a:r>
          </a:p>
          <a:p>
            <a:r>
              <a:rPr lang="en-US" dirty="0"/>
              <a:t>Capital budgeting &amp; project evaluation</a:t>
            </a:r>
          </a:p>
          <a:p>
            <a:r>
              <a:rPr lang="en-US" dirty="0"/>
              <a:t>Market valuation</a:t>
            </a:r>
          </a:p>
          <a:p>
            <a:r>
              <a:rPr lang="en-US" dirty="0"/>
              <a:t>CAPM</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12"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436</a:t>
            </a:fld>
            <a:endParaRPr lang="en-US" altLang="en-US"/>
          </a:p>
        </p:txBody>
      </p:sp>
    </p:spTree>
    <p:extLst>
      <p:ext uri="{BB962C8B-B14F-4D97-AF65-F5344CB8AC3E}">
        <p14:creationId xmlns:p14="http://schemas.microsoft.com/office/powerpoint/2010/main" val="28302159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Pitch Books</a:t>
            </a:r>
            <a:endParaRPr lang="en-US" dirty="0"/>
          </a:p>
        </p:txBody>
      </p:sp>
      <p:sp>
        <p:nvSpPr>
          <p:cNvPr id="102403" name="Rectangle 3"/>
          <p:cNvSpPr>
            <a:spLocks noGrp="1" noChangeArrowheads="1"/>
          </p:cNvSpPr>
          <p:nvPr>
            <p:ph type="body" sz="half" idx="1"/>
          </p:nvPr>
        </p:nvSpPr>
        <p:spPr/>
        <p:txBody>
          <a:bodyPr>
            <a:normAutofit fontScale="92500" lnSpcReduction="10000"/>
          </a:bodyPr>
          <a:lstStyle/>
          <a:p>
            <a:pPr>
              <a:lnSpc>
                <a:spcPct val="100000"/>
              </a:lnSpc>
            </a:pPr>
            <a:r>
              <a:rPr lang="en-US" dirty="0"/>
              <a:t>Deal structure &amp; pricing</a:t>
            </a:r>
          </a:p>
          <a:p>
            <a:pPr lvl="1">
              <a:lnSpc>
                <a:spcPct val="100000"/>
              </a:lnSpc>
            </a:pPr>
            <a:r>
              <a:rPr lang="en-US" dirty="0"/>
              <a:t>Rationale for the deal</a:t>
            </a:r>
          </a:p>
          <a:p>
            <a:pPr lvl="1">
              <a:lnSpc>
                <a:spcPct val="100000"/>
              </a:lnSpc>
            </a:pPr>
            <a:r>
              <a:rPr lang="en-US" dirty="0"/>
              <a:t>Deal structure</a:t>
            </a:r>
          </a:p>
          <a:p>
            <a:pPr lvl="1">
              <a:lnSpc>
                <a:spcPct val="100000"/>
              </a:lnSpc>
            </a:pPr>
            <a:r>
              <a:rPr lang="en-US" dirty="0"/>
              <a:t>Pricing information</a:t>
            </a:r>
          </a:p>
          <a:p>
            <a:pPr>
              <a:lnSpc>
                <a:spcPct val="100000"/>
              </a:lnSpc>
            </a:pPr>
            <a:r>
              <a:rPr lang="en-US" dirty="0"/>
              <a:t>Impact of deal on company’s financial structure</a:t>
            </a:r>
          </a:p>
          <a:p>
            <a:pPr>
              <a:lnSpc>
                <a:spcPct val="100000"/>
              </a:lnSpc>
            </a:pPr>
            <a:r>
              <a:rPr lang="en-US" dirty="0"/>
              <a:t>Proposed placement strategy &amp; market impact</a:t>
            </a:r>
          </a:p>
          <a:p>
            <a:pPr>
              <a:lnSpc>
                <a:spcPct val="100000"/>
              </a:lnSpc>
            </a:pPr>
            <a:r>
              <a:rPr lang="en-US" dirty="0"/>
              <a:t>Consensus of analysts</a:t>
            </a:r>
          </a:p>
          <a:p>
            <a:pPr>
              <a:lnSpc>
                <a:spcPct val="100000"/>
              </a:lnSpc>
            </a:pPr>
            <a:r>
              <a:rPr lang="en-US" dirty="0"/>
              <a:t>Shareholder analysis</a:t>
            </a:r>
          </a:p>
        </p:txBody>
      </p:sp>
      <p:sp>
        <p:nvSpPr>
          <p:cNvPr id="102404" name="Rectangle 4"/>
          <p:cNvSpPr>
            <a:spLocks noGrp="1" noChangeArrowheads="1"/>
          </p:cNvSpPr>
          <p:nvPr>
            <p:ph type="body" sz="half" idx="2"/>
          </p:nvPr>
        </p:nvSpPr>
        <p:spPr/>
        <p:txBody>
          <a:bodyPr>
            <a:normAutofit fontScale="92500" lnSpcReduction="20000"/>
          </a:bodyPr>
          <a:lstStyle/>
          <a:p>
            <a:pPr>
              <a:lnSpc>
                <a:spcPct val="100000"/>
              </a:lnSpc>
            </a:pPr>
            <a:r>
              <a:rPr lang="en-US" dirty="0"/>
              <a:t>Comps: </a:t>
            </a:r>
          </a:p>
          <a:p>
            <a:pPr lvl="1">
              <a:lnSpc>
                <a:spcPct val="100000"/>
              </a:lnSpc>
            </a:pPr>
            <a:r>
              <a:rPr lang="en-US" dirty="0"/>
              <a:t>Industry comparisons</a:t>
            </a:r>
          </a:p>
          <a:p>
            <a:pPr lvl="2">
              <a:lnSpc>
                <a:spcPct val="100000"/>
              </a:lnSpc>
            </a:pPr>
            <a:r>
              <a:rPr lang="en-US" dirty="0"/>
              <a:t>Financial ratios</a:t>
            </a:r>
          </a:p>
          <a:p>
            <a:pPr lvl="2">
              <a:lnSpc>
                <a:spcPct val="100000"/>
              </a:lnSpc>
            </a:pPr>
            <a:r>
              <a:rPr lang="en-US" dirty="0"/>
              <a:t>Market cap and stock prices</a:t>
            </a:r>
          </a:p>
          <a:p>
            <a:pPr lvl="2">
              <a:lnSpc>
                <a:spcPct val="100000"/>
              </a:lnSpc>
            </a:pPr>
            <a:r>
              <a:rPr lang="en-US" dirty="0"/>
              <a:t>Industry reports</a:t>
            </a:r>
          </a:p>
          <a:p>
            <a:pPr lvl="1">
              <a:lnSpc>
                <a:spcPct val="100000"/>
              </a:lnSpc>
            </a:pPr>
            <a:r>
              <a:rPr lang="en-US" dirty="0"/>
              <a:t>Deal comparisons</a:t>
            </a:r>
          </a:p>
          <a:p>
            <a:pPr lvl="2">
              <a:lnSpc>
                <a:spcPct val="100000"/>
              </a:lnSpc>
            </a:pPr>
            <a:r>
              <a:rPr lang="en-US" dirty="0"/>
              <a:t>Pricing</a:t>
            </a:r>
          </a:p>
          <a:p>
            <a:pPr lvl="2">
              <a:lnSpc>
                <a:spcPct val="100000"/>
              </a:lnSpc>
            </a:pPr>
            <a:r>
              <a:rPr lang="en-US" dirty="0"/>
              <a:t>After issue performance</a:t>
            </a:r>
          </a:p>
          <a:p>
            <a:pPr>
              <a:lnSpc>
                <a:spcPct val="100000"/>
              </a:lnSpc>
            </a:pPr>
            <a:r>
              <a:rPr lang="en-US" dirty="0"/>
              <a:t>League Tables </a:t>
            </a:r>
          </a:p>
          <a:p>
            <a:pPr>
              <a:lnSpc>
                <a:spcPct val="100000"/>
              </a:lnSpc>
            </a:pPr>
            <a:r>
              <a:rPr lang="en-US" dirty="0"/>
              <a:t>Other relevant bank info (market share, analyst ranking &amp; publications,…)</a:t>
            </a:r>
          </a:p>
        </p:txBody>
      </p:sp>
      <p:sp>
        <p:nvSpPr>
          <p:cNvPr id="8" name="TextBox 7"/>
          <p:cNvSpPr txBox="1"/>
          <p:nvPr/>
        </p:nvSpPr>
        <p:spPr>
          <a:xfrm rot="19871403">
            <a:off x="1840046" y="2736536"/>
            <a:ext cx="8970208" cy="1200329"/>
          </a:xfrm>
          <a:prstGeom prst="rect">
            <a:avLst/>
          </a:prstGeom>
          <a:noFill/>
        </p:spPr>
        <p:txBody>
          <a:bodyPr wrap="square" rtlCol="0">
            <a:spAutoFit/>
          </a:bodyPr>
          <a:lstStyle/>
          <a:p>
            <a:pPr algn="ctr"/>
            <a:r>
              <a:rPr lang="en-US" sz="7200" b="1" dirty="0">
                <a:solidFill>
                  <a:srgbClr val="FF0000"/>
                </a:solidFill>
              </a:rPr>
              <a:t>Executive Summary!</a:t>
            </a:r>
          </a:p>
        </p:txBody>
      </p:sp>
      <p:sp>
        <p:nvSpPr>
          <p:cNvPr id="10" name="TextBox 9"/>
          <p:cNvSpPr txBox="1"/>
          <p:nvPr/>
        </p:nvSpPr>
        <p:spPr>
          <a:xfrm>
            <a:off x="1981200" y="5562600"/>
            <a:ext cx="7777194" cy="707886"/>
          </a:xfrm>
          <a:prstGeom prst="rect">
            <a:avLst/>
          </a:prstGeom>
          <a:noFill/>
        </p:spPr>
        <p:txBody>
          <a:bodyPr wrap="none" rtlCol="0">
            <a:spAutoFit/>
          </a:bodyPr>
          <a:lstStyle/>
          <a:p>
            <a:r>
              <a:rPr lang="en-US" sz="2000" b="1" dirty="0">
                <a:solidFill>
                  <a:srgbClr val="0066CC"/>
                </a:solidFill>
              </a:rPr>
              <a:t>=&gt;Why iBank Is The Most Suited To Deliver Your Landmark Transaction?</a:t>
            </a:r>
          </a:p>
          <a:p>
            <a:r>
              <a:rPr lang="en-US" sz="2000" b="1" dirty="0">
                <a:solidFill>
                  <a:srgbClr val="0066CC"/>
                </a:solidFill>
              </a:rPr>
              <a:t>	Just Give Us The Mandate, and please, NO Co-Lead!</a:t>
            </a:r>
          </a:p>
        </p:txBody>
      </p:sp>
      <p:sp>
        <p:nvSpPr>
          <p:cNvPr id="16"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437</a:t>
            </a:fld>
            <a:endParaRPr lang="en-US" altLang="en-US"/>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352557646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828800" y="152400"/>
            <a:ext cx="8610600" cy="1143000"/>
          </a:xfrm>
        </p:spPr>
        <p:txBody>
          <a:bodyPr/>
          <a:lstStyle/>
          <a:p>
            <a:r>
              <a:rPr lang="en-US" dirty="0"/>
              <a:t>League Tables</a:t>
            </a:r>
          </a:p>
        </p:txBody>
      </p:sp>
      <p:sp>
        <p:nvSpPr>
          <p:cNvPr id="104451" name="Rectangle 3"/>
          <p:cNvSpPr>
            <a:spLocks noGrp="1" noChangeArrowheads="1"/>
          </p:cNvSpPr>
          <p:nvPr>
            <p:ph type="body" idx="1"/>
          </p:nvPr>
        </p:nvSpPr>
        <p:spPr>
          <a:xfrm>
            <a:off x="2209800" y="1371600"/>
            <a:ext cx="7772400" cy="4114800"/>
          </a:xfrm>
        </p:spPr>
        <p:txBody>
          <a:bodyPr/>
          <a:lstStyle/>
          <a:p>
            <a:pPr>
              <a:lnSpc>
                <a:spcPct val="200000"/>
              </a:lnSpc>
            </a:pPr>
            <a:r>
              <a:rPr lang="en-US" dirty="0"/>
              <a:t>For marketing purposes</a:t>
            </a:r>
          </a:p>
          <a:p>
            <a:pPr>
              <a:lnSpc>
                <a:spcPct val="200000"/>
              </a:lnSpc>
            </a:pPr>
            <a:r>
              <a:rPr lang="en-US" dirty="0"/>
              <a:t>For internal purposes</a:t>
            </a:r>
          </a:p>
          <a:p>
            <a:pPr>
              <a:lnSpc>
                <a:spcPct val="200000"/>
              </a:lnSpc>
            </a:pPr>
            <a:r>
              <a:rPr lang="en-US" dirty="0"/>
              <a:t>For performance evaluation</a:t>
            </a:r>
          </a:p>
        </p:txBody>
      </p:sp>
      <p:sp>
        <p:nvSpPr>
          <p:cNvPr id="7"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438</a:t>
            </a:fld>
            <a:endParaRPr lang="en-US" altLang="en-US"/>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41336252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US" dirty="0"/>
              <a:t>Sales</a:t>
            </a:r>
          </a:p>
        </p:txBody>
      </p:sp>
      <p:sp>
        <p:nvSpPr>
          <p:cNvPr id="22" name="Slide Number Placeholder 2"/>
          <p:cNvSpPr>
            <a:spLocks noGrp="1"/>
          </p:cNvSpPr>
          <p:nvPr>
            <p:ph type="sldNum" sz="quarter" idx="10"/>
          </p:nvPr>
        </p:nvSpPr>
        <p:spPr/>
        <p:txBody>
          <a:bodyPr/>
          <a:lstStyle/>
          <a:p>
            <a:fld id="{15245A1B-565C-4CC5-845E-37DFA763C3E7}" type="slidenum">
              <a:rPr lang="en-US" altLang="en-US" smtClean="0"/>
              <a:pPr/>
              <a:t>439</a:t>
            </a:fld>
            <a:endParaRPr lang="en-US" altLang="en-US"/>
          </a:p>
        </p:txBody>
      </p:sp>
      <p:sp>
        <p:nvSpPr>
          <p:cNvPr id="21" name="Footer Placeholder 4"/>
          <p:cNvSpPr>
            <a:spLocks noGrp="1"/>
          </p:cNvSpPr>
          <p:nvPr>
            <p:ph type="ftr" sz="quarter" idx="11"/>
          </p:nvPr>
        </p:nvSpPr>
        <p:spPr/>
        <p:txBody>
          <a:bodyPr/>
          <a:lstStyle/>
          <a:p>
            <a:r>
              <a:rPr lang="en-US" altLang="zh-TW"/>
              <a:t>What do Investments Banks do?</a:t>
            </a:r>
            <a:endParaRPr lang="en-US" altLang="zh-TW" dirty="0"/>
          </a:p>
        </p:txBody>
      </p:sp>
      <p:sp>
        <p:nvSpPr>
          <p:cNvPr id="83971" name="AutoShape 1027"/>
          <p:cNvSpPr>
            <a:spLocks noChangeArrowheads="1"/>
          </p:cNvSpPr>
          <p:nvPr/>
        </p:nvSpPr>
        <p:spPr bwMode="auto">
          <a:xfrm>
            <a:off x="3733800" y="12192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72" name="AutoShape 1028"/>
          <p:cNvSpPr>
            <a:spLocks noChangeArrowheads="1"/>
          </p:cNvSpPr>
          <p:nvPr/>
        </p:nvSpPr>
        <p:spPr bwMode="auto">
          <a:xfrm>
            <a:off x="2667000" y="32004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73" name="AutoShape 1029"/>
          <p:cNvSpPr>
            <a:spLocks noChangeArrowheads="1"/>
          </p:cNvSpPr>
          <p:nvPr/>
        </p:nvSpPr>
        <p:spPr bwMode="auto">
          <a:xfrm>
            <a:off x="3467100" y="49149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74" name="AutoShape 1030"/>
          <p:cNvSpPr>
            <a:spLocks noChangeArrowheads="1"/>
          </p:cNvSpPr>
          <p:nvPr/>
        </p:nvSpPr>
        <p:spPr bwMode="auto">
          <a:xfrm>
            <a:off x="5105400" y="2971800"/>
            <a:ext cx="1905000" cy="1600200"/>
          </a:xfrm>
          <a:prstGeom prst="octagon">
            <a:avLst>
              <a:gd name="adj" fmla="val 29287"/>
            </a:avLst>
          </a:prstGeom>
          <a:solidFill>
            <a:srgbClr val="FCFCA2"/>
          </a:solidFill>
          <a:ln w="9525">
            <a:solidFill>
              <a:schemeClr val="tx1"/>
            </a:solidFill>
            <a:miter lim="800000"/>
            <a:headEnd/>
            <a:tailEnd/>
          </a:ln>
          <a:effectLst/>
        </p:spPr>
        <p:txBody>
          <a:bodyPr wrap="none" anchor="ctr"/>
          <a:lstStyle/>
          <a:p>
            <a:pPr algn="ctr"/>
            <a:r>
              <a:rPr lang="en-US" dirty="0">
                <a:latin typeface="Arial" charset="0"/>
                <a:cs typeface="Arial" charset="0"/>
              </a:rPr>
              <a:t>Sales</a:t>
            </a:r>
          </a:p>
        </p:txBody>
      </p:sp>
      <p:sp>
        <p:nvSpPr>
          <p:cNvPr id="83975" name="Rectangle 1031"/>
          <p:cNvSpPr>
            <a:spLocks noChangeArrowheads="1"/>
          </p:cNvSpPr>
          <p:nvPr/>
        </p:nvSpPr>
        <p:spPr bwMode="auto">
          <a:xfrm>
            <a:off x="7696200" y="1524000"/>
            <a:ext cx="1676400" cy="914400"/>
          </a:xfrm>
          <a:prstGeom prst="rect">
            <a:avLst/>
          </a:prstGeom>
          <a:solidFill>
            <a:srgbClr val="CBF5F9"/>
          </a:solidFill>
          <a:ln w="9525">
            <a:solidFill>
              <a:schemeClr val="tx1"/>
            </a:solidFill>
            <a:miter lim="800000"/>
            <a:headEnd/>
            <a:tailEnd/>
          </a:ln>
          <a:effectLst/>
        </p:spPr>
        <p:txBody>
          <a:bodyPr wrap="none" anchor="ctr"/>
          <a:lstStyle/>
          <a:p>
            <a:pPr algn="ctr"/>
            <a:r>
              <a:rPr lang="en-US" dirty="0">
                <a:latin typeface="Arial" charset="0"/>
                <a:cs typeface="Arial" charset="0"/>
              </a:rPr>
              <a:t>Research</a:t>
            </a:r>
          </a:p>
        </p:txBody>
      </p:sp>
      <p:sp>
        <p:nvSpPr>
          <p:cNvPr id="83976" name="Oval 1032"/>
          <p:cNvSpPr>
            <a:spLocks noChangeArrowheads="1"/>
          </p:cNvSpPr>
          <p:nvPr/>
        </p:nvSpPr>
        <p:spPr bwMode="auto">
          <a:xfrm>
            <a:off x="8305800" y="3048000"/>
            <a:ext cx="1905000" cy="1447800"/>
          </a:xfrm>
          <a:prstGeom prst="ellipse">
            <a:avLst/>
          </a:prstGeom>
          <a:solidFill>
            <a:srgbClr val="CDD529"/>
          </a:solidFill>
          <a:ln w="9525">
            <a:solidFill>
              <a:schemeClr val="tx1"/>
            </a:solidFill>
            <a:round/>
            <a:headEnd/>
            <a:tailEnd/>
          </a:ln>
          <a:effectLst/>
        </p:spPr>
        <p:txBody>
          <a:bodyPr wrap="none" anchor="ctr"/>
          <a:lstStyle/>
          <a:p>
            <a:pPr algn="ctr"/>
            <a:r>
              <a:rPr lang="en-US" dirty="0">
                <a:latin typeface="Arial" charset="0"/>
                <a:cs typeface="Arial" charset="0"/>
              </a:rPr>
              <a:t>Traders</a:t>
            </a:r>
          </a:p>
        </p:txBody>
      </p:sp>
      <p:cxnSp>
        <p:nvCxnSpPr>
          <p:cNvPr id="83977" name="AutoShape 1033"/>
          <p:cNvCxnSpPr>
            <a:cxnSpLocks noChangeShapeType="1"/>
            <a:stCxn id="83974" idx="1"/>
            <a:endCxn id="83971" idx="2"/>
          </p:cNvCxnSpPr>
          <p:nvPr/>
        </p:nvCxnSpPr>
        <p:spPr bwMode="auto">
          <a:xfrm flipH="1" flipV="1">
            <a:off x="4419600" y="2362200"/>
            <a:ext cx="685800" cy="1409700"/>
          </a:xfrm>
          <a:prstGeom prst="straightConnector1">
            <a:avLst/>
          </a:prstGeom>
          <a:noFill/>
          <a:ln w="9525">
            <a:solidFill>
              <a:schemeClr val="tx1"/>
            </a:solidFill>
            <a:round/>
            <a:headEnd/>
            <a:tailEnd type="triangle" w="med" len="med"/>
          </a:ln>
          <a:effectLst/>
        </p:spPr>
      </p:cxnSp>
      <p:cxnSp>
        <p:nvCxnSpPr>
          <p:cNvPr id="83978" name="AutoShape 1034"/>
          <p:cNvCxnSpPr>
            <a:cxnSpLocks noChangeShapeType="1"/>
            <a:stCxn id="83974" idx="1"/>
            <a:endCxn id="83972" idx="3"/>
          </p:cNvCxnSpPr>
          <p:nvPr/>
        </p:nvCxnSpPr>
        <p:spPr bwMode="auto">
          <a:xfrm flipH="1">
            <a:off x="4038600" y="3771900"/>
            <a:ext cx="1066800" cy="0"/>
          </a:xfrm>
          <a:prstGeom prst="straightConnector1">
            <a:avLst/>
          </a:prstGeom>
          <a:noFill/>
          <a:ln w="9525">
            <a:solidFill>
              <a:schemeClr val="tx1"/>
            </a:solidFill>
            <a:round/>
            <a:headEnd/>
            <a:tailEnd type="triangle" w="med" len="med"/>
          </a:ln>
          <a:effectLst/>
        </p:spPr>
      </p:cxnSp>
      <p:cxnSp>
        <p:nvCxnSpPr>
          <p:cNvPr id="83979" name="AutoShape 1035"/>
          <p:cNvCxnSpPr>
            <a:cxnSpLocks noChangeShapeType="1"/>
            <a:endCxn id="83973" idx="0"/>
          </p:cNvCxnSpPr>
          <p:nvPr/>
        </p:nvCxnSpPr>
        <p:spPr bwMode="auto">
          <a:xfrm flipH="1">
            <a:off x="4152900" y="3789362"/>
            <a:ext cx="952500" cy="1125538"/>
          </a:xfrm>
          <a:prstGeom prst="straightConnector1">
            <a:avLst/>
          </a:prstGeom>
          <a:noFill/>
          <a:ln w="9525">
            <a:solidFill>
              <a:schemeClr val="tx1"/>
            </a:solidFill>
            <a:round/>
            <a:headEnd/>
            <a:tailEnd type="triangle" w="med" len="med"/>
          </a:ln>
          <a:effectLst/>
        </p:spPr>
      </p:cxnSp>
      <p:sp>
        <p:nvSpPr>
          <p:cNvPr id="83980" name="AutoShape 1036"/>
          <p:cNvSpPr>
            <a:spLocks noChangeArrowheads="1"/>
          </p:cNvSpPr>
          <p:nvPr/>
        </p:nvSpPr>
        <p:spPr bwMode="auto">
          <a:xfrm>
            <a:off x="1752600" y="18288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81" name="AutoShape 1037"/>
          <p:cNvSpPr>
            <a:spLocks noChangeArrowheads="1"/>
          </p:cNvSpPr>
          <p:nvPr/>
        </p:nvSpPr>
        <p:spPr bwMode="auto">
          <a:xfrm>
            <a:off x="1828800" y="44958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cxnSp>
        <p:nvCxnSpPr>
          <p:cNvPr id="83982" name="AutoShape 1038"/>
          <p:cNvCxnSpPr>
            <a:cxnSpLocks noChangeShapeType="1"/>
            <a:stCxn id="83974" idx="1"/>
            <a:endCxn id="83981" idx="3"/>
          </p:cNvCxnSpPr>
          <p:nvPr/>
        </p:nvCxnSpPr>
        <p:spPr bwMode="auto">
          <a:xfrm flipH="1">
            <a:off x="3200400" y="3771900"/>
            <a:ext cx="1905000" cy="1295400"/>
          </a:xfrm>
          <a:prstGeom prst="straightConnector1">
            <a:avLst/>
          </a:prstGeom>
          <a:noFill/>
          <a:ln w="9525">
            <a:solidFill>
              <a:schemeClr val="tx1"/>
            </a:solidFill>
            <a:round/>
            <a:headEnd/>
            <a:tailEnd type="triangle" w="med" len="med"/>
          </a:ln>
          <a:effectLst/>
        </p:spPr>
      </p:cxnSp>
      <p:cxnSp>
        <p:nvCxnSpPr>
          <p:cNvPr id="83983" name="AutoShape 1039"/>
          <p:cNvCxnSpPr>
            <a:cxnSpLocks noChangeShapeType="1"/>
            <a:stCxn id="83974" idx="1"/>
            <a:endCxn id="83980" idx="3"/>
          </p:cNvCxnSpPr>
          <p:nvPr/>
        </p:nvCxnSpPr>
        <p:spPr bwMode="auto">
          <a:xfrm flipH="1" flipV="1">
            <a:off x="3124200" y="2400300"/>
            <a:ext cx="1981200" cy="1371600"/>
          </a:xfrm>
          <a:prstGeom prst="straightConnector1">
            <a:avLst/>
          </a:prstGeom>
          <a:noFill/>
          <a:ln w="9525">
            <a:solidFill>
              <a:schemeClr val="tx1"/>
            </a:solidFill>
            <a:round/>
            <a:headEnd/>
            <a:tailEnd type="triangle" w="med" len="med"/>
          </a:ln>
          <a:effectLst/>
        </p:spPr>
      </p:cxnSp>
      <p:cxnSp>
        <p:nvCxnSpPr>
          <p:cNvPr id="83984" name="AutoShape 1040"/>
          <p:cNvCxnSpPr>
            <a:cxnSpLocks noChangeShapeType="1"/>
            <a:stCxn id="83974" idx="3"/>
            <a:endCxn id="83976" idx="2"/>
          </p:cNvCxnSpPr>
          <p:nvPr/>
        </p:nvCxnSpPr>
        <p:spPr bwMode="auto">
          <a:xfrm>
            <a:off x="7010400" y="3771900"/>
            <a:ext cx="1295400" cy="0"/>
          </a:xfrm>
          <a:prstGeom prst="straightConnector1">
            <a:avLst/>
          </a:prstGeom>
          <a:noFill/>
          <a:ln w="9525">
            <a:solidFill>
              <a:schemeClr val="tx1"/>
            </a:solidFill>
            <a:round/>
            <a:headEnd type="triangle" w="med" len="med"/>
            <a:tailEnd type="triangle" w="med" len="med"/>
          </a:ln>
          <a:effectLst/>
        </p:spPr>
      </p:cxnSp>
      <p:cxnSp>
        <p:nvCxnSpPr>
          <p:cNvPr id="83985" name="AutoShape 1041"/>
          <p:cNvCxnSpPr>
            <a:cxnSpLocks noChangeShapeType="1"/>
            <a:stCxn id="83975" idx="1"/>
            <a:endCxn id="83974" idx="3"/>
          </p:cNvCxnSpPr>
          <p:nvPr/>
        </p:nvCxnSpPr>
        <p:spPr bwMode="auto">
          <a:xfrm flipH="1">
            <a:off x="7010400" y="1981200"/>
            <a:ext cx="685800" cy="1790700"/>
          </a:xfrm>
          <a:prstGeom prst="straightConnector1">
            <a:avLst/>
          </a:prstGeom>
          <a:noFill/>
          <a:ln w="9525">
            <a:solidFill>
              <a:schemeClr val="tx1"/>
            </a:solidFill>
            <a:round/>
            <a:headEnd type="triangle" w="med" len="med"/>
            <a:tailEnd type="triangle" w="med" len="med"/>
          </a:ln>
          <a:effectLst/>
        </p:spPr>
      </p:cxnSp>
    </p:spTree>
    <p:extLst>
      <p:ext uri="{BB962C8B-B14F-4D97-AF65-F5344CB8AC3E}">
        <p14:creationId xmlns:p14="http://schemas.microsoft.com/office/powerpoint/2010/main" val="2404709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lstStyle/>
          <a:p>
            <a:r>
              <a:rPr lang="en-US" dirty="0"/>
              <a:t>When a start-up raises equity capital from investors, does it issue shares or bonds?</a:t>
            </a:r>
          </a:p>
          <a:p>
            <a:r>
              <a:rPr lang="en-US" dirty="0"/>
              <a:t>When a company needs to finance a new project with debt, will it issue shares or bonds?</a:t>
            </a:r>
          </a:p>
          <a:p>
            <a:r>
              <a:rPr lang="en-US" dirty="0"/>
              <a:t>If a company is losing money, are its earnings positive or negative?</a:t>
            </a:r>
          </a:p>
          <a:p>
            <a:r>
              <a:rPr lang="en-US" dirty="0"/>
              <a:t>As a retail investor, how can you invest in a company to make money from its growth?</a:t>
            </a:r>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44</a:t>
            </a:fld>
            <a:endParaRPr lang="en-US" altLang="en-US"/>
          </a:p>
        </p:txBody>
      </p:sp>
      <p:sp>
        <p:nvSpPr>
          <p:cNvPr id="5" name="Footer Placeholder 4"/>
          <p:cNvSpPr>
            <a:spLocks noGrp="1"/>
          </p:cNvSpPr>
          <p:nvPr>
            <p:ph type="ftr" sz="quarter" idx="11"/>
          </p:nvPr>
        </p:nvSpPr>
        <p:spPr/>
        <p:txBody>
          <a:bodyPr/>
          <a:lstStyle/>
          <a:p>
            <a:pPr>
              <a:defRPr/>
            </a:pPr>
            <a:r>
              <a:rPr lang="en-US" altLang="en-US" dirty="0"/>
              <a:t>Pop Quiz</a:t>
            </a:r>
          </a:p>
        </p:txBody>
      </p:sp>
    </p:spTree>
    <p:extLst>
      <p:ext uri="{BB962C8B-B14F-4D97-AF65-F5344CB8AC3E}">
        <p14:creationId xmlns:p14="http://schemas.microsoft.com/office/powerpoint/2010/main" val="131241796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Trading</a:t>
            </a:r>
            <a:endParaRPr lang="en-US" dirty="0"/>
          </a:p>
        </p:txBody>
      </p:sp>
      <p:sp>
        <p:nvSpPr>
          <p:cNvPr id="18" name="Slide Number Placeholder 2"/>
          <p:cNvSpPr>
            <a:spLocks noGrp="1"/>
          </p:cNvSpPr>
          <p:nvPr>
            <p:ph type="sldNum" sz="quarter" idx="10"/>
          </p:nvPr>
        </p:nvSpPr>
        <p:spPr/>
        <p:txBody>
          <a:bodyPr/>
          <a:lstStyle/>
          <a:p>
            <a:fld id="{15245A1B-565C-4CC5-845E-37DFA763C3E7}" type="slidenum">
              <a:rPr lang="en-US" altLang="en-US" smtClean="0"/>
              <a:pPr/>
              <a:t>440</a:t>
            </a:fld>
            <a:endParaRPr lang="en-US" altLang="en-US"/>
          </a:p>
        </p:txBody>
      </p:sp>
      <p:sp>
        <p:nvSpPr>
          <p:cNvPr id="17" name="Footer Placeholder 4"/>
          <p:cNvSpPr>
            <a:spLocks noGrp="1"/>
          </p:cNvSpPr>
          <p:nvPr>
            <p:ph type="ftr" sz="quarter" idx="11"/>
          </p:nvPr>
        </p:nvSpPr>
        <p:spPr/>
        <p:txBody>
          <a:bodyPr/>
          <a:lstStyle/>
          <a:p>
            <a:r>
              <a:rPr lang="en-US" altLang="zh-TW"/>
              <a:t>What do Investments Banks do?</a:t>
            </a:r>
            <a:endParaRPr lang="en-US" altLang="zh-TW" dirty="0"/>
          </a:p>
        </p:txBody>
      </p:sp>
      <p:sp>
        <p:nvSpPr>
          <p:cNvPr id="86020" name="AutoShape 4"/>
          <p:cNvSpPr>
            <a:spLocks noChangeArrowheads="1"/>
          </p:cNvSpPr>
          <p:nvPr/>
        </p:nvSpPr>
        <p:spPr bwMode="auto">
          <a:xfrm>
            <a:off x="2286000" y="4267200"/>
            <a:ext cx="1905000" cy="1600200"/>
          </a:xfrm>
          <a:prstGeom prst="octagon">
            <a:avLst>
              <a:gd name="adj" fmla="val 29287"/>
            </a:avLst>
          </a:prstGeom>
          <a:solidFill>
            <a:srgbClr val="FCFCA2"/>
          </a:solidFill>
          <a:ln w="9525">
            <a:solidFill>
              <a:schemeClr val="tx1"/>
            </a:solidFill>
            <a:miter lim="800000"/>
            <a:headEnd/>
            <a:tailEnd/>
          </a:ln>
          <a:effectLst/>
        </p:spPr>
        <p:txBody>
          <a:bodyPr wrap="none" anchor="ctr"/>
          <a:lstStyle/>
          <a:p>
            <a:pPr algn="ctr"/>
            <a:r>
              <a:rPr lang="en-US" dirty="0">
                <a:latin typeface="Arial" charset="0"/>
                <a:cs typeface="Arial" charset="0"/>
              </a:rPr>
              <a:t>Sales</a:t>
            </a:r>
          </a:p>
        </p:txBody>
      </p:sp>
      <p:sp>
        <p:nvSpPr>
          <p:cNvPr id="86021" name="Oval 5"/>
          <p:cNvSpPr>
            <a:spLocks noChangeArrowheads="1"/>
          </p:cNvSpPr>
          <p:nvPr/>
        </p:nvSpPr>
        <p:spPr bwMode="auto">
          <a:xfrm>
            <a:off x="4876800" y="2438400"/>
            <a:ext cx="1905000" cy="1447800"/>
          </a:xfrm>
          <a:prstGeom prst="ellipse">
            <a:avLst/>
          </a:prstGeom>
          <a:solidFill>
            <a:srgbClr val="CDD529"/>
          </a:solidFill>
          <a:ln w="9525">
            <a:solidFill>
              <a:schemeClr val="tx1"/>
            </a:solidFill>
            <a:round/>
            <a:headEnd/>
            <a:tailEnd/>
          </a:ln>
          <a:effectLst/>
        </p:spPr>
        <p:txBody>
          <a:bodyPr wrap="none" anchor="ctr"/>
          <a:lstStyle/>
          <a:p>
            <a:pPr algn="ctr"/>
            <a:r>
              <a:rPr lang="en-US" dirty="0">
                <a:latin typeface="Arial" charset="0"/>
                <a:cs typeface="Arial" charset="0"/>
              </a:rPr>
              <a:t>Traders</a:t>
            </a:r>
          </a:p>
        </p:txBody>
      </p:sp>
      <p:sp>
        <p:nvSpPr>
          <p:cNvPr id="86022" name="Rectangle 6"/>
          <p:cNvSpPr>
            <a:spLocks noChangeArrowheads="1"/>
          </p:cNvSpPr>
          <p:nvPr/>
        </p:nvSpPr>
        <p:spPr bwMode="auto">
          <a:xfrm>
            <a:off x="7620000" y="3962400"/>
            <a:ext cx="1981200" cy="1066800"/>
          </a:xfrm>
          <a:prstGeom prst="rect">
            <a:avLst/>
          </a:prstGeom>
          <a:solidFill>
            <a:srgbClr val="CBF5F9"/>
          </a:solidFill>
          <a:ln w="9525">
            <a:solidFill>
              <a:schemeClr val="tx1"/>
            </a:solidFill>
            <a:miter lim="800000"/>
            <a:headEnd/>
            <a:tailEnd/>
          </a:ln>
          <a:effectLst/>
        </p:spPr>
        <p:txBody>
          <a:bodyPr wrap="none" anchor="ctr"/>
          <a:lstStyle/>
          <a:p>
            <a:pPr algn="ctr"/>
            <a:r>
              <a:rPr lang="en-US" dirty="0">
                <a:latin typeface="Arial" charset="0"/>
                <a:cs typeface="Arial" charset="0"/>
              </a:rPr>
              <a:t>Risk</a:t>
            </a:r>
          </a:p>
          <a:p>
            <a:pPr algn="ctr"/>
            <a:r>
              <a:rPr lang="en-US" dirty="0">
                <a:latin typeface="Arial" charset="0"/>
                <a:cs typeface="Arial" charset="0"/>
              </a:rPr>
              <a:t>Management</a:t>
            </a:r>
          </a:p>
        </p:txBody>
      </p:sp>
      <p:sp>
        <p:nvSpPr>
          <p:cNvPr id="86023" name="AutoShape 7"/>
          <p:cNvSpPr>
            <a:spLocks noChangeArrowheads="1"/>
          </p:cNvSpPr>
          <p:nvPr/>
        </p:nvSpPr>
        <p:spPr bwMode="auto">
          <a:xfrm>
            <a:off x="2209800" y="1600200"/>
            <a:ext cx="1981200" cy="1676400"/>
          </a:xfrm>
          <a:prstGeom prst="hexagon">
            <a:avLst>
              <a:gd name="adj" fmla="val 29545"/>
              <a:gd name="vf" fmla="val 115470"/>
            </a:avLst>
          </a:prstGeom>
          <a:solidFill>
            <a:srgbClr val="F4A6F8"/>
          </a:solidFill>
          <a:ln w="9525">
            <a:solidFill>
              <a:schemeClr val="tx1"/>
            </a:solidFill>
            <a:miter lim="800000"/>
            <a:headEnd/>
            <a:tailEnd/>
          </a:ln>
          <a:effectLst/>
        </p:spPr>
        <p:txBody>
          <a:bodyPr wrap="none" anchor="ctr"/>
          <a:lstStyle/>
          <a:p>
            <a:pPr algn="ctr"/>
            <a:r>
              <a:rPr lang="en-US" dirty="0">
                <a:latin typeface="Arial" charset="0"/>
                <a:cs typeface="Arial" charset="0"/>
              </a:rPr>
              <a:t>Product</a:t>
            </a:r>
          </a:p>
          <a:p>
            <a:pPr algn="ctr"/>
            <a:r>
              <a:rPr lang="en-US" dirty="0">
                <a:latin typeface="Arial" charset="0"/>
                <a:cs typeface="Arial" charset="0"/>
              </a:rPr>
              <a:t>Specialists</a:t>
            </a:r>
          </a:p>
        </p:txBody>
      </p:sp>
      <p:sp>
        <p:nvSpPr>
          <p:cNvPr id="86024" name="Rectangle 8"/>
          <p:cNvSpPr>
            <a:spLocks noChangeArrowheads="1"/>
          </p:cNvSpPr>
          <p:nvPr/>
        </p:nvSpPr>
        <p:spPr bwMode="auto">
          <a:xfrm>
            <a:off x="5029200" y="4648200"/>
            <a:ext cx="1600200" cy="914400"/>
          </a:xfrm>
          <a:prstGeom prst="rect">
            <a:avLst/>
          </a:prstGeom>
          <a:solidFill>
            <a:srgbClr val="CBF5F9"/>
          </a:solidFill>
          <a:ln w="9525">
            <a:solidFill>
              <a:schemeClr val="tx1"/>
            </a:solidFill>
            <a:miter lim="800000"/>
            <a:headEnd/>
            <a:tailEnd/>
          </a:ln>
          <a:effectLst/>
        </p:spPr>
        <p:txBody>
          <a:bodyPr wrap="none" anchor="ctr"/>
          <a:lstStyle/>
          <a:p>
            <a:pPr algn="ctr"/>
            <a:r>
              <a:rPr lang="en-US" dirty="0">
                <a:latin typeface="Arial" charset="0"/>
                <a:cs typeface="Arial" charset="0"/>
              </a:rPr>
              <a:t>Credit</a:t>
            </a:r>
          </a:p>
        </p:txBody>
      </p:sp>
      <p:sp>
        <p:nvSpPr>
          <p:cNvPr id="86025" name="AutoShape 9"/>
          <p:cNvSpPr>
            <a:spLocks noChangeArrowheads="1"/>
          </p:cNvSpPr>
          <p:nvPr/>
        </p:nvSpPr>
        <p:spPr bwMode="auto">
          <a:xfrm>
            <a:off x="7391400" y="1676400"/>
            <a:ext cx="2743200" cy="1295400"/>
          </a:xfrm>
          <a:prstGeom prst="flowChartAlternateProcess">
            <a:avLst/>
          </a:prstGeom>
          <a:solidFill>
            <a:schemeClr val="accent1"/>
          </a:solidFill>
          <a:ln w="9525">
            <a:solidFill>
              <a:schemeClr val="tx1"/>
            </a:solidFill>
            <a:miter lim="800000"/>
            <a:headEnd/>
            <a:tailEnd/>
          </a:ln>
          <a:effectLst/>
        </p:spPr>
        <p:txBody>
          <a:bodyPr wrap="none" anchor="ctr"/>
          <a:lstStyle/>
          <a:p>
            <a:pPr algn="ctr"/>
            <a:r>
              <a:rPr lang="en-US" dirty="0">
                <a:latin typeface="Arial" charset="0"/>
              </a:rPr>
              <a:t>Market </a:t>
            </a:r>
          </a:p>
          <a:p>
            <a:pPr algn="ctr"/>
            <a:r>
              <a:rPr lang="en-US" dirty="0">
                <a:latin typeface="Arial" charset="0"/>
              </a:rPr>
              <a:t>counterparties</a:t>
            </a:r>
          </a:p>
        </p:txBody>
      </p:sp>
      <p:cxnSp>
        <p:nvCxnSpPr>
          <p:cNvPr id="86026" name="AutoShape 10"/>
          <p:cNvCxnSpPr>
            <a:cxnSpLocks noChangeShapeType="1"/>
            <a:stCxn id="86021" idx="2"/>
            <a:endCxn id="86020" idx="3"/>
          </p:cNvCxnSpPr>
          <p:nvPr/>
        </p:nvCxnSpPr>
        <p:spPr bwMode="auto">
          <a:xfrm flipH="1">
            <a:off x="4191000" y="3162300"/>
            <a:ext cx="685800" cy="1905000"/>
          </a:xfrm>
          <a:prstGeom prst="straightConnector1">
            <a:avLst/>
          </a:prstGeom>
          <a:noFill/>
          <a:ln w="9525">
            <a:solidFill>
              <a:schemeClr val="tx1"/>
            </a:solidFill>
            <a:round/>
            <a:headEnd/>
            <a:tailEnd type="triangle" w="med" len="med"/>
          </a:ln>
          <a:effectLst/>
        </p:spPr>
      </p:cxnSp>
      <p:cxnSp>
        <p:nvCxnSpPr>
          <p:cNvPr id="86027" name="AutoShape 11"/>
          <p:cNvCxnSpPr>
            <a:cxnSpLocks noChangeShapeType="1"/>
            <a:stCxn id="86021" idx="2"/>
            <a:endCxn id="86023" idx="3"/>
          </p:cNvCxnSpPr>
          <p:nvPr/>
        </p:nvCxnSpPr>
        <p:spPr bwMode="auto">
          <a:xfrm flipH="1" flipV="1">
            <a:off x="4191000" y="2438400"/>
            <a:ext cx="685800" cy="723900"/>
          </a:xfrm>
          <a:prstGeom prst="straightConnector1">
            <a:avLst/>
          </a:prstGeom>
          <a:noFill/>
          <a:ln w="9525">
            <a:solidFill>
              <a:schemeClr val="tx1"/>
            </a:solidFill>
            <a:round/>
            <a:headEnd/>
            <a:tailEnd type="triangle" w="med" len="med"/>
          </a:ln>
          <a:effectLst/>
        </p:spPr>
      </p:cxnSp>
      <p:cxnSp>
        <p:nvCxnSpPr>
          <p:cNvPr id="86028" name="AutoShape 12"/>
          <p:cNvCxnSpPr>
            <a:cxnSpLocks noChangeShapeType="1"/>
            <a:stCxn id="86021" idx="7"/>
            <a:endCxn id="86025" idx="1"/>
          </p:cNvCxnSpPr>
          <p:nvPr/>
        </p:nvCxnSpPr>
        <p:spPr bwMode="auto">
          <a:xfrm flipV="1">
            <a:off x="6502400" y="2324101"/>
            <a:ext cx="889000" cy="327025"/>
          </a:xfrm>
          <a:prstGeom prst="straightConnector1">
            <a:avLst/>
          </a:prstGeom>
          <a:noFill/>
          <a:ln w="9525">
            <a:solidFill>
              <a:schemeClr val="tx1"/>
            </a:solidFill>
            <a:round/>
            <a:headEnd type="triangle" w="med" len="med"/>
            <a:tailEnd type="triangle" w="med" len="med"/>
          </a:ln>
          <a:effectLst/>
        </p:spPr>
      </p:cxnSp>
      <p:cxnSp>
        <p:nvCxnSpPr>
          <p:cNvPr id="86029" name="AutoShape 13"/>
          <p:cNvCxnSpPr>
            <a:cxnSpLocks noChangeShapeType="1"/>
            <a:stCxn id="86021" idx="5"/>
            <a:endCxn id="86022" idx="1"/>
          </p:cNvCxnSpPr>
          <p:nvPr/>
        </p:nvCxnSpPr>
        <p:spPr bwMode="auto">
          <a:xfrm>
            <a:off x="6502400" y="3673476"/>
            <a:ext cx="1117600" cy="822325"/>
          </a:xfrm>
          <a:prstGeom prst="straightConnector1">
            <a:avLst/>
          </a:prstGeom>
          <a:noFill/>
          <a:ln w="9525">
            <a:solidFill>
              <a:schemeClr val="tx1"/>
            </a:solidFill>
            <a:round/>
            <a:headEnd type="triangle" w="med" len="med"/>
            <a:tailEnd type="triangle" w="med" len="med"/>
          </a:ln>
          <a:effectLst/>
        </p:spPr>
      </p:cxnSp>
      <p:cxnSp>
        <p:nvCxnSpPr>
          <p:cNvPr id="86030" name="AutoShape 14"/>
          <p:cNvCxnSpPr>
            <a:cxnSpLocks noChangeShapeType="1"/>
            <a:stCxn id="86021" idx="4"/>
            <a:endCxn id="86024" idx="0"/>
          </p:cNvCxnSpPr>
          <p:nvPr/>
        </p:nvCxnSpPr>
        <p:spPr bwMode="auto">
          <a:xfrm>
            <a:off x="5829300" y="3886200"/>
            <a:ext cx="0" cy="762000"/>
          </a:xfrm>
          <a:prstGeom prst="straightConnector1">
            <a:avLst/>
          </a:prstGeom>
          <a:noFill/>
          <a:ln w="9525">
            <a:solidFill>
              <a:schemeClr val="tx1"/>
            </a:solidFill>
            <a:round/>
            <a:headEnd type="triangle" w="med" len="med"/>
            <a:tailEnd type="triangle" w="med" len="med"/>
          </a:ln>
          <a:effectLst/>
        </p:spPr>
      </p:cxnSp>
    </p:spTree>
    <p:extLst>
      <p:ext uri="{BB962C8B-B14F-4D97-AF65-F5344CB8AC3E}">
        <p14:creationId xmlns:p14="http://schemas.microsoft.com/office/powerpoint/2010/main" val="103017193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676400" y="0"/>
            <a:ext cx="8839200" cy="1143000"/>
          </a:xfrm>
        </p:spPr>
        <p:txBody>
          <a:bodyPr/>
          <a:lstStyle/>
          <a:p>
            <a:r>
              <a:rPr lang="en-US" dirty="0"/>
              <a:t>Research</a:t>
            </a:r>
          </a:p>
        </p:txBody>
      </p:sp>
      <p:sp>
        <p:nvSpPr>
          <p:cNvPr id="32771" name="Rectangle 3"/>
          <p:cNvSpPr>
            <a:spLocks noChangeArrowheads="1"/>
          </p:cNvSpPr>
          <p:nvPr/>
        </p:nvSpPr>
        <p:spPr bwMode="auto">
          <a:xfrm>
            <a:off x="4800600" y="1981200"/>
            <a:ext cx="2057400" cy="1524000"/>
          </a:xfrm>
          <a:prstGeom prst="rect">
            <a:avLst/>
          </a:prstGeom>
          <a:solidFill>
            <a:schemeClr val="accent1"/>
          </a:solidFill>
          <a:ln w="9525">
            <a:solidFill>
              <a:schemeClr val="tx1"/>
            </a:solidFill>
            <a:miter lim="800000"/>
            <a:headEnd/>
            <a:tailEnd/>
          </a:ln>
          <a:effectLst/>
        </p:spPr>
        <p:txBody>
          <a:bodyPr wrap="none" anchor="ctr"/>
          <a:lstStyle/>
          <a:p>
            <a:pPr algn="ctr"/>
            <a:r>
              <a:rPr lang="en-US" dirty="0">
                <a:latin typeface="Arial" charset="0"/>
                <a:cs typeface="Arial" charset="0"/>
              </a:rPr>
              <a:t>Research</a:t>
            </a:r>
          </a:p>
        </p:txBody>
      </p:sp>
      <p:sp>
        <p:nvSpPr>
          <p:cNvPr id="32772" name="AutoShape 4"/>
          <p:cNvSpPr>
            <a:spLocks noChangeArrowheads="1"/>
          </p:cNvSpPr>
          <p:nvPr/>
        </p:nvSpPr>
        <p:spPr bwMode="auto">
          <a:xfrm>
            <a:off x="3200400" y="5181600"/>
            <a:ext cx="1219200" cy="1066800"/>
          </a:xfrm>
          <a:prstGeom prst="roundRect">
            <a:avLst>
              <a:gd name="adj" fmla="val 16667"/>
            </a:avLst>
          </a:prstGeom>
          <a:solidFill>
            <a:srgbClr val="EAFD39"/>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32773" name="AutoShape 5"/>
          <p:cNvSpPr>
            <a:spLocks noChangeArrowheads="1"/>
          </p:cNvSpPr>
          <p:nvPr/>
        </p:nvSpPr>
        <p:spPr bwMode="auto">
          <a:xfrm>
            <a:off x="2667000" y="1295400"/>
            <a:ext cx="1219200" cy="1066800"/>
          </a:xfrm>
          <a:prstGeom prst="roundRect">
            <a:avLst>
              <a:gd name="adj" fmla="val 16667"/>
            </a:avLst>
          </a:prstGeom>
          <a:solidFill>
            <a:srgbClr val="E5FC0A"/>
          </a:solidFill>
          <a:ln w="9525" algn="ctr">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32774" name="AutoShape 6"/>
          <p:cNvSpPr>
            <a:spLocks noChangeArrowheads="1"/>
          </p:cNvSpPr>
          <p:nvPr/>
        </p:nvSpPr>
        <p:spPr bwMode="auto">
          <a:xfrm>
            <a:off x="2286000" y="3962400"/>
            <a:ext cx="1219200" cy="1066800"/>
          </a:xfrm>
          <a:prstGeom prst="roundRect">
            <a:avLst>
              <a:gd name="adj" fmla="val 16667"/>
            </a:avLst>
          </a:prstGeom>
          <a:solidFill>
            <a:srgbClr val="EAFD39"/>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32775" name="AutoShape 7"/>
          <p:cNvSpPr>
            <a:spLocks noChangeArrowheads="1"/>
          </p:cNvSpPr>
          <p:nvPr/>
        </p:nvSpPr>
        <p:spPr bwMode="auto">
          <a:xfrm>
            <a:off x="4953000" y="4953000"/>
            <a:ext cx="1752600" cy="1066800"/>
          </a:xfrm>
          <a:prstGeom prst="hexagon">
            <a:avLst>
              <a:gd name="adj" fmla="val 41071"/>
              <a:gd name="vf" fmla="val 115470"/>
            </a:avLst>
          </a:prstGeom>
          <a:solidFill>
            <a:schemeClr val="accent1"/>
          </a:solidFill>
          <a:ln w="9525">
            <a:solidFill>
              <a:schemeClr val="tx1"/>
            </a:solidFill>
            <a:miter lim="800000"/>
            <a:headEnd/>
            <a:tailEnd/>
          </a:ln>
          <a:effectLst/>
        </p:spPr>
        <p:txBody>
          <a:bodyPr wrap="none" anchor="ctr"/>
          <a:lstStyle/>
          <a:p>
            <a:pPr algn="ctr"/>
            <a:r>
              <a:rPr lang="en-US" dirty="0">
                <a:latin typeface="Arial" charset="0"/>
                <a:cs typeface="Arial" charset="0"/>
              </a:rPr>
              <a:t>CFE</a:t>
            </a:r>
          </a:p>
        </p:txBody>
      </p:sp>
      <p:sp>
        <p:nvSpPr>
          <p:cNvPr id="32776" name="AutoShape 8"/>
          <p:cNvSpPr>
            <a:spLocks noChangeArrowheads="1"/>
          </p:cNvSpPr>
          <p:nvPr/>
        </p:nvSpPr>
        <p:spPr bwMode="auto">
          <a:xfrm>
            <a:off x="7924800" y="1371600"/>
            <a:ext cx="1447800" cy="1219200"/>
          </a:xfrm>
          <a:prstGeom prst="roundRect">
            <a:avLst>
              <a:gd name="adj" fmla="val 16667"/>
            </a:avLst>
          </a:prstGeom>
          <a:solidFill>
            <a:srgbClr val="99FF99"/>
          </a:solidFill>
          <a:ln w="9525">
            <a:solidFill>
              <a:schemeClr val="tx1"/>
            </a:solidFill>
            <a:round/>
            <a:headEnd/>
            <a:tailEnd/>
          </a:ln>
          <a:effectLst/>
        </p:spPr>
        <p:txBody>
          <a:bodyPr wrap="none" anchor="ctr"/>
          <a:lstStyle/>
          <a:p>
            <a:pPr algn="ctr"/>
            <a:r>
              <a:rPr lang="en-US" dirty="0">
                <a:latin typeface="Arial" charset="0"/>
                <a:cs typeface="Arial" charset="0"/>
              </a:rPr>
              <a:t>Media</a:t>
            </a:r>
          </a:p>
        </p:txBody>
      </p:sp>
      <p:sp>
        <p:nvSpPr>
          <p:cNvPr id="32777" name="AutoShape 9"/>
          <p:cNvSpPr>
            <a:spLocks noChangeArrowheads="1"/>
          </p:cNvSpPr>
          <p:nvPr/>
        </p:nvSpPr>
        <p:spPr bwMode="auto">
          <a:xfrm>
            <a:off x="8153400" y="3048000"/>
            <a:ext cx="1752600" cy="1524000"/>
          </a:xfrm>
          <a:prstGeom prst="roundRect">
            <a:avLst>
              <a:gd name="adj" fmla="val 16667"/>
            </a:avLst>
          </a:prstGeom>
          <a:solidFill>
            <a:srgbClr val="99FF66"/>
          </a:solidFill>
          <a:ln w="9525">
            <a:solidFill>
              <a:schemeClr val="tx1"/>
            </a:solidFill>
            <a:round/>
            <a:headEnd/>
            <a:tailEnd/>
          </a:ln>
          <a:effectLst/>
        </p:spPr>
        <p:txBody>
          <a:bodyPr wrap="none" anchor="ctr"/>
          <a:lstStyle/>
          <a:p>
            <a:pPr algn="ctr"/>
            <a:r>
              <a:rPr lang="en-US" dirty="0">
                <a:latin typeface="Arial" charset="0"/>
                <a:cs typeface="Arial" charset="0"/>
              </a:rPr>
              <a:t>Information</a:t>
            </a:r>
          </a:p>
          <a:p>
            <a:pPr algn="ctr"/>
            <a:r>
              <a:rPr lang="en-US" dirty="0">
                <a:latin typeface="Arial" charset="0"/>
                <a:cs typeface="Arial" charset="0"/>
              </a:rPr>
              <a:t>Providers</a:t>
            </a:r>
          </a:p>
        </p:txBody>
      </p:sp>
      <p:sp>
        <p:nvSpPr>
          <p:cNvPr id="32778" name="AutoShape 10"/>
          <p:cNvSpPr>
            <a:spLocks noChangeArrowheads="1"/>
          </p:cNvSpPr>
          <p:nvPr/>
        </p:nvSpPr>
        <p:spPr bwMode="auto">
          <a:xfrm>
            <a:off x="7848600" y="4876800"/>
            <a:ext cx="2438400" cy="990600"/>
          </a:xfrm>
          <a:prstGeom prst="roundRect">
            <a:avLst>
              <a:gd name="adj" fmla="val 16667"/>
            </a:avLst>
          </a:prstGeom>
          <a:solidFill>
            <a:srgbClr val="CCFF66"/>
          </a:solidFill>
          <a:ln w="9525">
            <a:solidFill>
              <a:schemeClr val="tx1"/>
            </a:solidFill>
            <a:round/>
            <a:headEnd/>
            <a:tailEnd/>
          </a:ln>
          <a:effectLst/>
        </p:spPr>
        <p:txBody>
          <a:bodyPr wrap="none" anchor="ctr"/>
          <a:lstStyle/>
          <a:p>
            <a:pPr algn="ctr"/>
            <a:r>
              <a:rPr lang="en-US" dirty="0">
                <a:latin typeface="Arial" charset="0"/>
                <a:cs typeface="Arial" charset="0"/>
              </a:rPr>
              <a:t>Industry </a:t>
            </a:r>
          </a:p>
          <a:p>
            <a:pPr algn="ctr"/>
            <a:r>
              <a:rPr lang="en-US" dirty="0">
                <a:latin typeface="Arial" charset="0"/>
                <a:cs typeface="Arial" charset="0"/>
              </a:rPr>
              <a:t>Sources</a:t>
            </a:r>
          </a:p>
        </p:txBody>
      </p:sp>
      <p:cxnSp>
        <p:nvCxnSpPr>
          <p:cNvPr id="32779" name="AutoShape 11"/>
          <p:cNvCxnSpPr>
            <a:cxnSpLocks noChangeShapeType="1"/>
            <a:stCxn id="32773" idx="3"/>
            <a:endCxn id="32771" idx="1"/>
          </p:cNvCxnSpPr>
          <p:nvPr/>
        </p:nvCxnSpPr>
        <p:spPr bwMode="auto">
          <a:xfrm>
            <a:off x="3886200" y="1828800"/>
            <a:ext cx="914400" cy="914400"/>
          </a:xfrm>
          <a:prstGeom prst="straightConnector1">
            <a:avLst/>
          </a:prstGeom>
          <a:noFill/>
          <a:ln w="9525">
            <a:solidFill>
              <a:schemeClr val="tx1"/>
            </a:solidFill>
            <a:round/>
            <a:headEnd type="triangle" w="med" len="med"/>
            <a:tailEnd type="triangle" w="med" len="med"/>
          </a:ln>
          <a:effectLst/>
        </p:spPr>
      </p:cxnSp>
      <p:cxnSp>
        <p:nvCxnSpPr>
          <p:cNvPr id="32780" name="AutoShape 12"/>
          <p:cNvCxnSpPr>
            <a:cxnSpLocks noChangeShapeType="1"/>
            <a:stCxn id="32774" idx="3"/>
            <a:endCxn id="32771" idx="1"/>
          </p:cNvCxnSpPr>
          <p:nvPr/>
        </p:nvCxnSpPr>
        <p:spPr bwMode="auto">
          <a:xfrm flipV="1">
            <a:off x="3505200" y="2743200"/>
            <a:ext cx="1295400" cy="1752600"/>
          </a:xfrm>
          <a:prstGeom prst="straightConnector1">
            <a:avLst/>
          </a:prstGeom>
          <a:noFill/>
          <a:ln w="9525">
            <a:solidFill>
              <a:schemeClr val="tx1"/>
            </a:solidFill>
            <a:round/>
            <a:headEnd type="triangle" w="med" len="med"/>
            <a:tailEnd type="triangle" w="med" len="med"/>
          </a:ln>
          <a:effectLst/>
        </p:spPr>
      </p:cxnSp>
      <p:cxnSp>
        <p:nvCxnSpPr>
          <p:cNvPr id="32781" name="AutoShape 13"/>
          <p:cNvCxnSpPr>
            <a:cxnSpLocks noChangeShapeType="1"/>
            <a:stCxn id="32772" idx="0"/>
            <a:endCxn id="32771" idx="1"/>
          </p:cNvCxnSpPr>
          <p:nvPr/>
        </p:nvCxnSpPr>
        <p:spPr bwMode="auto">
          <a:xfrm flipV="1">
            <a:off x="3810000" y="2743200"/>
            <a:ext cx="990600" cy="2438400"/>
          </a:xfrm>
          <a:prstGeom prst="straightConnector1">
            <a:avLst/>
          </a:prstGeom>
          <a:noFill/>
          <a:ln w="9525">
            <a:solidFill>
              <a:schemeClr val="tx1"/>
            </a:solidFill>
            <a:round/>
            <a:headEnd type="triangle" w="med" len="med"/>
            <a:tailEnd type="triangle" w="med" len="med"/>
          </a:ln>
          <a:effectLst/>
        </p:spPr>
      </p:cxnSp>
      <p:cxnSp>
        <p:nvCxnSpPr>
          <p:cNvPr id="32782" name="AutoShape 14"/>
          <p:cNvCxnSpPr>
            <a:cxnSpLocks noChangeShapeType="1"/>
            <a:stCxn id="32771" idx="3"/>
            <a:endCxn id="32777" idx="1"/>
          </p:cNvCxnSpPr>
          <p:nvPr/>
        </p:nvCxnSpPr>
        <p:spPr bwMode="auto">
          <a:xfrm>
            <a:off x="6858000" y="2743200"/>
            <a:ext cx="1295400" cy="1066800"/>
          </a:xfrm>
          <a:prstGeom prst="straightConnector1">
            <a:avLst/>
          </a:prstGeom>
          <a:noFill/>
          <a:ln w="9525">
            <a:solidFill>
              <a:schemeClr val="tx1"/>
            </a:solidFill>
            <a:round/>
            <a:headEnd type="triangle" w="med" len="med"/>
            <a:tailEnd type="triangle" w="med" len="med"/>
          </a:ln>
          <a:effectLst/>
        </p:spPr>
      </p:cxnSp>
      <p:cxnSp>
        <p:nvCxnSpPr>
          <p:cNvPr id="32783" name="AutoShape 15"/>
          <p:cNvCxnSpPr>
            <a:cxnSpLocks noChangeShapeType="1"/>
            <a:stCxn id="32771" idx="3"/>
            <a:endCxn id="32776" idx="1"/>
          </p:cNvCxnSpPr>
          <p:nvPr/>
        </p:nvCxnSpPr>
        <p:spPr bwMode="auto">
          <a:xfrm flipV="1">
            <a:off x="6858000" y="1981200"/>
            <a:ext cx="1066800" cy="762000"/>
          </a:xfrm>
          <a:prstGeom prst="straightConnector1">
            <a:avLst/>
          </a:prstGeom>
          <a:noFill/>
          <a:ln w="9525">
            <a:solidFill>
              <a:schemeClr val="tx1"/>
            </a:solidFill>
            <a:round/>
            <a:headEnd type="triangle" w="med" len="med"/>
            <a:tailEnd type="triangle" w="med" len="med"/>
          </a:ln>
          <a:effectLst/>
        </p:spPr>
      </p:cxnSp>
      <p:cxnSp>
        <p:nvCxnSpPr>
          <p:cNvPr id="32784" name="AutoShape 16"/>
          <p:cNvCxnSpPr>
            <a:cxnSpLocks noChangeShapeType="1"/>
            <a:stCxn id="32771" idx="2"/>
            <a:endCxn id="32775" idx="0"/>
          </p:cNvCxnSpPr>
          <p:nvPr/>
        </p:nvCxnSpPr>
        <p:spPr bwMode="auto">
          <a:xfrm>
            <a:off x="5829300" y="3505200"/>
            <a:ext cx="0" cy="1447800"/>
          </a:xfrm>
          <a:prstGeom prst="straightConnector1">
            <a:avLst/>
          </a:prstGeom>
          <a:noFill/>
          <a:ln w="9525">
            <a:solidFill>
              <a:schemeClr val="tx1"/>
            </a:solidFill>
            <a:round/>
            <a:headEnd type="triangle" w="med" len="med"/>
            <a:tailEnd type="triangle" w="med" len="med"/>
          </a:ln>
          <a:effectLst/>
        </p:spPr>
      </p:cxnSp>
      <p:cxnSp>
        <p:nvCxnSpPr>
          <p:cNvPr id="32785" name="AutoShape 17"/>
          <p:cNvCxnSpPr>
            <a:cxnSpLocks noChangeShapeType="1"/>
            <a:stCxn id="32771" idx="3"/>
            <a:endCxn id="32778" idx="1"/>
          </p:cNvCxnSpPr>
          <p:nvPr/>
        </p:nvCxnSpPr>
        <p:spPr bwMode="auto">
          <a:xfrm>
            <a:off x="6858000" y="2743200"/>
            <a:ext cx="990600" cy="2628900"/>
          </a:xfrm>
          <a:prstGeom prst="straightConnector1">
            <a:avLst/>
          </a:prstGeom>
          <a:noFill/>
          <a:ln w="9525">
            <a:solidFill>
              <a:schemeClr val="tx1"/>
            </a:solidFill>
            <a:round/>
            <a:headEnd type="triangle" w="med" len="med"/>
            <a:tailEnd type="triangle" w="med" len="med"/>
          </a:ln>
          <a:effectLst/>
        </p:spPr>
      </p:cxnSp>
      <p:sp>
        <p:nvSpPr>
          <p:cNvPr id="32786" name="AutoShape 18"/>
          <p:cNvSpPr>
            <a:spLocks noChangeArrowheads="1"/>
          </p:cNvSpPr>
          <p:nvPr/>
        </p:nvSpPr>
        <p:spPr bwMode="auto">
          <a:xfrm>
            <a:off x="2362200" y="2590800"/>
            <a:ext cx="1219200" cy="1066800"/>
          </a:xfrm>
          <a:prstGeom prst="roundRect">
            <a:avLst>
              <a:gd name="adj" fmla="val 16667"/>
            </a:avLst>
          </a:prstGeom>
          <a:solidFill>
            <a:srgbClr val="E5FC0A"/>
          </a:solidFill>
          <a:ln w="9525" algn="ctr">
            <a:solidFill>
              <a:schemeClr val="tx1"/>
            </a:solidFill>
            <a:round/>
            <a:headEnd/>
            <a:tailEnd/>
          </a:ln>
          <a:effectLst/>
        </p:spPr>
        <p:txBody>
          <a:bodyPr wrap="none" anchor="ctr"/>
          <a:lstStyle/>
          <a:p>
            <a:pPr algn="ctr"/>
            <a:r>
              <a:rPr lang="en-US" dirty="0">
                <a:latin typeface="Arial" charset="0"/>
                <a:cs typeface="Arial" charset="0"/>
              </a:rPr>
              <a:t>Client</a:t>
            </a:r>
          </a:p>
        </p:txBody>
      </p:sp>
      <p:cxnSp>
        <p:nvCxnSpPr>
          <p:cNvPr id="32787" name="AutoShape 19"/>
          <p:cNvCxnSpPr>
            <a:cxnSpLocks noChangeShapeType="1"/>
            <a:stCxn id="32786" idx="3"/>
            <a:endCxn id="32771" idx="1"/>
          </p:cNvCxnSpPr>
          <p:nvPr/>
        </p:nvCxnSpPr>
        <p:spPr bwMode="auto">
          <a:xfrm flipV="1">
            <a:off x="3581400" y="2743200"/>
            <a:ext cx="1219200" cy="381000"/>
          </a:xfrm>
          <a:prstGeom prst="straightConnector1">
            <a:avLst/>
          </a:prstGeom>
          <a:noFill/>
          <a:ln w="9525">
            <a:solidFill>
              <a:schemeClr val="tx1"/>
            </a:solidFill>
            <a:round/>
            <a:headEnd type="triangle" w="med" len="med"/>
            <a:tailEnd type="triangle" w="med" len="med"/>
          </a:ln>
          <a:effectLst/>
        </p:spPr>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24"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441</a:t>
            </a:fld>
            <a:endParaRPr lang="en-US" altLang="en-US"/>
          </a:p>
        </p:txBody>
      </p:sp>
    </p:spTree>
    <p:extLst>
      <p:ext uri="{BB962C8B-B14F-4D97-AF65-F5344CB8AC3E}">
        <p14:creationId xmlns:p14="http://schemas.microsoft.com/office/powerpoint/2010/main" val="401801755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Other Players</a:t>
            </a:r>
            <a:endParaRPr lang="en-US" dirty="0"/>
          </a:p>
        </p:txBody>
      </p:sp>
      <p:sp>
        <p:nvSpPr>
          <p:cNvPr id="30723" name="Rectangle 3"/>
          <p:cNvSpPr>
            <a:spLocks noGrp="1" noChangeArrowheads="1"/>
          </p:cNvSpPr>
          <p:nvPr>
            <p:ph type="body" idx="1"/>
          </p:nvPr>
        </p:nvSpPr>
        <p:spPr/>
        <p:txBody>
          <a:bodyPr/>
          <a:lstStyle/>
          <a:p>
            <a:r>
              <a:rPr lang="en-US"/>
              <a:t>The hidden players</a:t>
            </a:r>
          </a:p>
          <a:p>
            <a:pPr lvl="1"/>
            <a:r>
              <a:rPr lang="en-US"/>
              <a:t>Corporate finance execution </a:t>
            </a:r>
          </a:p>
          <a:p>
            <a:pPr lvl="1"/>
            <a:r>
              <a:rPr lang="en-US"/>
              <a:t>Credit &amp; Risk Management</a:t>
            </a:r>
          </a:p>
          <a:p>
            <a:pPr lvl="1"/>
            <a:r>
              <a:rPr lang="en-US"/>
              <a:t>Research (Credit &amp; Equity)</a:t>
            </a:r>
          </a:p>
          <a:p>
            <a:pPr lvl="1"/>
            <a:r>
              <a:rPr lang="en-US"/>
              <a:t>Risk management</a:t>
            </a:r>
          </a:p>
          <a:p>
            <a:pPr lvl="1"/>
            <a:r>
              <a:rPr lang="en-US"/>
              <a:t>Others (e.g. systems)</a:t>
            </a:r>
          </a:p>
          <a:p>
            <a:r>
              <a:rPr lang="en-US"/>
              <a:t>What do they do?</a:t>
            </a:r>
          </a:p>
          <a:p>
            <a:r>
              <a:rPr lang="en-US"/>
              <a:t>Who are they?</a:t>
            </a:r>
          </a:p>
          <a:p>
            <a:r>
              <a:rPr lang="en-US"/>
              <a:t>What makes them tick?</a:t>
            </a:r>
            <a:endParaRPr lang="en-US" dirty="0"/>
          </a:p>
        </p:txBody>
      </p:sp>
      <p:sp>
        <p:nvSpPr>
          <p:cNvPr id="8" name="Slide Number Placeholder 2"/>
          <p:cNvSpPr>
            <a:spLocks noGrp="1"/>
          </p:cNvSpPr>
          <p:nvPr>
            <p:ph type="sldNum" sz="quarter" idx="10"/>
          </p:nvPr>
        </p:nvSpPr>
        <p:spPr/>
        <p:txBody>
          <a:bodyPr/>
          <a:lstStyle/>
          <a:p>
            <a:fld id="{15245A1B-565C-4CC5-845E-37DFA763C3E7}" type="slidenum">
              <a:rPr lang="en-US" altLang="en-US" smtClean="0"/>
              <a:pPr/>
              <a:t>442</a:t>
            </a:fld>
            <a:endParaRPr lang="en-US" altLang="en-US"/>
          </a:p>
        </p:txBody>
      </p:sp>
      <p:sp>
        <p:nvSpPr>
          <p:cNvPr id="7" name="Footer Placeholder 4"/>
          <p:cNvSpPr>
            <a:spLocks noGrp="1"/>
          </p:cNvSpPr>
          <p:nvPr>
            <p:ph type="ftr" sz="quarter" idx="11"/>
          </p:nvPr>
        </p:nvSpPr>
        <p:spPr/>
        <p:txBody>
          <a:bodyPr/>
          <a:lstStyle/>
          <a:p>
            <a:r>
              <a:rPr lang="en-US" altLang="zh-TW" dirty="0"/>
              <a:t>What do Investments Banks do?</a:t>
            </a:r>
          </a:p>
        </p:txBody>
      </p:sp>
    </p:spTree>
    <p:extLst>
      <p:ext uri="{BB962C8B-B14F-4D97-AF65-F5344CB8AC3E}">
        <p14:creationId xmlns:p14="http://schemas.microsoft.com/office/powerpoint/2010/main" val="30037835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Investment Banking Fees (2000-2020)</a:t>
            </a:r>
          </a:p>
        </p:txBody>
      </p:sp>
      <p:pic>
        <p:nvPicPr>
          <p:cNvPr id="6" name="Content Placeholder 5"/>
          <p:cNvPicPr>
            <a:picLocks noGrp="1" noChangeAspect="1"/>
          </p:cNvPicPr>
          <p:nvPr>
            <p:ph idx="1"/>
          </p:nvPr>
        </p:nvPicPr>
        <p:blipFill>
          <a:blip r:embed="rId3"/>
          <a:stretch>
            <a:fillRect/>
          </a:stretch>
        </p:blipFill>
        <p:spPr>
          <a:xfrm>
            <a:off x="3142744" y="1383100"/>
            <a:ext cx="6458457" cy="4560500"/>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r>
              <a:rPr lang="en-US" altLang="zh-TW" dirty="0"/>
              <a:t>What do Investments Banks do?</a:t>
            </a:r>
          </a:p>
        </p:txBody>
      </p:sp>
      <p:sp>
        <p:nvSpPr>
          <p:cNvPr id="7"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443</a:t>
            </a:fld>
            <a:endParaRPr lang="en-US" altLang="en-US"/>
          </a:p>
        </p:txBody>
      </p:sp>
    </p:spTree>
    <p:extLst>
      <p:ext uri="{BB962C8B-B14F-4D97-AF65-F5344CB8AC3E}">
        <p14:creationId xmlns:p14="http://schemas.microsoft.com/office/powerpoint/2010/main" val="10666105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Banking Fees (2011-2020)</a:t>
            </a:r>
          </a:p>
        </p:txBody>
      </p:sp>
      <p:pic>
        <p:nvPicPr>
          <p:cNvPr id="4" name="Content Placeholder 3"/>
          <p:cNvPicPr>
            <a:picLocks noGrp="1" noChangeAspect="1"/>
          </p:cNvPicPr>
          <p:nvPr>
            <p:ph idx="1"/>
          </p:nvPr>
        </p:nvPicPr>
        <p:blipFill>
          <a:blip r:embed="rId2"/>
          <a:stretch>
            <a:fillRect/>
          </a:stretch>
        </p:blipFill>
        <p:spPr>
          <a:xfrm>
            <a:off x="3124200" y="1506755"/>
            <a:ext cx="6477000" cy="4345100"/>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r>
              <a:rPr lang="en-US" altLang="zh-TW" dirty="0"/>
              <a:t>What do Investments Banks do?</a:t>
            </a:r>
          </a:p>
        </p:txBody>
      </p:sp>
      <p:sp>
        <p:nvSpPr>
          <p:cNvPr id="6"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444</a:t>
            </a:fld>
            <a:endParaRPr lang="en-US" altLang="en-US"/>
          </a:p>
        </p:txBody>
      </p:sp>
    </p:spTree>
    <p:extLst>
      <p:ext uri="{BB962C8B-B14F-4D97-AF65-F5344CB8AC3E}">
        <p14:creationId xmlns:p14="http://schemas.microsoft.com/office/powerpoint/2010/main" val="27402517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46264" y="228600"/>
            <a:ext cx="2196121" cy="2286000"/>
          </a:xfrm>
        </p:spPr>
        <p:txBody>
          <a:bodyPr>
            <a:normAutofit fontScale="90000"/>
          </a:bodyPr>
          <a:lstStyle/>
          <a:p>
            <a:r>
              <a:rPr lang="en-US" dirty="0"/>
              <a:t>Regional capital markets businesses</a:t>
            </a:r>
          </a:p>
        </p:txBody>
      </p:sp>
      <p:pic>
        <p:nvPicPr>
          <p:cNvPr id="6" name="Content Placeholder 5"/>
          <p:cNvPicPr>
            <a:picLocks noGrp="1" noChangeAspect="1"/>
          </p:cNvPicPr>
          <p:nvPr>
            <p:ph idx="1"/>
          </p:nvPr>
        </p:nvPicPr>
        <p:blipFill>
          <a:blip r:embed="rId3"/>
          <a:stretch>
            <a:fillRect/>
          </a:stretch>
        </p:blipFill>
        <p:spPr>
          <a:xfrm>
            <a:off x="4042385" y="228601"/>
            <a:ext cx="6384693" cy="6052795"/>
          </a:xfrm>
          <a:prstGeom prst="rect">
            <a:avLst/>
          </a:prstGeom>
        </p:spPr>
      </p:pic>
      <p:sp>
        <p:nvSpPr>
          <p:cNvPr id="2" name="TextBox 1"/>
          <p:cNvSpPr txBox="1"/>
          <p:nvPr/>
        </p:nvSpPr>
        <p:spPr>
          <a:xfrm>
            <a:off x="1526060" y="5873834"/>
            <a:ext cx="2089759" cy="253916"/>
          </a:xfrm>
          <a:prstGeom prst="rect">
            <a:avLst/>
          </a:prstGeom>
          <a:noFill/>
        </p:spPr>
        <p:txBody>
          <a:bodyPr wrap="square" rtlCol="0">
            <a:spAutoFit/>
          </a:bodyPr>
          <a:lstStyle/>
          <a:p>
            <a:r>
              <a:rPr lang="en-US" sz="1050" i="1" dirty="0"/>
              <a:t>Source: McKinsey Nov 2020 </a:t>
            </a:r>
          </a:p>
        </p:txBody>
      </p:sp>
      <p:sp>
        <p:nvSpPr>
          <p:cNvPr id="5" name="Footer Placeholder 4"/>
          <p:cNvSpPr>
            <a:spLocks noGrp="1"/>
          </p:cNvSpPr>
          <p:nvPr>
            <p:ph type="ftr" sz="quarter" idx="11"/>
          </p:nvPr>
        </p:nvSpPr>
        <p:spPr>
          <a:xfrm>
            <a:off x="3513138" y="6143625"/>
            <a:ext cx="7154862" cy="427038"/>
          </a:xfrm>
        </p:spPr>
        <p:txBody>
          <a:bodyPr/>
          <a:lstStyle/>
          <a:p>
            <a:r>
              <a:rPr lang="en-US" altLang="zh-TW" dirty="0"/>
              <a:t>What do Investments Banks do?</a:t>
            </a:r>
          </a:p>
        </p:txBody>
      </p:sp>
      <p:sp>
        <p:nvSpPr>
          <p:cNvPr id="7"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445</a:t>
            </a:fld>
            <a:endParaRPr lang="en-US" altLang="en-US"/>
          </a:p>
        </p:txBody>
      </p:sp>
    </p:spTree>
    <p:extLst>
      <p:ext uri="{BB962C8B-B14F-4D97-AF65-F5344CB8AC3E}">
        <p14:creationId xmlns:p14="http://schemas.microsoft.com/office/powerpoint/2010/main" val="13472674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electronic trading: will human traders disappear?</a:t>
            </a:r>
          </a:p>
        </p:txBody>
      </p:sp>
      <p:sp>
        <p:nvSpPr>
          <p:cNvPr id="3" name="Content Placeholder 2"/>
          <p:cNvSpPr>
            <a:spLocks noGrp="1"/>
          </p:cNvSpPr>
          <p:nvPr>
            <p:ph idx="1"/>
          </p:nvPr>
        </p:nvSpPr>
        <p:spPr/>
        <p:txBody>
          <a:bodyPr/>
          <a:lstStyle/>
          <a:p>
            <a:r>
              <a:rPr lang="en-US" dirty="0"/>
              <a:t>Group 9</a:t>
            </a:r>
          </a:p>
          <a:p>
            <a:r>
              <a:rPr lang="en-US" dirty="0"/>
              <a:t>Video link</a:t>
            </a:r>
          </a:p>
          <a:p>
            <a:r>
              <a:rPr lang="en-US" dirty="0">
                <a:hlinkClick r:id="rId2"/>
              </a:rPr>
              <a:t>https://www.youtube.com/watch?v=OqJySkJ_Erw</a:t>
            </a:r>
            <a:endParaRPr lang="en-US" dirty="0"/>
          </a:p>
          <a:p>
            <a:r>
              <a:rPr lang="en-US" dirty="0"/>
              <a:t>Article link</a:t>
            </a:r>
          </a:p>
          <a:p>
            <a:r>
              <a:rPr lang="en-US">
                <a:hlinkClick r:id="rId3"/>
              </a:rPr>
              <a:t>https://becominghuman.ai/can-the-ai-trader-beat-the-human-trader-afabce77e933</a:t>
            </a:r>
            <a:endParaRPr lang="en-US"/>
          </a:p>
          <a:p>
            <a:endParaRPr 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446</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86888211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B83E-A5BB-4D92-BFE8-B4AD10B1A9AA}"/>
              </a:ext>
            </a:extLst>
          </p:cNvPr>
          <p:cNvSpPr>
            <a:spLocks noGrp="1"/>
          </p:cNvSpPr>
          <p:nvPr>
            <p:ph type="title"/>
          </p:nvPr>
        </p:nvSpPr>
        <p:spPr/>
        <p:txBody>
          <a:bodyPr/>
          <a:lstStyle/>
          <a:p>
            <a:r>
              <a:rPr lang="en-US" dirty="0"/>
              <a:t>Summary (KLOs) </a:t>
            </a:r>
          </a:p>
        </p:txBody>
      </p:sp>
      <p:sp>
        <p:nvSpPr>
          <p:cNvPr id="3" name="Content Placeholder 2">
            <a:extLst>
              <a:ext uri="{FF2B5EF4-FFF2-40B4-BE49-F238E27FC236}">
                <a16:creationId xmlns:a16="http://schemas.microsoft.com/office/drawing/2014/main" id="{8FF0E6DD-FFD7-4A5B-846C-9CBF294B0276}"/>
              </a:ext>
            </a:extLst>
          </p:cNvPr>
          <p:cNvSpPr>
            <a:spLocks noGrp="1"/>
          </p:cNvSpPr>
          <p:nvPr>
            <p:ph idx="1"/>
          </p:nvPr>
        </p:nvSpPr>
        <p:spPr/>
        <p:txBody>
          <a:bodyPr/>
          <a:lstStyle/>
          <a:p>
            <a:r>
              <a:rPr lang="en-US" dirty="0"/>
              <a:t>Understanding the actors in IB:</a:t>
            </a:r>
          </a:p>
          <a:p>
            <a:pPr lvl="1"/>
            <a:r>
              <a:rPr lang="en-US" dirty="0"/>
              <a:t>relationship banker</a:t>
            </a:r>
          </a:p>
          <a:p>
            <a:pPr lvl="1"/>
            <a:r>
              <a:rPr lang="en-US" dirty="0"/>
              <a:t>product specialist</a:t>
            </a:r>
          </a:p>
          <a:p>
            <a:pPr lvl="1"/>
            <a:r>
              <a:rPr lang="en-US" dirty="0"/>
              <a:t>Analysts (pitch book, league tables…)</a:t>
            </a:r>
          </a:p>
          <a:p>
            <a:pPr lvl="1"/>
            <a:r>
              <a:rPr lang="en-US" dirty="0"/>
              <a:t>Support functions</a:t>
            </a:r>
          </a:p>
          <a:p>
            <a:r>
              <a:rPr lang="en-US" dirty="0"/>
              <a:t>Understand deal dynamics </a:t>
            </a:r>
          </a:p>
          <a:p>
            <a:pPr lvl="1"/>
            <a:r>
              <a:rPr lang="en-US" dirty="0"/>
              <a:t>From the sell side to the buy side</a:t>
            </a:r>
          </a:p>
          <a:p>
            <a:pPr lvl="1"/>
            <a:r>
              <a:rPr lang="en-US" dirty="0"/>
              <a:t>role of actors in deal development</a:t>
            </a:r>
          </a:p>
        </p:txBody>
      </p:sp>
      <p:sp>
        <p:nvSpPr>
          <p:cNvPr id="4" name="Slide Number Placeholder 3">
            <a:extLst>
              <a:ext uri="{FF2B5EF4-FFF2-40B4-BE49-F238E27FC236}">
                <a16:creationId xmlns:a16="http://schemas.microsoft.com/office/drawing/2014/main" id="{22CEF7D2-0E19-4385-BDB1-3C72213932D2}"/>
              </a:ext>
            </a:extLst>
          </p:cNvPr>
          <p:cNvSpPr>
            <a:spLocks noGrp="1"/>
          </p:cNvSpPr>
          <p:nvPr>
            <p:ph type="sldNum" sz="quarter" idx="10"/>
          </p:nvPr>
        </p:nvSpPr>
        <p:spPr/>
        <p:txBody>
          <a:bodyPr/>
          <a:lstStyle/>
          <a:p>
            <a:fld id="{640815C2-B05F-4824-A073-673FC6D3ECD8}" type="slidenum">
              <a:rPr lang="en-US" altLang="en-US" smtClean="0"/>
              <a:pPr/>
              <a:t>447</a:t>
            </a:fld>
            <a:endParaRPr lang="en-US" altLang="en-US"/>
          </a:p>
        </p:txBody>
      </p:sp>
      <p:sp>
        <p:nvSpPr>
          <p:cNvPr id="5" name="Footer Placeholder 4">
            <a:extLst>
              <a:ext uri="{FF2B5EF4-FFF2-40B4-BE49-F238E27FC236}">
                <a16:creationId xmlns:a16="http://schemas.microsoft.com/office/drawing/2014/main" id="{47A63B33-3247-462E-A971-DF4069DB044A}"/>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29245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ratios and terms you should know about</a:t>
            </a:r>
          </a:p>
        </p:txBody>
      </p:sp>
      <p:sp>
        <p:nvSpPr>
          <p:cNvPr id="3" name="Content Placeholder 2"/>
          <p:cNvSpPr>
            <a:spLocks noGrp="1"/>
          </p:cNvSpPr>
          <p:nvPr>
            <p:ph idx="1"/>
          </p:nvPr>
        </p:nvSpPr>
        <p:spPr/>
        <p:txBody>
          <a:bodyPr/>
          <a:lstStyle/>
          <a:p>
            <a:r>
              <a:rPr lang="en-US" dirty="0"/>
              <a:t>EBIT and EBITDA</a:t>
            </a:r>
          </a:p>
          <a:p>
            <a:r>
              <a:rPr lang="en-US" dirty="0"/>
              <a:t>EPS</a:t>
            </a:r>
          </a:p>
          <a:p>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45</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100977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pPr eaLnBrk="1" hangingPunct="1"/>
            <a:r>
              <a:rPr lang="en-US" altLang="zh-TW" dirty="0">
                <a:ea typeface="ヒラギノ角ゴ Pro W3" pitchFamily="-65" charset="-128"/>
              </a:rPr>
              <a:t>EBITDA</a:t>
            </a:r>
          </a:p>
        </p:txBody>
      </p:sp>
      <p:sp>
        <p:nvSpPr>
          <p:cNvPr id="99331" name="Content Placeholder 2"/>
          <p:cNvSpPr>
            <a:spLocks noGrp="1"/>
          </p:cNvSpPr>
          <p:nvPr>
            <p:ph idx="1"/>
          </p:nvPr>
        </p:nvSpPr>
        <p:spPr>
          <a:ln>
            <a:noFill/>
          </a:ln>
        </p:spPr>
        <p:txBody>
          <a:bodyPr vert="horz" lIns="91440" tIns="45720" rIns="91440" bIns="45720" rtlCol="0">
            <a:normAutofit/>
          </a:bodyPr>
          <a:lstStyle/>
          <a:p>
            <a:pPr eaLnBrk="1" hangingPunct="1"/>
            <a:r>
              <a:rPr lang="en-US" altLang="zh-TW" dirty="0">
                <a:ea typeface="ヒラギノ角ゴ Pro W3" pitchFamily="-65" charset="-128"/>
              </a:rPr>
              <a:t>EBITDA</a:t>
            </a:r>
          </a:p>
          <a:p>
            <a:pPr lvl="1" eaLnBrk="1" hangingPunct="1"/>
            <a:r>
              <a:rPr lang="en-US" altLang="zh-TW" dirty="0">
                <a:ea typeface="ヒラギノ角ゴ Pro W3" pitchFamily="-65" charset="-128"/>
              </a:rPr>
              <a:t>Financial analysts often compute a firm’s </a:t>
            </a:r>
            <a:r>
              <a:rPr lang="en-US" altLang="zh-TW" b="1" dirty="0">
                <a:ea typeface="ヒラギノ角ゴ Pro W3" pitchFamily="-65" charset="-128"/>
              </a:rPr>
              <a:t>earnings before interest, taxes, depreciation, and amortization</a:t>
            </a:r>
            <a:r>
              <a:rPr lang="en-US" altLang="zh-TW" dirty="0">
                <a:ea typeface="ヒラギノ角ゴ Pro W3" pitchFamily="-65" charset="-128"/>
              </a:rPr>
              <a:t>, or EBITDA</a:t>
            </a:r>
          </a:p>
          <a:p>
            <a:pPr lvl="1" eaLnBrk="1" hangingPunct="1"/>
            <a:r>
              <a:rPr lang="en-US" altLang="zh-TW" dirty="0">
                <a:ea typeface="ヒラギノ角ゴ Pro W3" pitchFamily="-65" charset="-128"/>
              </a:rPr>
              <a:t>Because depreciation and amortization are not cash flows (non-cash expense), this subtotal reflects </a:t>
            </a:r>
            <a:r>
              <a:rPr lang="en-US" altLang="zh-TW" b="1" dirty="0">
                <a:ea typeface="ヒラギノ角ゴ Pro W3" pitchFamily="-65" charset="-128"/>
              </a:rPr>
              <a:t>the cash </a:t>
            </a:r>
            <a:r>
              <a:rPr lang="en-US" altLang="zh-TW" dirty="0">
                <a:ea typeface="ヒラギノ角ゴ Pro W3" pitchFamily="-65" charset="-128"/>
              </a:rPr>
              <a:t>a firm has earned from operations</a:t>
            </a:r>
          </a:p>
          <a:p>
            <a:pPr lvl="1" eaLnBrk="1" hangingPunct="1"/>
            <a:r>
              <a:rPr lang="en-US" altLang="zh-TW" dirty="0">
                <a:solidFill>
                  <a:schemeClr val="tx2"/>
                </a:solidFill>
                <a:ea typeface="ヒラギノ角ゴ Pro W3" pitchFamily="-65" charset="-128"/>
              </a:rPr>
              <a:t>This is a measure frequently used in debt covenants</a:t>
            </a:r>
          </a:p>
        </p:txBody>
      </p:sp>
      <p:sp>
        <p:nvSpPr>
          <p:cNvPr id="4" name="Slide Number Placeholder 3"/>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46</a:t>
            </a:fld>
            <a:endParaRPr lang="en-US"/>
          </a:p>
        </p:txBody>
      </p:sp>
      <p:sp>
        <p:nvSpPr>
          <p:cNvPr id="5"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953022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3"/>
          <p:cNvSpPr>
            <a:spLocks noGrp="1" noChangeArrowheads="1"/>
          </p:cNvSpPr>
          <p:nvPr>
            <p:ph type="title"/>
          </p:nvPr>
        </p:nvSpPr>
        <p:spPr/>
        <p:txBody>
          <a:bodyPr/>
          <a:lstStyle/>
          <a:p>
            <a:pPr eaLnBrk="1" hangingPunct="1"/>
            <a:r>
              <a:rPr lang="en-US" altLang="zh-TW" dirty="0">
                <a:ea typeface="ヒラギノ角ゴ Pro W3" pitchFamily="-65" charset="-128"/>
              </a:rPr>
              <a:t>EPS</a:t>
            </a:r>
          </a:p>
        </p:txBody>
      </p:sp>
      <p:sp>
        <p:nvSpPr>
          <p:cNvPr id="95235" name="Rectangle 24"/>
          <p:cNvSpPr>
            <a:spLocks noGrp="1" noChangeArrowheads="1"/>
          </p:cNvSpPr>
          <p:nvPr>
            <p:ph idx="1"/>
          </p:nvPr>
        </p:nvSpPr>
        <p:spPr/>
        <p:txBody>
          <a:bodyPr vert="horz" lIns="91440" tIns="45720" rIns="91440" bIns="45720" rtlCol="0">
            <a:normAutofit/>
          </a:bodyPr>
          <a:lstStyle/>
          <a:p>
            <a:pPr eaLnBrk="1" hangingPunct="1"/>
            <a:r>
              <a:rPr lang="en-US" altLang="zh-TW" dirty="0">
                <a:ea typeface="ヒラギノ角ゴ Pro W3" pitchFamily="-65" charset="-128"/>
              </a:rPr>
              <a:t>Earnings Per Share EPS</a:t>
            </a:r>
          </a:p>
          <a:p>
            <a:pPr lvl="1" eaLnBrk="1" hangingPunct="1"/>
            <a:r>
              <a:rPr lang="en-US" altLang="zh-TW" dirty="0">
                <a:ea typeface="ヒラギノ角ゴ Pro W3" pitchFamily="-65" charset="-128"/>
              </a:rPr>
              <a:t>Net income reported on a per-share basis</a:t>
            </a:r>
          </a:p>
          <a:p>
            <a:pPr eaLnBrk="1" hangingPunct="1"/>
            <a:endParaRPr lang="en-US" altLang="zh-TW" dirty="0">
              <a:ea typeface="ヒラギノ角ゴ Pro W3" pitchFamily="-65" charset="-128"/>
            </a:endParaRPr>
          </a:p>
          <a:p>
            <a:pPr eaLnBrk="1" hangingPunct="1"/>
            <a:r>
              <a:rPr lang="en-US" altLang="zh-TW" dirty="0">
                <a:ea typeface="ヒラギノ角ゴ Pro W3" pitchFamily="-65" charset="-128"/>
              </a:rPr>
              <a:t>EPS = Net Income</a:t>
            </a:r>
          </a:p>
          <a:p>
            <a:pPr eaLnBrk="1" hangingPunct="1">
              <a:buNone/>
            </a:pPr>
            <a:r>
              <a:rPr lang="en-US" altLang="zh-TW" dirty="0">
                <a:ea typeface="ヒラギノ角ゴ Pro W3" pitchFamily="-65" charset="-128"/>
              </a:rPr>
              <a:t>		     Shares Outstanding</a:t>
            </a:r>
          </a:p>
          <a:p>
            <a:pPr eaLnBrk="1" hangingPunct="1">
              <a:buFontTx/>
              <a:buNone/>
            </a:pPr>
            <a:r>
              <a:rPr lang="en-US" altLang="zh-TW" dirty="0">
                <a:ea typeface="ヒラギノ角ゴ Pro W3" pitchFamily="-65" charset="-128"/>
              </a:rPr>
              <a:t> </a:t>
            </a:r>
          </a:p>
        </p:txBody>
      </p:sp>
      <p:sp>
        <p:nvSpPr>
          <p:cNvPr id="7" name="Slide Number Placeholder 6"/>
          <p:cNvSpPr>
            <a:spLocks noGrp="1"/>
          </p:cNvSpPr>
          <p:nvPr>
            <p:ph type="sldNum" sz="quarter" idx="4294967295"/>
          </p:nvPr>
        </p:nvSpPr>
        <p:spPr>
          <a:xfrm>
            <a:off x="9516759" y="6669360"/>
            <a:ext cx="1148537" cy="188640"/>
          </a:xfrm>
          <a:prstGeom prst="rect">
            <a:avLst/>
          </a:prstGeom>
        </p:spPr>
        <p:txBody>
          <a:bodyPr/>
          <a:lstStyle/>
          <a:p>
            <a:fld id="{EAE15FBB-C212-4CCE-963E-E89263F0DE18}" type="slidenum">
              <a:rPr lang="en-US" smtClean="0"/>
              <a:pPr/>
              <a:t>47</a:t>
            </a:fld>
            <a:endParaRPr lang="en-US"/>
          </a:p>
        </p:txBody>
      </p:sp>
      <p:sp>
        <p:nvSpPr>
          <p:cNvPr id="8" name="Rectangle 6"/>
          <p:cNvSpPr>
            <a:spLocks noChangeArrowheads="1"/>
          </p:cNvSpPr>
          <p:nvPr/>
        </p:nvSpPr>
        <p:spPr bwMode="gray">
          <a:xfrm>
            <a:off x="5268914" y="6309320"/>
            <a:ext cx="5399087" cy="179388"/>
          </a:xfrm>
          <a:prstGeom prst="rect">
            <a:avLst/>
          </a:prstGeom>
          <a:no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cxnSp>
        <p:nvCxnSpPr>
          <p:cNvPr id="11" name="Straight Connector 10"/>
          <p:cNvCxnSpPr/>
          <p:nvPr/>
        </p:nvCxnSpPr>
        <p:spPr>
          <a:xfrm flipV="1">
            <a:off x="2971800" y="3573016"/>
            <a:ext cx="3196208" cy="8384"/>
          </a:xfrm>
          <a:prstGeom prst="line">
            <a:avLst/>
          </a:prstGeom>
        </p:spPr>
        <p:style>
          <a:lnRef idx="2">
            <a:schemeClr val="dk1"/>
          </a:lnRef>
          <a:fillRef idx="0">
            <a:schemeClr val="dk1"/>
          </a:fillRef>
          <a:effectRef idx="1">
            <a:schemeClr val="dk1"/>
          </a:effectRef>
          <a:fontRef idx="minor">
            <a:schemeClr val="tx1"/>
          </a:fontRef>
        </p:style>
      </p:cxnSp>
      <p:sp>
        <p:nvSpPr>
          <p:cNvPr id="13" name="Rectangle 12"/>
          <p:cNvSpPr/>
          <p:nvPr/>
        </p:nvSpPr>
        <p:spPr>
          <a:xfrm>
            <a:off x="2286000" y="2996952"/>
            <a:ext cx="4242048" cy="115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Footer Placeholder 2"/>
          <p:cNvSpPr txBox="1">
            <a:spLocks/>
          </p:cNvSpPr>
          <p:nvPr/>
        </p:nvSpPr>
        <p:spPr>
          <a:xfrm>
            <a:off x="3429000" y="6202362"/>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defRPr/>
            </a:pPr>
            <a:r>
              <a:rPr lang="en-US" altLang="en-US" sz="2000" dirty="0"/>
              <a:t>Financial Statements</a:t>
            </a:r>
          </a:p>
        </p:txBody>
      </p:sp>
    </p:spTree>
    <p:extLst>
      <p:ext uri="{BB962C8B-B14F-4D97-AF65-F5344CB8AC3E}">
        <p14:creationId xmlns:p14="http://schemas.microsoft.com/office/powerpoint/2010/main" val="3038067906"/>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Search!</a:t>
            </a:r>
          </a:p>
        </p:txBody>
      </p:sp>
      <p:sp>
        <p:nvSpPr>
          <p:cNvPr id="3" name="Content Placeholder 2"/>
          <p:cNvSpPr>
            <a:spLocks noGrp="1"/>
          </p:cNvSpPr>
          <p:nvPr>
            <p:ph idx="1"/>
          </p:nvPr>
        </p:nvSpPr>
        <p:spPr/>
        <p:txBody>
          <a:bodyPr/>
          <a:lstStyle/>
          <a:p>
            <a:r>
              <a:rPr lang="en-US" dirty="0"/>
              <a:t>Find out Cathay Pacific’s EPS as of 2019</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48</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3567494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Course Map</a:t>
            </a:r>
            <a:endParaRPr lang="zh-TW" altLang="en-US" dirty="0"/>
          </a:p>
        </p:txBody>
      </p:sp>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49</a:t>
            </a:fld>
            <a:endParaRPr lang="en-US" altLang="en-US"/>
          </a:p>
        </p:txBody>
      </p:sp>
      <p:sp>
        <p:nvSpPr>
          <p:cNvPr id="3" name="Footer Placeholder 2"/>
          <p:cNvSpPr>
            <a:spLocks noGrp="1"/>
          </p:cNvSpPr>
          <p:nvPr>
            <p:ph type="ftr" sz="quarter" idx="11"/>
          </p:nvPr>
        </p:nvSpPr>
        <p:spPr/>
        <p:txBody>
          <a:bodyPr/>
          <a:lstStyle/>
          <a:p>
            <a:pPr>
              <a:defRPr/>
            </a:pPr>
            <a:r>
              <a:rPr lang="en-US" altLang="en-US" dirty="0"/>
              <a:t>Overview</a:t>
            </a:r>
          </a:p>
        </p:txBody>
      </p:sp>
      <p:sp>
        <p:nvSpPr>
          <p:cNvPr id="4"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8" name="Rectangle 3"/>
          <p:cNvSpPr>
            <a:spLocks noGrp="1" noChangeArrowheads="1"/>
          </p:cNvSpPr>
          <p:nvPr>
            <p:ph idx="1"/>
          </p:nvPr>
        </p:nvSpPr>
        <p:spPr>
          <a:xfrm>
            <a:off x="1905000" y="1905001"/>
            <a:ext cx="8229600" cy="2286000"/>
          </a:xfrm>
          <a:solidFill>
            <a:srgbClr val="FFFFCC"/>
          </a:solidFill>
        </p:spPr>
        <p:txBody>
          <a:bodyPr/>
          <a:lstStyle/>
          <a:p>
            <a:pPr eaLnBrk="1" hangingPunct="1"/>
            <a:r>
              <a:rPr lang="en-US" altLang="zh-CN" dirty="0">
                <a:ea typeface="SimSun" pitchFamily="2" charset="-122"/>
              </a:rPr>
              <a:t>The Language of Business</a:t>
            </a:r>
          </a:p>
          <a:p>
            <a:pPr eaLnBrk="1" hangingPunct="1"/>
            <a:r>
              <a:rPr lang="en-US" altLang="zh-CN" b="1" dirty="0">
                <a:solidFill>
                  <a:srgbClr val="FF0000"/>
                </a:solidFill>
                <a:ea typeface="SimSun" pitchFamily="2" charset="-122"/>
              </a:rPr>
              <a:t>What is finance? Why do we need a financial system? </a:t>
            </a:r>
          </a:p>
          <a:p>
            <a:pPr eaLnBrk="1" hangingPunct="1"/>
            <a:r>
              <a:rPr lang="en-US" altLang="zh-CN" dirty="0">
                <a:ea typeface="SimSun" pitchFamily="2" charset="-122"/>
              </a:rPr>
              <a:t>Who are the players? </a:t>
            </a:r>
          </a:p>
          <a:p>
            <a:r>
              <a:rPr lang="en-US" altLang="zh-CN" dirty="0">
                <a:ea typeface="SimSun" pitchFamily="2" charset="-122"/>
              </a:rPr>
              <a:t>How does it work?</a:t>
            </a:r>
          </a:p>
          <a:p>
            <a:pPr eaLnBrk="1" hangingPunct="1">
              <a:buNone/>
            </a:pPr>
            <a:endParaRPr lang="en-US" altLang="zh-CN" dirty="0">
              <a:ea typeface="SimSun" pitchFamily="2" charset="-122"/>
            </a:endParaRPr>
          </a:p>
        </p:txBody>
      </p:sp>
    </p:spTree>
    <p:extLst>
      <p:ext uri="{BB962C8B-B14F-4D97-AF65-F5344CB8AC3E}">
        <p14:creationId xmlns:p14="http://schemas.microsoft.com/office/powerpoint/2010/main" val="372503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0" end="0"/>
                                            </p:txEl>
                                          </p:spTgt>
                                        </p:tgtEl>
                                        <p:attrNameLst>
                                          <p:attrName>ppt_c</p:attrName>
                                        </p:attrNameLst>
                                      </p:cBhvr>
                                      <p:to>
                                        <a:schemeClr val="folHlink"/>
                                      </p:to>
                                    </p:animClr>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1" end="1"/>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2"/>
          <p:cNvSpPr>
            <a:spLocks noGrp="1" noChangeArrowheads="1"/>
          </p:cNvSpPr>
          <p:nvPr>
            <p:ph type="title" idx="4294967295"/>
          </p:nvPr>
        </p:nvSpPr>
        <p:spPr/>
        <p:txBody>
          <a:bodyPr/>
          <a:lstStyle/>
          <a:p>
            <a:pPr eaLnBrk="1" hangingPunct="1"/>
            <a:r>
              <a:rPr lang="en-US" altLang="zh-CN">
                <a:ea typeface="SimSun" pitchFamily="2" charset="-122"/>
              </a:rPr>
              <a:t> Grading</a:t>
            </a:r>
          </a:p>
        </p:txBody>
      </p:sp>
      <p:sp>
        <p:nvSpPr>
          <p:cNvPr id="441347" name="Rectangle 3"/>
          <p:cNvSpPr>
            <a:spLocks noGrp="1" noChangeArrowheads="1"/>
          </p:cNvSpPr>
          <p:nvPr>
            <p:ph type="body" sz="half" idx="4294967295"/>
          </p:nvPr>
        </p:nvSpPr>
        <p:spPr>
          <a:xfrm>
            <a:off x="2057401" y="1719264"/>
            <a:ext cx="7847013" cy="947737"/>
          </a:xfrm>
        </p:spPr>
        <p:txBody>
          <a:bodyPr>
            <a:normAutofit fontScale="85000" lnSpcReduction="20000"/>
          </a:bodyPr>
          <a:lstStyle/>
          <a:p>
            <a:pPr eaLnBrk="1" hangingPunct="1">
              <a:lnSpc>
                <a:spcPct val="90000"/>
              </a:lnSpc>
            </a:pPr>
            <a:r>
              <a:rPr lang="en-US" altLang="zh-CN" sz="2600" b="1" u="sng">
                <a:ea typeface="SimSun" pitchFamily="2" charset="-122"/>
              </a:rPr>
              <a:t>Assessment:</a:t>
            </a:r>
            <a:endParaRPr lang="en-US" altLang="zh-CN" sz="2600">
              <a:ea typeface="SimSun" pitchFamily="2" charset="-122"/>
            </a:endParaRPr>
          </a:p>
          <a:p>
            <a:pPr eaLnBrk="1" hangingPunct="1">
              <a:lnSpc>
                <a:spcPct val="90000"/>
              </a:lnSpc>
              <a:buFont typeface="Wingdings" pitchFamily="2" charset="2"/>
              <a:buNone/>
            </a:pPr>
            <a:r>
              <a:rPr lang="en-US" altLang="zh-CN" sz="2600">
                <a:ea typeface="SimSun" pitchFamily="2" charset="-122"/>
              </a:rPr>
              <a:t>	The final grading will be determined as follows: </a:t>
            </a:r>
            <a:r>
              <a:rPr lang="en-US" altLang="zh-CN" sz="2600" b="1">
                <a:ea typeface="SimSun" pitchFamily="2" charset="-122"/>
              </a:rPr>
              <a:t>				</a:t>
            </a:r>
          </a:p>
        </p:txBody>
      </p:sp>
      <p:graphicFrame>
        <p:nvGraphicFramePr>
          <p:cNvPr id="441404" name="Group 60"/>
          <p:cNvGraphicFramePr>
            <a:graphicFrameLocks noGrp="1"/>
          </p:cNvGraphicFramePr>
          <p:nvPr>
            <p:ph sz="half" idx="4294967295"/>
          </p:nvPr>
        </p:nvGraphicFramePr>
        <p:xfrm>
          <a:off x="2209800" y="2819400"/>
          <a:ext cx="8077200" cy="3124202"/>
        </p:xfrm>
        <a:graphic>
          <a:graphicData uri="http://schemas.openxmlformats.org/drawingml/2006/table">
            <a:tbl>
              <a:tblPr/>
              <a:tblGrid>
                <a:gridCol w="64770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617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FF0000"/>
                          </a:solidFill>
                          <a:effectLst/>
                          <a:latin typeface="Arial" charset="0"/>
                          <a:ea typeface="SimSun" pitchFamily="2" charset="-122"/>
                          <a:cs typeface="Arial" charset="0"/>
                        </a:rPr>
                        <a:t>Participation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FF0000"/>
                          </a:solidFill>
                          <a:effectLst/>
                          <a:latin typeface="Arial" charset="0"/>
                          <a:ea typeface="SimSun" pitchFamily="2" charset="-122"/>
                          <a:cs typeface="Arial" charset="0"/>
                        </a:rPr>
                        <a:t>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5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333399"/>
                          </a:solidFill>
                          <a:effectLst/>
                          <a:latin typeface="Arial" charset="0"/>
                          <a:ea typeface="SimSun" pitchFamily="2" charset="-122"/>
                          <a:cs typeface="Arial" charset="0"/>
                        </a:rPr>
                        <a:t>4 Online Quizzes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FF0000"/>
                          </a:solidFill>
                          <a:effectLst/>
                          <a:latin typeface="Arial" charset="0"/>
                          <a:ea typeface="SimSun" pitchFamily="2" charset="-122"/>
                          <a:cs typeface="Arial" charset="0"/>
                        </a:rPr>
                        <a:t>32%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7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008000"/>
                          </a:solidFill>
                          <a:effectLst/>
                          <a:latin typeface="Arial" charset="0"/>
                          <a:ea typeface="SimSun" pitchFamily="2" charset="-122"/>
                          <a:cs typeface="Arial" charset="0"/>
                        </a:rPr>
                        <a:t>Group Assignment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FF0000"/>
                          </a:solidFill>
                          <a:effectLst/>
                          <a:latin typeface="Arial" charset="0"/>
                          <a:ea typeface="SimSun" pitchFamily="2" charset="-122"/>
                          <a:cs typeface="Arial" charset="0"/>
                        </a:rPr>
                        <a:t>20%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7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chemeClr val="tx1"/>
                          </a:solidFill>
                          <a:effectLst/>
                          <a:latin typeface="Arial" charset="0"/>
                          <a:ea typeface="SimSun" pitchFamily="2" charset="-122"/>
                          <a:cs typeface="Arial" charset="0"/>
                        </a:rPr>
                        <a:t>Exam I</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FF0000"/>
                          </a:solidFill>
                          <a:effectLst/>
                          <a:latin typeface="Arial" charset="0"/>
                          <a:ea typeface="SimSun" pitchFamily="2" charset="-122"/>
                          <a:cs typeface="Arial" charset="0"/>
                        </a:rPr>
                        <a:t>20%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6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chemeClr val="tx1"/>
                          </a:solidFill>
                          <a:effectLst/>
                          <a:latin typeface="Arial" charset="0"/>
                          <a:ea typeface="SimSun" pitchFamily="2" charset="-122"/>
                          <a:cs typeface="Arial" charset="0"/>
                        </a:rPr>
                        <a:t>Exam II</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600" b="1" i="0" u="none" strike="noStrike" cap="none" normalizeH="0" baseline="0" dirty="0">
                          <a:ln>
                            <a:noFill/>
                          </a:ln>
                          <a:solidFill>
                            <a:srgbClr val="FF0000"/>
                          </a:solidFill>
                          <a:effectLst/>
                          <a:latin typeface="Arial" charset="0"/>
                          <a:ea typeface="SimSun" pitchFamily="2" charset="-122"/>
                          <a:cs typeface="Arial" charset="0"/>
                        </a:rPr>
                        <a:t>20%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41362" name="Picture 18" descr="j0288928"/>
          <p:cNvPicPr>
            <a:picLocks noChangeAspect="1" noChangeArrowheads="1" noCrop="1"/>
          </p:cNvPicPr>
          <p:nvPr/>
        </p:nvPicPr>
        <p:blipFill>
          <a:blip r:embed="rId3" cstate="print"/>
          <a:srcRect/>
          <a:stretch>
            <a:fillRect/>
          </a:stretch>
        </p:blipFill>
        <p:spPr bwMode="auto">
          <a:xfrm>
            <a:off x="8610600" y="152400"/>
            <a:ext cx="1905000" cy="1803400"/>
          </a:xfrm>
          <a:prstGeom prst="rect">
            <a:avLst/>
          </a:prstGeom>
          <a:noFill/>
          <a:ln w="9525">
            <a:noFill/>
            <a:miter lim="800000"/>
            <a:headEnd/>
            <a:tailEnd/>
          </a:ln>
        </p:spPr>
      </p:pic>
      <p:sp>
        <p:nvSpPr>
          <p:cNvPr id="10"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
        <p:nvSpPr>
          <p:cNvPr id="11"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5</a:t>
            </a:fld>
            <a:endParaRPr lang="en-US" altLang="en-US" dirty="0"/>
          </a:p>
        </p:txBody>
      </p:sp>
    </p:spTree>
    <p:extLst>
      <p:ext uri="{BB962C8B-B14F-4D97-AF65-F5344CB8AC3E}">
        <p14:creationId xmlns:p14="http://schemas.microsoft.com/office/powerpoint/2010/main" val="49097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1362"/>
                                        </p:tgtEl>
                                        <p:attrNameLst>
                                          <p:attrName>style.visibility</p:attrName>
                                        </p:attrNameLst>
                                      </p:cBhvr>
                                      <p:to>
                                        <p:strVal val="visible"/>
                                      </p:to>
                                    </p:set>
                                    <p:anim calcmode="lin" valueType="num">
                                      <p:cBhvr additive="base">
                                        <p:cTn id="7" dur="500" fill="hold"/>
                                        <p:tgtEl>
                                          <p:spTgt spid="441362"/>
                                        </p:tgtEl>
                                        <p:attrNameLst>
                                          <p:attrName>ppt_x</p:attrName>
                                        </p:attrNameLst>
                                      </p:cBhvr>
                                      <p:tavLst>
                                        <p:tav tm="0">
                                          <p:val>
                                            <p:strVal val="0-#ppt_w/2"/>
                                          </p:val>
                                        </p:tav>
                                        <p:tav tm="100000">
                                          <p:val>
                                            <p:strVal val="#ppt_x"/>
                                          </p:val>
                                        </p:tav>
                                      </p:tavLst>
                                    </p:anim>
                                    <p:anim calcmode="lin" valueType="num">
                                      <p:cBhvr additive="base">
                                        <p:cTn id="8" dur="500" fill="hold"/>
                                        <p:tgtEl>
                                          <p:spTgt spid="4413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1347">
                                            <p:txEl>
                                              <p:pRg st="0" end="0"/>
                                            </p:txEl>
                                          </p:spTgt>
                                        </p:tgtEl>
                                        <p:attrNameLst>
                                          <p:attrName>style.visibility</p:attrName>
                                        </p:attrNameLst>
                                      </p:cBhvr>
                                      <p:to>
                                        <p:strVal val="visible"/>
                                      </p:to>
                                    </p:set>
                                    <p:anim calcmode="lin" valueType="num">
                                      <p:cBhvr additive="base">
                                        <p:cTn id="13" dur="500" fill="hold"/>
                                        <p:tgtEl>
                                          <p:spTgt spid="44134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1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1347">
                                            <p:txEl>
                                              <p:pRg st="1" end="1"/>
                                            </p:txEl>
                                          </p:spTgt>
                                        </p:tgtEl>
                                        <p:attrNameLst>
                                          <p:attrName>style.visibility</p:attrName>
                                        </p:attrNameLst>
                                      </p:cBhvr>
                                      <p:to>
                                        <p:strVal val="visible"/>
                                      </p:to>
                                    </p:set>
                                    <p:anim calcmode="lin" valueType="num">
                                      <p:cBhvr additive="base">
                                        <p:cTn id="19" dur="500" fill="hold"/>
                                        <p:tgtEl>
                                          <p:spTgt spid="44134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41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41404"/>
                                        </p:tgtEl>
                                        <p:attrNameLst>
                                          <p:attrName>style.visibility</p:attrName>
                                        </p:attrNameLst>
                                      </p:cBhvr>
                                      <p:to>
                                        <p:strVal val="visible"/>
                                      </p:to>
                                    </p:set>
                                    <p:anim calcmode="lin" valueType="num">
                                      <p:cBhvr>
                                        <p:cTn id="25" dur="500" fill="hold"/>
                                        <p:tgtEl>
                                          <p:spTgt spid="441404"/>
                                        </p:tgtEl>
                                        <p:attrNameLst>
                                          <p:attrName>ppt_w</p:attrName>
                                        </p:attrNameLst>
                                      </p:cBhvr>
                                      <p:tavLst>
                                        <p:tav tm="0">
                                          <p:val>
                                            <p:fltVal val="0"/>
                                          </p:val>
                                        </p:tav>
                                        <p:tav tm="100000">
                                          <p:val>
                                            <p:strVal val="#ppt_w"/>
                                          </p:val>
                                        </p:tav>
                                      </p:tavLst>
                                    </p:anim>
                                    <p:anim calcmode="lin" valueType="num">
                                      <p:cBhvr>
                                        <p:cTn id="26" dur="500" fill="hold"/>
                                        <p:tgtEl>
                                          <p:spTgt spid="441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r>
              <a:rPr lang="en-US" altLang="zh-TW"/>
              <a:t>Imagine…</a:t>
            </a:r>
          </a:p>
        </p:txBody>
      </p:sp>
      <p:sp>
        <p:nvSpPr>
          <p:cNvPr id="13316" name="Slide Number Placeholder 6"/>
          <p:cNvSpPr>
            <a:spLocks noGrp="1"/>
          </p:cNvSpPr>
          <p:nvPr>
            <p:ph type="sldNum" sz="quarter" idx="10"/>
          </p:nvPr>
        </p:nvSpPr>
        <p:spPr/>
        <p:txBody>
          <a:bodyPr/>
          <a:lstStyle/>
          <a:p>
            <a:fld id="{15A432C8-08E5-4AA8-8666-D85FE01FF151}" type="slidenum">
              <a:rPr lang="en-US" altLang="en-US" smtClean="0"/>
              <a:pPr/>
              <a:t>50</a:t>
            </a:fld>
            <a:endParaRPr lang="en-US" altLang="en-US" dirty="0"/>
          </a:p>
        </p:txBody>
      </p:sp>
      <p:sp>
        <p:nvSpPr>
          <p:cNvPr id="7" name="Content Placeholder 6"/>
          <p:cNvSpPr>
            <a:spLocks noGrp="1"/>
          </p:cNvSpPr>
          <p:nvPr>
            <p:ph sz="half" idx="1"/>
          </p:nvPr>
        </p:nvSpPr>
        <p:spPr/>
        <p:txBody>
          <a:bodyPr/>
          <a:lstStyle/>
          <a:p>
            <a:r>
              <a:rPr lang="en-US" altLang="zh-TW"/>
              <a:t>A region without money…</a:t>
            </a:r>
          </a:p>
          <a:p>
            <a:r>
              <a:rPr lang="en-US" altLang="zh-TW"/>
              <a:t>A country with no banking system…</a:t>
            </a:r>
          </a:p>
          <a:p>
            <a:r>
              <a:rPr lang="en-US" altLang="zh-TW"/>
              <a:t>A world with no global capital flows…</a:t>
            </a:r>
          </a:p>
          <a:p>
            <a:endParaRPr lang="de-DE" dirty="0"/>
          </a:p>
        </p:txBody>
      </p:sp>
      <p:pic>
        <p:nvPicPr>
          <p:cNvPr id="16" name="Picture 5" descr="150px-Grameen_Yunus_Dec_04">
            <a:hlinkClick r:id="rId3"/>
          </p:cNvPr>
          <p:cNvPicPr>
            <a:picLocks noGrp="1" noChangeAspect="1" noChangeArrowheads="1"/>
          </p:cNvPicPr>
          <p:nvPr>
            <p:ph sz="half" idx="2"/>
          </p:nvPr>
        </p:nvPicPr>
        <p:blipFill>
          <a:blip r:embed="rId4" cstate="print"/>
          <a:stretch>
            <a:fillRect/>
          </a:stretch>
        </p:blipFill>
        <p:spPr bwMode="auto">
          <a:xfrm>
            <a:off x="7239000" y="1447800"/>
            <a:ext cx="3009900" cy="4113530"/>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perspectiveContrastingLeftFacing">
              <a:rot lat="507186" lon="886250" rev="21413945"/>
            </a:camera>
            <a:lightRig rig="soft" dir="t"/>
          </a:scene3d>
          <a:sp3d contourW="12700" prstMaterial="matte">
            <a:bevelT w="63500" h="50800"/>
            <a:contourClr>
              <a:srgbClr val="C0C0C0"/>
            </a:contourClr>
          </a:sp3d>
        </p:spPr>
      </p:pic>
      <p:sp>
        <p:nvSpPr>
          <p:cNvPr id="24580" name="AutoShape 4"/>
          <p:cNvSpPr>
            <a:spLocks noChangeArrowheads="1"/>
          </p:cNvSpPr>
          <p:nvPr/>
        </p:nvSpPr>
        <p:spPr bwMode="auto">
          <a:xfrm>
            <a:off x="3962400" y="3886200"/>
            <a:ext cx="3581400" cy="2133600"/>
          </a:xfrm>
          <a:prstGeom prst="cloudCallout">
            <a:avLst>
              <a:gd name="adj1" fmla="val 46100"/>
              <a:gd name="adj2" fmla="val -59672"/>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sz="2000" b="1" dirty="0">
                <a:solidFill>
                  <a:schemeClr val="tx1"/>
                </a:solidFill>
                <a:ea typeface="PMingLiU" pitchFamily="18" charset="-120"/>
              </a:rPr>
              <a:t>Why was Muhammad </a:t>
            </a:r>
            <a:r>
              <a:rPr lang="en-US" altLang="zh-TW" sz="2000" b="1" dirty="0" err="1">
                <a:solidFill>
                  <a:schemeClr val="tx1"/>
                </a:solidFill>
                <a:ea typeface="PMingLiU" pitchFamily="18" charset="-120"/>
              </a:rPr>
              <a:t>Yunus</a:t>
            </a:r>
            <a:r>
              <a:rPr lang="en-US" altLang="zh-TW" sz="2000" b="1" dirty="0">
                <a:solidFill>
                  <a:schemeClr val="tx1"/>
                </a:solidFill>
                <a:ea typeface="PMingLiU" pitchFamily="18" charset="-120"/>
              </a:rPr>
              <a:t> the 2006 Nobel Peace Prize winner?</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22733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fade">
                                      <p:cBhvr>
                                        <p:cTn id="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lstStyle/>
          <a:p>
            <a:pPr eaLnBrk="1" hangingPunct="1"/>
            <a:r>
              <a:rPr lang="en-US" altLang="zh-TW">
                <a:ea typeface="PMingLiU" pitchFamily="18" charset="-120"/>
              </a:rPr>
              <a:t>Evolution of Financial System</a:t>
            </a:r>
          </a:p>
        </p:txBody>
      </p:sp>
      <p:sp>
        <p:nvSpPr>
          <p:cNvPr id="16388" name="Slide Number Placeholder 4"/>
          <p:cNvSpPr>
            <a:spLocks noGrp="1"/>
          </p:cNvSpPr>
          <p:nvPr>
            <p:ph type="sldNum" sz="quarter" idx="10"/>
          </p:nvPr>
        </p:nvSpPr>
        <p:spPr>
          <a:noFill/>
        </p:spPr>
        <p:txBody>
          <a:bodyPr/>
          <a:lstStyle/>
          <a:p>
            <a:fld id="{71070031-8951-4CCA-93F7-127A675A7D22}" type="slidenum">
              <a:rPr lang="en-US" altLang="en-US"/>
              <a:pPr/>
              <a:t>51</a:t>
            </a:fld>
            <a:endParaRPr lang="en-US" altLang="en-US"/>
          </a:p>
        </p:txBody>
      </p:sp>
      <p:sp>
        <p:nvSpPr>
          <p:cNvPr id="28675" name="AutoShape 3"/>
          <p:cNvSpPr>
            <a:spLocks noChangeArrowheads="1"/>
          </p:cNvSpPr>
          <p:nvPr/>
        </p:nvSpPr>
        <p:spPr bwMode="auto">
          <a:xfrm rot="-1559406">
            <a:off x="2193925" y="2436875"/>
            <a:ext cx="8821738" cy="2089150"/>
          </a:xfrm>
          <a:prstGeom prst="rightArrow">
            <a:avLst>
              <a:gd name="adj1" fmla="val 50000"/>
              <a:gd name="adj2" fmla="val 105566"/>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TW" altLang="en-US">
              <a:solidFill>
                <a:schemeClr val="tx1"/>
              </a:solidFill>
              <a:ea typeface="PMingLiU" pitchFamily="18" charset="-120"/>
            </a:endParaRPr>
          </a:p>
        </p:txBody>
      </p:sp>
      <p:sp>
        <p:nvSpPr>
          <p:cNvPr id="28676" name="Oval 4"/>
          <p:cNvSpPr>
            <a:spLocks noChangeArrowheads="1"/>
          </p:cNvSpPr>
          <p:nvPr/>
        </p:nvSpPr>
        <p:spPr bwMode="auto">
          <a:xfrm>
            <a:off x="7391400" y="1676400"/>
            <a:ext cx="2057400" cy="1676400"/>
          </a:xfrm>
          <a:prstGeom prst="ellipse">
            <a:avLst/>
          </a:prstGeom>
          <a:solidFill>
            <a:schemeClr val="accent3"/>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solidFill>
                  <a:schemeClr val="tx1"/>
                </a:solidFill>
                <a:ea typeface="PMingLiU" pitchFamily="18" charset="-120"/>
              </a:rPr>
              <a:t>Securitization</a:t>
            </a:r>
          </a:p>
        </p:txBody>
      </p:sp>
      <p:sp>
        <p:nvSpPr>
          <p:cNvPr id="28677" name="Rectangle 5"/>
          <p:cNvSpPr>
            <a:spLocks noChangeArrowheads="1"/>
          </p:cNvSpPr>
          <p:nvPr/>
        </p:nvSpPr>
        <p:spPr bwMode="auto">
          <a:xfrm>
            <a:off x="5562600" y="2590800"/>
            <a:ext cx="2057400" cy="1676986"/>
          </a:xfrm>
          <a:prstGeom prst="ellipse">
            <a:avLst/>
          </a:prstGeom>
          <a:solidFill>
            <a:schemeClr val="accent3">
              <a:lumMod val="60000"/>
              <a:lumOff val="4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solidFill>
                  <a:schemeClr val="tx1"/>
                </a:solidFill>
                <a:ea typeface="PMingLiU" pitchFamily="18" charset="-120"/>
              </a:rPr>
              <a:t>Corporate</a:t>
            </a:r>
          </a:p>
          <a:p>
            <a:pPr algn="ctr"/>
            <a:r>
              <a:rPr lang="en-US" altLang="zh-TW" sz="2000">
                <a:solidFill>
                  <a:schemeClr val="tx1"/>
                </a:solidFill>
                <a:ea typeface="PMingLiU" pitchFamily="18" charset="-120"/>
              </a:rPr>
              <a:t>Bond </a:t>
            </a:r>
          </a:p>
          <a:p>
            <a:pPr algn="ctr"/>
            <a:r>
              <a:rPr lang="en-US" altLang="zh-TW" sz="2000">
                <a:solidFill>
                  <a:schemeClr val="tx1"/>
                </a:solidFill>
                <a:ea typeface="PMingLiU" pitchFamily="18" charset="-120"/>
              </a:rPr>
              <a:t>Markets</a:t>
            </a:r>
          </a:p>
        </p:txBody>
      </p:sp>
      <p:sp>
        <p:nvSpPr>
          <p:cNvPr id="28678" name="Rectangle 6"/>
          <p:cNvSpPr>
            <a:spLocks noChangeArrowheads="1"/>
          </p:cNvSpPr>
          <p:nvPr/>
        </p:nvSpPr>
        <p:spPr bwMode="auto">
          <a:xfrm>
            <a:off x="1838846" y="4267201"/>
            <a:ext cx="2057400" cy="1666937"/>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solidFill>
                  <a:schemeClr val="tx1"/>
                </a:solidFill>
                <a:ea typeface="PMingLiU" pitchFamily="18" charset="-120"/>
              </a:rPr>
              <a:t>Exclusive</a:t>
            </a:r>
          </a:p>
          <a:p>
            <a:pPr algn="ctr"/>
            <a:r>
              <a:rPr lang="en-US" altLang="zh-TW" sz="2000" dirty="0">
                <a:solidFill>
                  <a:schemeClr val="tx1"/>
                </a:solidFill>
                <a:ea typeface="PMingLiU" pitchFamily="18" charset="-120"/>
              </a:rPr>
              <a:t>Reliance</a:t>
            </a:r>
          </a:p>
          <a:p>
            <a:pPr algn="ctr"/>
            <a:r>
              <a:rPr lang="en-US" altLang="zh-TW" sz="2000" dirty="0">
                <a:solidFill>
                  <a:schemeClr val="tx1"/>
                </a:solidFill>
                <a:ea typeface="PMingLiU" pitchFamily="18" charset="-120"/>
              </a:rPr>
              <a:t>on Bank</a:t>
            </a:r>
          </a:p>
          <a:p>
            <a:pPr algn="ctr"/>
            <a:r>
              <a:rPr lang="en-US" altLang="zh-TW" sz="2000" dirty="0">
                <a:solidFill>
                  <a:schemeClr val="tx1"/>
                </a:solidFill>
                <a:ea typeface="PMingLiU" pitchFamily="18" charset="-120"/>
              </a:rPr>
              <a:t>Finance</a:t>
            </a:r>
          </a:p>
        </p:txBody>
      </p:sp>
      <p:sp>
        <p:nvSpPr>
          <p:cNvPr id="28679" name="Oval 7"/>
          <p:cNvSpPr>
            <a:spLocks noChangeArrowheads="1"/>
          </p:cNvSpPr>
          <p:nvPr/>
        </p:nvSpPr>
        <p:spPr bwMode="auto">
          <a:xfrm>
            <a:off x="3657600" y="3401911"/>
            <a:ext cx="2057400" cy="1676986"/>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solidFill>
                  <a:schemeClr val="tx1"/>
                </a:solidFill>
                <a:ea typeface="PMingLiU" pitchFamily="18" charset="-120"/>
              </a:rPr>
              <a:t>Equity</a:t>
            </a:r>
          </a:p>
          <a:p>
            <a:pPr algn="ctr"/>
            <a:r>
              <a:rPr lang="en-US" altLang="zh-TW" sz="2000">
                <a:solidFill>
                  <a:schemeClr val="tx1"/>
                </a:solidFill>
                <a:ea typeface="PMingLiU" pitchFamily="18" charset="-120"/>
              </a:rPr>
              <a:t>Finance</a:t>
            </a:r>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274252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additive="base">
                                        <p:cTn id="7" dur="500" fill="hold"/>
                                        <p:tgtEl>
                                          <p:spTgt spid="28675"/>
                                        </p:tgtEl>
                                        <p:attrNameLst>
                                          <p:attrName>ppt_x</p:attrName>
                                        </p:attrNameLst>
                                      </p:cBhvr>
                                      <p:tavLst>
                                        <p:tav tm="0">
                                          <p:val>
                                            <p:strVal val="0-#ppt_w/2"/>
                                          </p:val>
                                        </p:tav>
                                        <p:tav tm="100000">
                                          <p:val>
                                            <p:strVal val="#ppt_x"/>
                                          </p:val>
                                        </p:tav>
                                      </p:tavLst>
                                    </p:anim>
                                    <p:anim calcmode="lin" valueType="num">
                                      <p:cBhvr additive="base">
                                        <p:cTn id="8" dur="500" fill="hold"/>
                                        <p:tgtEl>
                                          <p:spTgt spid="286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678"/>
                                        </p:tgtEl>
                                        <p:attrNameLst>
                                          <p:attrName>style.visibility</p:attrName>
                                        </p:attrNameLst>
                                      </p:cBhvr>
                                      <p:to>
                                        <p:strVal val="visible"/>
                                      </p:to>
                                    </p:set>
                                    <p:anim calcmode="lin" valueType="num">
                                      <p:cBhvr additive="base">
                                        <p:cTn id="13" dur="500" fill="hold"/>
                                        <p:tgtEl>
                                          <p:spTgt spid="28678"/>
                                        </p:tgtEl>
                                        <p:attrNameLst>
                                          <p:attrName>ppt_x</p:attrName>
                                        </p:attrNameLst>
                                      </p:cBhvr>
                                      <p:tavLst>
                                        <p:tav tm="0">
                                          <p:val>
                                            <p:strVal val="0-#ppt_w/2"/>
                                          </p:val>
                                        </p:tav>
                                        <p:tav tm="100000">
                                          <p:val>
                                            <p:strVal val="#ppt_x"/>
                                          </p:val>
                                        </p:tav>
                                      </p:tavLst>
                                    </p:anim>
                                    <p:anim calcmode="lin" valueType="num">
                                      <p:cBhvr additive="base">
                                        <p:cTn id="14" dur="500" fill="hold"/>
                                        <p:tgtEl>
                                          <p:spTgt spid="286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679"/>
                                        </p:tgtEl>
                                        <p:attrNameLst>
                                          <p:attrName>style.visibility</p:attrName>
                                        </p:attrNameLst>
                                      </p:cBhvr>
                                      <p:to>
                                        <p:strVal val="visible"/>
                                      </p:to>
                                    </p:set>
                                    <p:anim calcmode="lin" valueType="num">
                                      <p:cBhvr additive="base">
                                        <p:cTn id="19" dur="500" fill="hold"/>
                                        <p:tgtEl>
                                          <p:spTgt spid="28679"/>
                                        </p:tgtEl>
                                        <p:attrNameLst>
                                          <p:attrName>ppt_x</p:attrName>
                                        </p:attrNameLst>
                                      </p:cBhvr>
                                      <p:tavLst>
                                        <p:tav tm="0">
                                          <p:val>
                                            <p:strVal val="0-#ppt_w/2"/>
                                          </p:val>
                                        </p:tav>
                                        <p:tav tm="100000">
                                          <p:val>
                                            <p:strVal val="#ppt_x"/>
                                          </p:val>
                                        </p:tav>
                                      </p:tavLst>
                                    </p:anim>
                                    <p:anim calcmode="lin" valueType="num">
                                      <p:cBhvr additive="base">
                                        <p:cTn id="20" dur="500" fill="hold"/>
                                        <p:tgtEl>
                                          <p:spTgt spid="2867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677"/>
                                        </p:tgtEl>
                                        <p:attrNameLst>
                                          <p:attrName>style.visibility</p:attrName>
                                        </p:attrNameLst>
                                      </p:cBhvr>
                                      <p:to>
                                        <p:strVal val="visible"/>
                                      </p:to>
                                    </p:set>
                                    <p:anim calcmode="lin" valueType="num">
                                      <p:cBhvr additive="base">
                                        <p:cTn id="25" dur="500" fill="hold"/>
                                        <p:tgtEl>
                                          <p:spTgt spid="28677"/>
                                        </p:tgtEl>
                                        <p:attrNameLst>
                                          <p:attrName>ppt_x</p:attrName>
                                        </p:attrNameLst>
                                      </p:cBhvr>
                                      <p:tavLst>
                                        <p:tav tm="0">
                                          <p:val>
                                            <p:strVal val="0-#ppt_w/2"/>
                                          </p:val>
                                        </p:tav>
                                        <p:tav tm="100000">
                                          <p:val>
                                            <p:strVal val="#ppt_x"/>
                                          </p:val>
                                        </p:tav>
                                      </p:tavLst>
                                    </p:anim>
                                    <p:anim calcmode="lin" valueType="num">
                                      <p:cBhvr additive="base">
                                        <p:cTn id="26" dur="500" fill="hold"/>
                                        <p:tgtEl>
                                          <p:spTgt spid="286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676"/>
                                        </p:tgtEl>
                                        <p:attrNameLst>
                                          <p:attrName>style.visibility</p:attrName>
                                        </p:attrNameLst>
                                      </p:cBhvr>
                                      <p:to>
                                        <p:strVal val="visible"/>
                                      </p:to>
                                    </p:set>
                                    <p:anim calcmode="lin" valueType="num">
                                      <p:cBhvr additive="base">
                                        <p:cTn id="31" dur="500" fill="hold"/>
                                        <p:tgtEl>
                                          <p:spTgt spid="28676"/>
                                        </p:tgtEl>
                                        <p:attrNameLst>
                                          <p:attrName>ppt_x</p:attrName>
                                        </p:attrNameLst>
                                      </p:cBhvr>
                                      <p:tavLst>
                                        <p:tav tm="0">
                                          <p:val>
                                            <p:strVal val="0-#ppt_w/2"/>
                                          </p:val>
                                        </p:tav>
                                        <p:tav tm="100000">
                                          <p:val>
                                            <p:strVal val="#ppt_x"/>
                                          </p:val>
                                        </p:tav>
                                      </p:tavLst>
                                    </p:anim>
                                    <p:anim calcmode="lin" valueType="num">
                                      <p:cBhvr additive="base">
                                        <p:cTn id="32" dur="500" fill="hold"/>
                                        <p:tgtEl>
                                          <p:spTgt spid="286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autoUpdateAnimBg="0"/>
      <p:bldP spid="28677" grpId="0" animBg="1" autoUpdateAnimBg="0"/>
      <p:bldP spid="28678" grpId="0" animBg="1" autoUpdateAnimBg="0"/>
      <p:bldP spid="28679"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TW" dirty="0"/>
              <a:t>Tech, tech, FinTech</a:t>
            </a:r>
            <a:endParaRPr lang="zh-TW" altLang="en-US" dirty="0"/>
          </a:p>
        </p:txBody>
      </p:sp>
      <p:sp>
        <p:nvSpPr>
          <p:cNvPr id="3" name="Content Placeholder 2"/>
          <p:cNvSpPr>
            <a:spLocks noGrp="1"/>
          </p:cNvSpPr>
          <p:nvPr>
            <p:ph sz="half" idx="1"/>
          </p:nvPr>
        </p:nvSpPr>
        <p:spPr/>
        <p:txBody>
          <a:bodyPr/>
          <a:lstStyle/>
          <a:p>
            <a:r>
              <a:rPr lang="en-US" altLang="zh-TW" dirty="0"/>
              <a:t>When I started working, this is the technology we had:</a:t>
            </a:r>
          </a:p>
          <a:p>
            <a:pPr lvl="1"/>
            <a:r>
              <a:rPr lang="en-US" altLang="zh-TW" dirty="0"/>
              <a:t> Mainframe computer</a:t>
            </a:r>
          </a:p>
          <a:p>
            <a:pPr lvl="1"/>
            <a:r>
              <a:rPr lang="en-US" altLang="zh-TW" dirty="0"/>
              <a:t>Telephone</a:t>
            </a:r>
          </a:p>
          <a:p>
            <a:pPr lvl="1"/>
            <a:r>
              <a:rPr lang="en-US" altLang="zh-TW" dirty="0"/>
              <a:t>Telex</a:t>
            </a:r>
          </a:p>
          <a:p>
            <a:pPr lvl="1"/>
            <a:r>
              <a:rPr lang="en-US" altLang="zh-TW" dirty="0"/>
              <a:t>Typewriter</a:t>
            </a:r>
          </a:p>
          <a:p>
            <a:pPr lvl="1"/>
            <a:r>
              <a:rPr lang="en-US" altLang="zh-TW" dirty="0"/>
              <a:t>Post</a:t>
            </a:r>
            <a:endParaRPr lang="zh-TW" altLang="en-US" dirty="0"/>
          </a:p>
        </p:txBody>
      </p:sp>
      <p:sp>
        <p:nvSpPr>
          <p:cNvPr id="4" name="Content Placeholder 3"/>
          <p:cNvSpPr>
            <a:spLocks noGrp="1"/>
          </p:cNvSpPr>
          <p:nvPr>
            <p:ph sz="half" idx="2"/>
          </p:nvPr>
        </p:nvSpPr>
        <p:spPr/>
        <p:txBody>
          <a:bodyPr/>
          <a:lstStyle/>
          <a:p>
            <a:endParaRPr lang="zh-TW" altLang="en-US" dirty="0"/>
          </a:p>
          <a:p>
            <a:endParaRPr lang="zh-TW" altLang="en-US" dirty="0"/>
          </a:p>
        </p:txBody>
      </p:sp>
      <p:pic>
        <p:nvPicPr>
          <p:cNvPr id="17416" name="Picture 8" descr="http://daviddiazdeleon.files.wordpress.com/2011/09/telex.jpg"/>
          <p:cNvPicPr>
            <a:picLocks noChangeAspect="1" noChangeArrowheads="1"/>
          </p:cNvPicPr>
          <p:nvPr/>
        </p:nvPicPr>
        <p:blipFill>
          <a:blip r:embed="rId2" cstate="print"/>
          <a:srcRect/>
          <a:stretch>
            <a:fillRect/>
          </a:stretch>
        </p:blipFill>
        <p:spPr bwMode="auto">
          <a:xfrm>
            <a:off x="6553200" y="3124200"/>
            <a:ext cx="3924300" cy="2872588"/>
          </a:xfrm>
          <a:prstGeom prst="rect">
            <a:avLst/>
          </a:prstGeom>
          <a:noFill/>
        </p:spPr>
      </p:pic>
      <p:sp>
        <p:nvSpPr>
          <p:cNvPr id="17418" name="AutoShape 10" descr="Image result for telephone 1970"/>
          <p:cNvSpPr>
            <a:spLocks noChangeAspect="1" noChangeArrowheads="1"/>
          </p:cNvSpPr>
          <p:nvPr/>
        </p:nvSpPr>
        <p:spPr bwMode="auto">
          <a:xfrm>
            <a:off x="15240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7420" name="AutoShape 12" descr="Image result for telephone 1970"/>
          <p:cNvSpPr>
            <a:spLocks noChangeAspect="1" noChangeArrowheads="1"/>
          </p:cNvSpPr>
          <p:nvPr/>
        </p:nvSpPr>
        <p:spPr bwMode="auto">
          <a:xfrm>
            <a:off x="15240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17422" name="Picture 14" descr="Rotary dial Two-tone Grey dial telephone from 1970's"/>
          <p:cNvPicPr>
            <a:picLocks noChangeAspect="1" noChangeArrowheads="1"/>
          </p:cNvPicPr>
          <p:nvPr/>
        </p:nvPicPr>
        <p:blipFill>
          <a:blip r:embed="rId3" cstate="print"/>
          <a:srcRect/>
          <a:stretch>
            <a:fillRect/>
          </a:stretch>
        </p:blipFill>
        <p:spPr bwMode="auto">
          <a:xfrm>
            <a:off x="7010400" y="381001"/>
            <a:ext cx="3238500" cy="2428875"/>
          </a:xfrm>
          <a:prstGeom prst="rect">
            <a:avLst/>
          </a:prstGeom>
          <a:noFill/>
        </p:spPr>
      </p:pic>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3891885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Search!</a:t>
            </a:r>
          </a:p>
        </p:txBody>
      </p:sp>
      <p:sp>
        <p:nvSpPr>
          <p:cNvPr id="3" name="Content Placeholder 2"/>
          <p:cNvSpPr>
            <a:spLocks noGrp="1"/>
          </p:cNvSpPr>
          <p:nvPr>
            <p:ph idx="1"/>
          </p:nvPr>
        </p:nvSpPr>
        <p:spPr/>
        <p:txBody>
          <a:bodyPr/>
          <a:lstStyle/>
          <a:p>
            <a:r>
              <a:rPr lang="en-US" dirty="0"/>
              <a:t>What is a telex?</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53</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778667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Rectangle 2"/>
          <p:cNvSpPr>
            <a:spLocks noGrp="1" noChangeArrowheads="1"/>
          </p:cNvSpPr>
          <p:nvPr>
            <p:ph type="title"/>
          </p:nvPr>
        </p:nvSpPr>
        <p:spPr/>
        <p:txBody>
          <a:bodyPr/>
          <a:lstStyle/>
          <a:p>
            <a:pPr eaLnBrk="1" hangingPunct="1"/>
            <a:r>
              <a:rPr lang="en-US" altLang="zh-TW" dirty="0">
                <a:latin typeface="+mn-lt"/>
                <a:ea typeface="PMingLiU" pitchFamily="18" charset="-120"/>
              </a:rPr>
              <a:t>Disruptive Technologies</a:t>
            </a:r>
          </a:p>
        </p:txBody>
      </p:sp>
      <p:sp>
        <p:nvSpPr>
          <p:cNvPr id="18436" name="Slide Number Placeholder 3"/>
          <p:cNvSpPr>
            <a:spLocks noGrp="1"/>
          </p:cNvSpPr>
          <p:nvPr>
            <p:ph type="sldNum" sz="quarter" idx="10"/>
          </p:nvPr>
        </p:nvSpPr>
        <p:spPr>
          <a:noFill/>
        </p:spPr>
        <p:txBody>
          <a:bodyPr/>
          <a:lstStyle/>
          <a:p>
            <a:fld id="{290808E9-5C8E-4376-B83D-DE5AE1166E50}" type="slidenum">
              <a:rPr lang="en-US" altLang="en-US"/>
              <a:pPr/>
              <a:t>54</a:t>
            </a:fld>
            <a:endParaRPr lang="en-US" altLang="en-US"/>
          </a:p>
        </p:txBody>
      </p:sp>
      <p:sp>
        <p:nvSpPr>
          <p:cNvPr id="18437"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zh-TW" altLang="en-US" sz="1000">
                <a:ea typeface="PMingLiU" pitchFamily="18" charset="-120"/>
              </a:rPr>
              <a:t>Fall 08</a:t>
            </a:r>
            <a:endParaRPr lang="en-US" altLang="en-US" sz="1000">
              <a:ea typeface="PMingLiU" pitchFamily="18" charset="-120"/>
            </a:endParaRPr>
          </a:p>
        </p:txBody>
      </p:sp>
      <p:sp>
        <p:nvSpPr>
          <p:cNvPr id="508931" name="AutoShape 3"/>
          <p:cNvSpPr>
            <a:spLocks noChangeArrowheads="1"/>
          </p:cNvSpPr>
          <p:nvPr/>
        </p:nvSpPr>
        <p:spPr bwMode="auto">
          <a:xfrm rot="-1559406">
            <a:off x="1541464" y="2595825"/>
            <a:ext cx="9126537" cy="2089150"/>
          </a:xfrm>
          <a:prstGeom prst="rightArrow">
            <a:avLst>
              <a:gd name="adj1" fmla="val 50000"/>
              <a:gd name="adj2" fmla="val 109214"/>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TW" altLang="zh-TW">
              <a:ea typeface="PMingLiU" pitchFamily="18" charset="-120"/>
            </a:endParaRPr>
          </a:p>
        </p:txBody>
      </p:sp>
      <p:sp>
        <p:nvSpPr>
          <p:cNvPr id="508932" name="Rectangle 4"/>
          <p:cNvSpPr>
            <a:spLocks noChangeArrowheads="1"/>
          </p:cNvSpPr>
          <p:nvPr/>
        </p:nvSpPr>
        <p:spPr bwMode="auto">
          <a:xfrm>
            <a:off x="1621399" y="5342467"/>
            <a:ext cx="1837531" cy="812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Post</a:t>
            </a:r>
          </a:p>
        </p:txBody>
      </p:sp>
      <p:sp>
        <p:nvSpPr>
          <p:cNvPr id="508933" name="Rectangle 5"/>
          <p:cNvSpPr>
            <a:spLocks noChangeArrowheads="1"/>
          </p:cNvSpPr>
          <p:nvPr/>
        </p:nvSpPr>
        <p:spPr bwMode="auto">
          <a:xfrm>
            <a:off x="2027431" y="4409918"/>
            <a:ext cx="1837531" cy="914400"/>
          </a:xfrm>
          <a:prstGeom prst="ellipse">
            <a:avLst/>
          </a:prstGeom>
          <a:solidFill>
            <a:srgbClr val="CCDAEC"/>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Telegraph</a:t>
            </a:r>
          </a:p>
        </p:txBody>
      </p:sp>
      <p:sp>
        <p:nvSpPr>
          <p:cNvPr id="508934" name="Rectangle 6"/>
          <p:cNvSpPr>
            <a:spLocks noChangeArrowheads="1"/>
          </p:cNvSpPr>
          <p:nvPr/>
        </p:nvSpPr>
        <p:spPr bwMode="auto">
          <a:xfrm>
            <a:off x="3864962" y="4505010"/>
            <a:ext cx="1837531" cy="914400"/>
          </a:xfrm>
          <a:prstGeom prst="ellipse">
            <a:avLst/>
          </a:prstGeom>
          <a:solidFill>
            <a:srgbClr val="C5D4E9"/>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Telephone</a:t>
            </a:r>
          </a:p>
        </p:txBody>
      </p:sp>
      <p:sp>
        <p:nvSpPr>
          <p:cNvPr id="508935" name="Rectangle 7"/>
          <p:cNvSpPr>
            <a:spLocks noChangeArrowheads="1"/>
          </p:cNvSpPr>
          <p:nvPr/>
        </p:nvSpPr>
        <p:spPr bwMode="auto">
          <a:xfrm>
            <a:off x="5249070" y="3714907"/>
            <a:ext cx="1837531" cy="914400"/>
          </a:xfrm>
          <a:prstGeom prst="ellipse">
            <a:avLst/>
          </a:prstGeom>
          <a:solidFill>
            <a:srgbClr val="B0C4E2"/>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Telex</a:t>
            </a:r>
          </a:p>
        </p:txBody>
      </p:sp>
      <p:sp>
        <p:nvSpPr>
          <p:cNvPr id="508936" name="Rectangle 8"/>
          <p:cNvSpPr>
            <a:spLocks noChangeArrowheads="1"/>
          </p:cNvSpPr>
          <p:nvPr/>
        </p:nvSpPr>
        <p:spPr bwMode="auto">
          <a:xfrm>
            <a:off x="6517976" y="2939700"/>
            <a:ext cx="1837531" cy="914400"/>
          </a:xfrm>
          <a:prstGeom prst="ellipse">
            <a:avLst/>
          </a:prstGeom>
          <a:solidFill>
            <a:srgbClr val="97B2D9"/>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Fax</a:t>
            </a:r>
          </a:p>
        </p:txBody>
      </p:sp>
      <p:sp>
        <p:nvSpPr>
          <p:cNvPr id="508937" name="Rectangle 9"/>
          <p:cNvSpPr>
            <a:spLocks noChangeArrowheads="1"/>
          </p:cNvSpPr>
          <p:nvPr/>
        </p:nvSpPr>
        <p:spPr bwMode="auto">
          <a:xfrm>
            <a:off x="7865670" y="2276594"/>
            <a:ext cx="1837531" cy="914400"/>
          </a:xfrm>
          <a:prstGeom prst="ellipse">
            <a:avLst/>
          </a:prstGeom>
          <a:solidFill>
            <a:srgbClr val="83A3D3"/>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Internet</a:t>
            </a:r>
          </a:p>
        </p:txBody>
      </p:sp>
      <p:sp>
        <p:nvSpPr>
          <p:cNvPr id="508938" name="Oval 10"/>
          <p:cNvSpPr>
            <a:spLocks noChangeArrowheads="1"/>
          </p:cNvSpPr>
          <p:nvPr/>
        </p:nvSpPr>
        <p:spPr bwMode="auto">
          <a:xfrm>
            <a:off x="3145972" y="3557486"/>
            <a:ext cx="1905000" cy="990600"/>
          </a:xfrm>
          <a:prstGeom prst="ellipse">
            <a:avLst/>
          </a:prstGeom>
          <a:solidFill>
            <a:srgbClr val="BCCDE6"/>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Typewriter</a:t>
            </a:r>
          </a:p>
        </p:txBody>
      </p:sp>
      <p:sp>
        <p:nvSpPr>
          <p:cNvPr id="508939" name="Oval 11"/>
          <p:cNvSpPr>
            <a:spLocks noChangeArrowheads="1"/>
          </p:cNvSpPr>
          <p:nvPr/>
        </p:nvSpPr>
        <p:spPr bwMode="auto">
          <a:xfrm>
            <a:off x="4493666" y="2715936"/>
            <a:ext cx="1905000" cy="990600"/>
          </a:xfrm>
          <a:prstGeom prst="ellipse">
            <a:avLst/>
          </a:prstGeom>
          <a:solidFill>
            <a:srgbClr val="A3BADD"/>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Computer</a:t>
            </a:r>
          </a:p>
        </p:txBody>
      </p:sp>
      <p:sp>
        <p:nvSpPr>
          <p:cNvPr id="508940" name="Oval 12"/>
          <p:cNvSpPr>
            <a:spLocks noChangeArrowheads="1"/>
          </p:cNvSpPr>
          <p:nvPr/>
        </p:nvSpPr>
        <p:spPr bwMode="auto">
          <a:xfrm>
            <a:off x="5842798" y="1949100"/>
            <a:ext cx="1905000" cy="990600"/>
          </a:xfrm>
          <a:prstGeom prst="ellipse">
            <a:avLst/>
          </a:prstGeom>
          <a:solidFill>
            <a:srgbClr val="88A7D4"/>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PC</a:t>
            </a:r>
          </a:p>
        </p:txBody>
      </p:sp>
      <p:sp>
        <p:nvSpPr>
          <p:cNvPr id="508941" name="AutoShape 13"/>
          <p:cNvSpPr>
            <a:spLocks noChangeArrowheads="1"/>
          </p:cNvSpPr>
          <p:nvPr/>
        </p:nvSpPr>
        <p:spPr bwMode="auto">
          <a:xfrm>
            <a:off x="8839200" y="0"/>
            <a:ext cx="1828800" cy="1417638"/>
          </a:xfrm>
          <a:prstGeom prst="cloudCallout">
            <a:avLst>
              <a:gd name="adj1" fmla="val 7833"/>
              <a:gd name="adj2" fmla="val 17238"/>
            </a:avLst>
          </a:prstGeom>
          <a:solidFill>
            <a:schemeClr val="accent2">
              <a:lumMod val="40000"/>
              <a:lumOff val="60000"/>
            </a:schemeClr>
          </a:solidFill>
          <a:ln>
            <a:noFill/>
            <a:headEnd/>
            <a:tailEnd/>
          </a:ln>
        </p:spPr>
        <p:style>
          <a:lnRef idx="1">
            <a:schemeClr val="accent3"/>
          </a:lnRef>
          <a:fillRef idx="2">
            <a:schemeClr val="accent3"/>
          </a:fillRef>
          <a:effectRef idx="1">
            <a:schemeClr val="accent3"/>
          </a:effectRef>
          <a:fontRef idx="minor">
            <a:schemeClr val="dk1"/>
          </a:fontRef>
        </p:style>
        <p:txBody>
          <a:bodyPr anchor="ctr"/>
          <a:lstStyle/>
          <a:p>
            <a:pPr algn="ctr"/>
            <a:r>
              <a:rPr lang="en-US" altLang="zh-TW" sz="2000" b="1" dirty="0">
                <a:ea typeface="PMingLiU" pitchFamily="18" charset="-120"/>
              </a:rPr>
              <a:t>The next big thing?</a:t>
            </a:r>
          </a:p>
        </p:txBody>
      </p:sp>
      <p:sp>
        <p:nvSpPr>
          <p:cNvPr id="508942" name="AutoShape 14"/>
          <p:cNvSpPr>
            <a:spLocks noChangeArrowheads="1"/>
          </p:cNvSpPr>
          <p:nvPr/>
        </p:nvSpPr>
        <p:spPr bwMode="auto">
          <a:xfrm>
            <a:off x="6477000" y="4724400"/>
            <a:ext cx="3962400" cy="7620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lstStyle/>
          <a:p>
            <a:pPr algn="ctr"/>
            <a:r>
              <a:rPr lang="en-US" altLang="zh-TW" sz="2000" dirty="0">
                <a:solidFill>
                  <a:schemeClr val="tx1"/>
                </a:solidFill>
                <a:ea typeface="PMingLiU" pitchFamily="18" charset="-120"/>
              </a:rPr>
              <a:t>Recent developments: artificial intelligence (AI), Big Data……</a:t>
            </a:r>
          </a:p>
        </p:txBody>
      </p:sp>
      <p:sp>
        <p:nvSpPr>
          <p:cNvPr id="1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
        <p:nvSpPr>
          <p:cNvPr id="19" name="Rectangle 9"/>
          <p:cNvSpPr>
            <a:spLocks noChangeArrowheads="1"/>
          </p:cNvSpPr>
          <p:nvPr/>
        </p:nvSpPr>
        <p:spPr bwMode="auto">
          <a:xfrm>
            <a:off x="6973930" y="1195260"/>
            <a:ext cx="2066131" cy="914400"/>
          </a:xfrm>
          <a:prstGeom prst="ellipse">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Mobile Internet</a:t>
            </a:r>
          </a:p>
        </p:txBody>
      </p:sp>
      <p:sp>
        <p:nvSpPr>
          <p:cNvPr id="20" name="Rectangle 9"/>
          <p:cNvSpPr>
            <a:spLocks noChangeArrowheads="1"/>
          </p:cNvSpPr>
          <p:nvPr/>
        </p:nvSpPr>
        <p:spPr bwMode="auto">
          <a:xfrm>
            <a:off x="8985196" y="1453845"/>
            <a:ext cx="1555859" cy="914400"/>
          </a:xfrm>
          <a:prstGeom prst="ellipse">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54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err="1">
                <a:ea typeface="PMingLiU" pitchFamily="18" charset="-120"/>
              </a:rPr>
              <a:t>IoT</a:t>
            </a:r>
            <a:endParaRPr lang="en-US" altLang="zh-TW" sz="2000" dirty="0">
              <a:ea typeface="PMingLiU" pitchFamily="18" charset="-120"/>
            </a:endParaRPr>
          </a:p>
        </p:txBody>
      </p:sp>
    </p:spTree>
    <p:extLst>
      <p:ext uri="{BB962C8B-B14F-4D97-AF65-F5344CB8AC3E}">
        <p14:creationId xmlns:p14="http://schemas.microsoft.com/office/powerpoint/2010/main" val="339495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8931"/>
                                        </p:tgtEl>
                                        <p:attrNameLst>
                                          <p:attrName>style.visibility</p:attrName>
                                        </p:attrNameLst>
                                      </p:cBhvr>
                                      <p:to>
                                        <p:strVal val="visible"/>
                                      </p:to>
                                    </p:set>
                                    <p:anim calcmode="lin" valueType="num">
                                      <p:cBhvr additive="base">
                                        <p:cTn id="7" dur="500" fill="hold"/>
                                        <p:tgtEl>
                                          <p:spTgt spid="508931"/>
                                        </p:tgtEl>
                                        <p:attrNameLst>
                                          <p:attrName>ppt_x</p:attrName>
                                        </p:attrNameLst>
                                      </p:cBhvr>
                                      <p:tavLst>
                                        <p:tav tm="0">
                                          <p:val>
                                            <p:strVal val="0-#ppt_w/2"/>
                                          </p:val>
                                        </p:tav>
                                        <p:tav tm="100000">
                                          <p:val>
                                            <p:strVal val="#ppt_x"/>
                                          </p:val>
                                        </p:tav>
                                      </p:tavLst>
                                    </p:anim>
                                    <p:anim calcmode="lin" valueType="num">
                                      <p:cBhvr additive="base">
                                        <p:cTn id="8" dur="500" fill="hold"/>
                                        <p:tgtEl>
                                          <p:spTgt spid="5089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8932"/>
                                        </p:tgtEl>
                                        <p:attrNameLst>
                                          <p:attrName>style.visibility</p:attrName>
                                        </p:attrNameLst>
                                      </p:cBhvr>
                                      <p:to>
                                        <p:strVal val="visible"/>
                                      </p:to>
                                    </p:set>
                                    <p:anim calcmode="lin" valueType="num">
                                      <p:cBhvr additive="base">
                                        <p:cTn id="13" dur="500" fill="hold"/>
                                        <p:tgtEl>
                                          <p:spTgt spid="508932"/>
                                        </p:tgtEl>
                                        <p:attrNameLst>
                                          <p:attrName>ppt_x</p:attrName>
                                        </p:attrNameLst>
                                      </p:cBhvr>
                                      <p:tavLst>
                                        <p:tav tm="0">
                                          <p:val>
                                            <p:strVal val="0-#ppt_w/2"/>
                                          </p:val>
                                        </p:tav>
                                        <p:tav tm="100000">
                                          <p:val>
                                            <p:strVal val="#ppt_x"/>
                                          </p:val>
                                        </p:tav>
                                      </p:tavLst>
                                    </p:anim>
                                    <p:anim calcmode="lin" valueType="num">
                                      <p:cBhvr additive="base">
                                        <p:cTn id="14" dur="500" fill="hold"/>
                                        <p:tgtEl>
                                          <p:spTgt spid="5089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8933"/>
                                        </p:tgtEl>
                                        <p:attrNameLst>
                                          <p:attrName>style.visibility</p:attrName>
                                        </p:attrNameLst>
                                      </p:cBhvr>
                                      <p:to>
                                        <p:strVal val="visible"/>
                                      </p:to>
                                    </p:set>
                                    <p:anim calcmode="lin" valueType="num">
                                      <p:cBhvr additive="base">
                                        <p:cTn id="19" dur="500" fill="hold"/>
                                        <p:tgtEl>
                                          <p:spTgt spid="508933"/>
                                        </p:tgtEl>
                                        <p:attrNameLst>
                                          <p:attrName>ppt_x</p:attrName>
                                        </p:attrNameLst>
                                      </p:cBhvr>
                                      <p:tavLst>
                                        <p:tav tm="0">
                                          <p:val>
                                            <p:strVal val="0-#ppt_w/2"/>
                                          </p:val>
                                        </p:tav>
                                        <p:tav tm="100000">
                                          <p:val>
                                            <p:strVal val="#ppt_x"/>
                                          </p:val>
                                        </p:tav>
                                      </p:tavLst>
                                    </p:anim>
                                    <p:anim calcmode="lin" valueType="num">
                                      <p:cBhvr additive="base">
                                        <p:cTn id="20" dur="500" fill="hold"/>
                                        <p:tgtEl>
                                          <p:spTgt spid="5089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8934"/>
                                        </p:tgtEl>
                                        <p:attrNameLst>
                                          <p:attrName>style.visibility</p:attrName>
                                        </p:attrNameLst>
                                      </p:cBhvr>
                                      <p:to>
                                        <p:strVal val="visible"/>
                                      </p:to>
                                    </p:set>
                                    <p:anim calcmode="lin" valueType="num">
                                      <p:cBhvr additive="base">
                                        <p:cTn id="25" dur="500" fill="hold"/>
                                        <p:tgtEl>
                                          <p:spTgt spid="508934"/>
                                        </p:tgtEl>
                                        <p:attrNameLst>
                                          <p:attrName>ppt_x</p:attrName>
                                        </p:attrNameLst>
                                      </p:cBhvr>
                                      <p:tavLst>
                                        <p:tav tm="0">
                                          <p:val>
                                            <p:strVal val="0-#ppt_w/2"/>
                                          </p:val>
                                        </p:tav>
                                        <p:tav tm="100000">
                                          <p:val>
                                            <p:strVal val="#ppt_x"/>
                                          </p:val>
                                        </p:tav>
                                      </p:tavLst>
                                    </p:anim>
                                    <p:anim calcmode="lin" valueType="num">
                                      <p:cBhvr additive="base">
                                        <p:cTn id="26" dur="500" fill="hold"/>
                                        <p:tgtEl>
                                          <p:spTgt spid="5089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08938"/>
                                        </p:tgtEl>
                                        <p:attrNameLst>
                                          <p:attrName>style.visibility</p:attrName>
                                        </p:attrNameLst>
                                      </p:cBhvr>
                                      <p:to>
                                        <p:strVal val="visible"/>
                                      </p:to>
                                    </p:set>
                                    <p:anim calcmode="lin" valueType="num">
                                      <p:cBhvr additive="base">
                                        <p:cTn id="31" dur="500" fill="hold"/>
                                        <p:tgtEl>
                                          <p:spTgt spid="508938"/>
                                        </p:tgtEl>
                                        <p:attrNameLst>
                                          <p:attrName>ppt_x</p:attrName>
                                        </p:attrNameLst>
                                      </p:cBhvr>
                                      <p:tavLst>
                                        <p:tav tm="0">
                                          <p:val>
                                            <p:strVal val="0-#ppt_w/2"/>
                                          </p:val>
                                        </p:tav>
                                        <p:tav tm="100000">
                                          <p:val>
                                            <p:strVal val="#ppt_x"/>
                                          </p:val>
                                        </p:tav>
                                      </p:tavLst>
                                    </p:anim>
                                    <p:anim calcmode="lin" valueType="num">
                                      <p:cBhvr additive="base">
                                        <p:cTn id="32" dur="500" fill="hold"/>
                                        <p:tgtEl>
                                          <p:spTgt spid="50893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08935"/>
                                        </p:tgtEl>
                                        <p:attrNameLst>
                                          <p:attrName>style.visibility</p:attrName>
                                        </p:attrNameLst>
                                      </p:cBhvr>
                                      <p:to>
                                        <p:strVal val="visible"/>
                                      </p:to>
                                    </p:set>
                                    <p:anim calcmode="lin" valueType="num">
                                      <p:cBhvr additive="base">
                                        <p:cTn id="37" dur="500" fill="hold"/>
                                        <p:tgtEl>
                                          <p:spTgt spid="508935"/>
                                        </p:tgtEl>
                                        <p:attrNameLst>
                                          <p:attrName>ppt_x</p:attrName>
                                        </p:attrNameLst>
                                      </p:cBhvr>
                                      <p:tavLst>
                                        <p:tav tm="0">
                                          <p:val>
                                            <p:strVal val="0-#ppt_w/2"/>
                                          </p:val>
                                        </p:tav>
                                        <p:tav tm="100000">
                                          <p:val>
                                            <p:strVal val="#ppt_x"/>
                                          </p:val>
                                        </p:tav>
                                      </p:tavLst>
                                    </p:anim>
                                    <p:anim calcmode="lin" valueType="num">
                                      <p:cBhvr additive="base">
                                        <p:cTn id="38" dur="500" fill="hold"/>
                                        <p:tgtEl>
                                          <p:spTgt spid="5089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08939"/>
                                        </p:tgtEl>
                                        <p:attrNameLst>
                                          <p:attrName>style.visibility</p:attrName>
                                        </p:attrNameLst>
                                      </p:cBhvr>
                                      <p:to>
                                        <p:strVal val="visible"/>
                                      </p:to>
                                    </p:set>
                                    <p:anim calcmode="lin" valueType="num">
                                      <p:cBhvr additive="base">
                                        <p:cTn id="43" dur="500" fill="hold"/>
                                        <p:tgtEl>
                                          <p:spTgt spid="508939"/>
                                        </p:tgtEl>
                                        <p:attrNameLst>
                                          <p:attrName>ppt_x</p:attrName>
                                        </p:attrNameLst>
                                      </p:cBhvr>
                                      <p:tavLst>
                                        <p:tav tm="0">
                                          <p:val>
                                            <p:strVal val="0-#ppt_w/2"/>
                                          </p:val>
                                        </p:tav>
                                        <p:tav tm="100000">
                                          <p:val>
                                            <p:strVal val="#ppt_x"/>
                                          </p:val>
                                        </p:tav>
                                      </p:tavLst>
                                    </p:anim>
                                    <p:anim calcmode="lin" valueType="num">
                                      <p:cBhvr additive="base">
                                        <p:cTn id="44" dur="500" fill="hold"/>
                                        <p:tgtEl>
                                          <p:spTgt spid="50893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08936"/>
                                        </p:tgtEl>
                                        <p:attrNameLst>
                                          <p:attrName>style.visibility</p:attrName>
                                        </p:attrNameLst>
                                      </p:cBhvr>
                                      <p:to>
                                        <p:strVal val="visible"/>
                                      </p:to>
                                    </p:set>
                                    <p:anim calcmode="lin" valueType="num">
                                      <p:cBhvr additive="base">
                                        <p:cTn id="49" dur="500" fill="hold"/>
                                        <p:tgtEl>
                                          <p:spTgt spid="508936"/>
                                        </p:tgtEl>
                                        <p:attrNameLst>
                                          <p:attrName>ppt_x</p:attrName>
                                        </p:attrNameLst>
                                      </p:cBhvr>
                                      <p:tavLst>
                                        <p:tav tm="0">
                                          <p:val>
                                            <p:strVal val="0-#ppt_w/2"/>
                                          </p:val>
                                        </p:tav>
                                        <p:tav tm="100000">
                                          <p:val>
                                            <p:strVal val="#ppt_x"/>
                                          </p:val>
                                        </p:tav>
                                      </p:tavLst>
                                    </p:anim>
                                    <p:anim calcmode="lin" valueType="num">
                                      <p:cBhvr additive="base">
                                        <p:cTn id="50" dur="500" fill="hold"/>
                                        <p:tgtEl>
                                          <p:spTgt spid="50893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08940"/>
                                        </p:tgtEl>
                                        <p:attrNameLst>
                                          <p:attrName>style.visibility</p:attrName>
                                        </p:attrNameLst>
                                      </p:cBhvr>
                                      <p:to>
                                        <p:strVal val="visible"/>
                                      </p:to>
                                    </p:set>
                                    <p:anim calcmode="lin" valueType="num">
                                      <p:cBhvr additive="base">
                                        <p:cTn id="55" dur="500" fill="hold"/>
                                        <p:tgtEl>
                                          <p:spTgt spid="508940"/>
                                        </p:tgtEl>
                                        <p:attrNameLst>
                                          <p:attrName>ppt_x</p:attrName>
                                        </p:attrNameLst>
                                      </p:cBhvr>
                                      <p:tavLst>
                                        <p:tav tm="0">
                                          <p:val>
                                            <p:strVal val="0-#ppt_w/2"/>
                                          </p:val>
                                        </p:tav>
                                        <p:tav tm="100000">
                                          <p:val>
                                            <p:strVal val="#ppt_x"/>
                                          </p:val>
                                        </p:tav>
                                      </p:tavLst>
                                    </p:anim>
                                    <p:anim calcmode="lin" valueType="num">
                                      <p:cBhvr additive="base">
                                        <p:cTn id="56" dur="500" fill="hold"/>
                                        <p:tgtEl>
                                          <p:spTgt spid="50894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08937"/>
                                        </p:tgtEl>
                                        <p:attrNameLst>
                                          <p:attrName>style.visibility</p:attrName>
                                        </p:attrNameLst>
                                      </p:cBhvr>
                                      <p:to>
                                        <p:strVal val="visible"/>
                                      </p:to>
                                    </p:set>
                                    <p:anim calcmode="lin" valueType="num">
                                      <p:cBhvr additive="base">
                                        <p:cTn id="61" dur="500" fill="hold"/>
                                        <p:tgtEl>
                                          <p:spTgt spid="508937"/>
                                        </p:tgtEl>
                                        <p:attrNameLst>
                                          <p:attrName>ppt_x</p:attrName>
                                        </p:attrNameLst>
                                      </p:cBhvr>
                                      <p:tavLst>
                                        <p:tav tm="0">
                                          <p:val>
                                            <p:strVal val="0-#ppt_w/2"/>
                                          </p:val>
                                        </p:tav>
                                        <p:tav tm="100000">
                                          <p:val>
                                            <p:strVal val="#ppt_x"/>
                                          </p:val>
                                        </p:tav>
                                      </p:tavLst>
                                    </p:anim>
                                    <p:anim calcmode="lin" valueType="num">
                                      <p:cBhvr additive="base">
                                        <p:cTn id="62" dur="500" fill="hold"/>
                                        <p:tgtEl>
                                          <p:spTgt spid="50893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0-#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8941"/>
                                        </p:tgtEl>
                                        <p:attrNameLst>
                                          <p:attrName>style.visibility</p:attrName>
                                        </p:attrNameLst>
                                      </p:cBhvr>
                                      <p:to>
                                        <p:strVal val="visible"/>
                                      </p:to>
                                    </p:set>
                                    <p:animEffect transition="in" filter="fade">
                                      <p:cBhvr>
                                        <p:cTn id="73" dur="500"/>
                                        <p:tgtEl>
                                          <p:spTgt spid="5089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08942"/>
                                        </p:tgtEl>
                                        <p:attrNameLst>
                                          <p:attrName>style.visibility</p:attrName>
                                        </p:attrNameLst>
                                      </p:cBhvr>
                                      <p:to>
                                        <p:strVal val="visible"/>
                                      </p:to>
                                    </p:set>
                                    <p:animEffect transition="in" filter="fade">
                                      <p:cBhvr>
                                        <p:cTn id="78" dur="500"/>
                                        <p:tgtEl>
                                          <p:spTgt spid="508942"/>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0-#ppt_w/2"/>
                                          </p:val>
                                        </p:tav>
                                        <p:tav tm="100000">
                                          <p:val>
                                            <p:strVal val="#ppt_x"/>
                                          </p:val>
                                        </p:tav>
                                      </p:tavLst>
                                    </p:anim>
                                    <p:anim calcmode="lin" valueType="num">
                                      <p:cBhvr additive="base">
                                        <p:cTn id="8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animBg="1"/>
      <p:bldP spid="508932" grpId="0" animBg="1" autoUpdateAnimBg="0"/>
      <p:bldP spid="508933" grpId="0" animBg="1" autoUpdateAnimBg="0"/>
      <p:bldP spid="508934" grpId="0" animBg="1" autoUpdateAnimBg="0"/>
      <p:bldP spid="508935" grpId="0" animBg="1" autoUpdateAnimBg="0"/>
      <p:bldP spid="508936" grpId="0" animBg="1" autoUpdateAnimBg="0"/>
      <p:bldP spid="508937" grpId="0" animBg="1" autoUpdateAnimBg="0"/>
      <p:bldP spid="508938" grpId="0" animBg="1" autoUpdateAnimBg="0"/>
      <p:bldP spid="508939" grpId="0" animBg="1" autoUpdateAnimBg="0"/>
      <p:bldP spid="508940" grpId="0" animBg="1" autoUpdateAnimBg="0"/>
      <p:bldP spid="508941" grpId="0" animBg="1"/>
      <p:bldP spid="508942" grpId="0" animBg="1"/>
      <p:bldP spid="19" grpId="0" animBg="1" autoUpdateAnimBg="0"/>
      <p:bldP spid="20"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pbs.twimg.com/media/CD0d9i2WMAAUunx.png:large"/>
          <p:cNvPicPr>
            <a:picLocks noGrp="1" noChangeAspect="1" noChangeArrowheads="1"/>
          </p:cNvPicPr>
          <p:nvPr>
            <p:ph idx="1"/>
          </p:nvPr>
        </p:nvPicPr>
        <p:blipFill>
          <a:blip r:embed="rId3" cstate="print"/>
          <a:srcRect/>
          <a:stretch>
            <a:fillRect/>
          </a:stretch>
        </p:blipFill>
        <p:spPr bwMode="auto">
          <a:xfrm>
            <a:off x="3531708" y="76201"/>
            <a:ext cx="6526693" cy="6329459"/>
          </a:xfrm>
          <a:prstGeom prst="rect">
            <a:avLst/>
          </a:prstGeom>
          <a:noFill/>
        </p:spPr>
      </p:pic>
    </p:spTree>
    <p:extLst>
      <p:ext uri="{BB962C8B-B14F-4D97-AF65-F5344CB8AC3E}">
        <p14:creationId xmlns:p14="http://schemas.microsoft.com/office/powerpoint/2010/main" val="767152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Class discussion</a:t>
            </a:r>
            <a:endParaRPr lang="zh-TW" altLang="en-US" dirty="0"/>
          </a:p>
        </p:txBody>
      </p:sp>
      <p:sp>
        <p:nvSpPr>
          <p:cNvPr id="3" name="Content Placeholder 2"/>
          <p:cNvSpPr>
            <a:spLocks noGrp="1"/>
          </p:cNvSpPr>
          <p:nvPr>
            <p:ph idx="1"/>
          </p:nvPr>
        </p:nvSpPr>
        <p:spPr>
          <a:xfrm>
            <a:off x="1981200" y="1600201"/>
            <a:ext cx="6324600" cy="4525963"/>
          </a:xfrm>
        </p:spPr>
        <p:txBody>
          <a:bodyPr/>
          <a:lstStyle/>
          <a:p>
            <a:r>
              <a:rPr lang="en-US" altLang="zh-TW" dirty="0"/>
              <a:t>What do we need for financial markets to exist and function properly?</a:t>
            </a:r>
            <a:endParaRPr lang="zh-TW" alt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56</a:t>
            </a:fld>
            <a:endParaRPr lang="en-US" altLang="en-US"/>
          </a:p>
        </p:txBody>
      </p:sp>
      <p:sp>
        <p:nvSpPr>
          <p:cNvPr id="5" name="Footer Placeholder 4"/>
          <p:cNvSpPr>
            <a:spLocks noGrp="1"/>
          </p:cNvSpPr>
          <p:nvPr>
            <p:ph type="ftr" sz="quarter" idx="11"/>
          </p:nvPr>
        </p:nvSpPr>
        <p:spPr/>
        <p:txBody>
          <a:bodyPr/>
          <a:lstStyle/>
          <a:p>
            <a:pPr>
              <a:defRPr/>
            </a:pPr>
            <a:r>
              <a:rPr lang="en-US" altLang="en-US" dirty="0"/>
              <a:t>Overview - Class discussion</a:t>
            </a:r>
          </a:p>
        </p:txBody>
      </p:sp>
      <p:pic>
        <p:nvPicPr>
          <p:cNvPr id="6" name="Picture 3" descr="C:\Users\Wolfgang\Documents\EdPres\04_Business Development\HKUST Business School\Purchasing Process\Trial Project\istockphoto\ist2_4854654-group.jpg"/>
          <p:cNvPicPr>
            <a:picLocks noChangeAspect="1" noChangeArrowheads="1"/>
          </p:cNvPicPr>
          <p:nvPr/>
        </p:nvPicPr>
        <p:blipFill>
          <a:blip r:embed="rId2" cstate="print"/>
          <a:stretch>
            <a:fillRect/>
          </a:stretch>
        </p:blipFill>
        <p:spPr bwMode="auto">
          <a:xfrm>
            <a:off x="8382000" y="304800"/>
            <a:ext cx="1801888" cy="2699648"/>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5256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2"/>
          <p:cNvSpPr>
            <a:spLocks noGrp="1" noChangeArrowheads="1"/>
          </p:cNvSpPr>
          <p:nvPr>
            <p:ph type="title" idx="4294967295"/>
          </p:nvPr>
        </p:nvSpPr>
        <p:spPr>
          <a:xfrm>
            <a:off x="3429000" y="0"/>
            <a:ext cx="8229600" cy="1143000"/>
          </a:xfrm>
        </p:spPr>
        <p:txBody>
          <a:bodyPr/>
          <a:lstStyle/>
          <a:p>
            <a:pPr eaLnBrk="1" hangingPunct="1"/>
            <a:r>
              <a:rPr lang="en-US" altLang="zh-CN">
                <a:ea typeface="SimSun" pitchFamily="2" charset="-122"/>
              </a:rPr>
              <a:t>Financial Markets</a:t>
            </a:r>
          </a:p>
        </p:txBody>
      </p:sp>
      <p:sp>
        <p:nvSpPr>
          <p:cNvPr id="52230" name="Rectangle 3"/>
          <p:cNvSpPr>
            <a:spLocks noChangeArrowheads="1"/>
          </p:cNvSpPr>
          <p:nvPr/>
        </p:nvSpPr>
        <p:spPr bwMode="auto">
          <a:xfrm>
            <a:off x="4953000" y="2057400"/>
            <a:ext cx="1447800" cy="1219200"/>
          </a:xfrm>
          <a:prstGeom prst="rect">
            <a:avLst/>
          </a:prstGeom>
          <a:solidFill>
            <a:srgbClr val="EBC5C5"/>
          </a:solidFill>
          <a:ln w="9525">
            <a:solidFill>
              <a:schemeClr val="tx1"/>
            </a:solidFill>
            <a:miter lim="800000"/>
            <a:headEnd/>
            <a:tailEnd/>
          </a:ln>
        </p:spPr>
        <p:txBody>
          <a:bodyPr wrap="none" anchor="ctr"/>
          <a:lstStyle/>
          <a:p>
            <a:pPr algn="ctr"/>
            <a:r>
              <a:rPr lang="en-US" altLang="zh-CN">
                <a:ea typeface="SimSun" pitchFamily="2" charset="-122"/>
              </a:rPr>
              <a:t>Commercial</a:t>
            </a:r>
          </a:p>
          <a:p>
            <a:pPr algn="ctr"/>
            <a:r>
              <a:rPr lang="en-US" altLang="zh-CN">
                <a:ea typeface="SimSun" pitchFamily="2" charset="-122"/>
              </a:rPr>
              <a:t>Banks</a:t>
            </a:r>
          </a:p>
        </p:txBody>
      </p:sp>
      <p:sp>
        <p:nvSpPr>
          <p:cNvPr id="52231" name="Rectangle 4"/>
          <p:cNvSpPr>
            <a:spLocks noChangeArrowheads="1"/>
          </p:cNvSpPr>
          <p:nvPr/>
        </p:nvSpPr>
        <p:spPr bwMode="auto">
          <a:xfrm>
            <a:off x="4953000" y="3733800"/>
            <a:ext cx="1447800" cy="1219200"/>
          </a:xfrm>
          <a:prstGeom prst="rect">
            <a:avLst/>
          </a:prstGeom>
          <a:solidFill>
            <a:srgbClr val="EBC5C5"/>
          </a:solidFill>
          <a:ln w="9525">
            <a:solidFill>
              <a:schemeClr val="tx1"/>
            </a:solidFill>
            <a:miter lim="800000"/>
            <a:headEnd/>
            <a:tailEnd/>
          </a:ln>
        </p:spPr>
        <p:txBody>
          <a:bodyPr wrap="none" anchor="ctr"/>
          <a:lstStyle/>
          <a:p>
            <a:pPr algn="ctr"/>
            <a:r>
              <a:rPr lang="en-US" altLang="zh-CN">
                <a:ea typeface="SimSun" pitchFamily="2" charset="-122"/>
              </a:rPr>
              <a:t>Investment</a:t>
            </a:r>
          </a:p>
          <a:p>
            <a:pPr algn="ctr"/>
            <a:r>
              <a:rPr lang="en-US" altLang="zh-CN">
                <a:ea typeface="SimSun" pitchFamily="2" charset="-122"/>
              </a:rPr>
              <a:t>Banks</a:t>
            </a:r>
          </a:p>
        </p:txBody>
      </p:sp>
      <p:sp>
        <p:nvSpPr>
          <p:cNvPr id="52232" name="Rectangle 5"/>
          <p:cNvSpPr>
            <a:spLocks noChangeArrowheads="1"/>
          </p:cNvSpPr>
          <p:nvPr/>
        </p:nvSpPr>
        <p:spPr bwMode="auto">
          <a:xfrm>
            <a:off x="1981200" y="1752600"/>
            <a:ext cx="1981200" cy="1143000"/>
          </a:xfrm>
          <a:prstGeom prst="rect">
            <a:avLst/>
          </a:prstGeom>
          <a:solidFill>
            <a:srgbClr val="B7E7BA"/>
          </a:solidFill>
          <a:ln w="9525">
            <a:solidFill>
              <a:schemeClr val="tx1"/>
            </a:solidFill>
            <a:miter lim="800000"/>
            <a:headEnd/>
            <a:tailEnd/>
          </a:ln>
        </p:spPr>
        <p:txBody>
          <a:bodyPr wrap="none" anchor="ctr"/>
          <a:lstStyle/>
          <a:p>
            <a:pPr algn="ctr"/>
            <a:r>
              <a:rPr lang="en-US" altLang="zh-CN">
                <a:ea typeface="SimSun" pitchFamily="2" charset="-122"/>
              </a:rPr>
              <a:t>Corporations</a:t>
            </a:r>
          </a:p>
        </p:txBody>
      </p:sp>
      <p:sp>
        <p:nvSpPr>
          <p:cNvPr id="52233" name="Rectangle 6"/>
          <p:cNvSpPr>
            <a:spLocks noChangeArrowheads="1"/>
          </p:cNvSpPr>
          <p:nvPr/>
        </p:nvSpPr>
        <p:spPr bwMode="auto">
          <a:xfrm>
            <a:off x="2057400" y="3276600"/>
            <a:ext cx="1752600" cy="1295400"/>
          </a:xfrm>
          <a:prstGeom prst="rect">
            <a:avLst/>
          </a:prstGeom>
          <a:solidFill>
            <a:srgbClr val="B7E7BA"/>
          </a:solidFill>
          <a:ln w="9525">
            <a:solidFill>
              <a:schemeClr val="tx1"/>
            </a:solidFill>
            <a:miter lim="800000"/>
            <a:headEnd/>
            <a:tailEnd/>
          </a:ln>
        </p:spPr>
        <p:txBody>
          <a:bodyPr wrap="none" anchor="ctr"/>
          <a:lstStyle/>
          <a:p>
            <a:pPr algn="ctr"/>
            <a:r>
              <a:rPr lang="en-US" altLang="zh-CN">
                <a:ea typeface="SimSun" pitchFamily="2" charset="-122"/>
              </a:rPr>
              <a:t>Institutionals</a:t>
            </a:r>
          </a:p>
        </p:txBody>
      </p:sp>
      <p:sp>
        <p:nvSpPr>
          <p:cNvPr id="52234" name="Oval 7"/>
          <p:cNvSpPr>
            <a:spLocks noChangeArrowheads="1"/>
          </p:cNvSpPr>
          <p:nvPr/>
        </p:nvSpPr>
        <p:spPr bwMode="auto">
          <a:xfrm>
            <a:off x="7162800" y="5486400"/>
            <a:ext cx="1981200" cy="914400"/>
          </a:xfrm>
          <a:prstGeom prst="ellipse">
            <a:avLst/>
          </a:prstGeom>
          <a:solidFill>
            <a:srgbClr val="CBF5F9"/>
          </a:solidFill>
          <a:ln w="9525">
            <a:solidFill>
              <a:schemeClr val="tx1"/>
            </a:solidFill>
            <a:round/>
            <a:headEnd/>
            <a:tailEnd/>
          </a:ln>
        </p:spPr>
        <p:txBody>
          <a:bodyPr wrap="none" anchor="ctr"/>
          <a:lstStyle/>
          <a:p>
            <a:pPr algn="ctr"/>
            <a:r>
              <a:rPr lang="en-US" altLang="zh-CN">
                <a:ea typeface="SimSun" pitchFamily="2" charset="-122"/>
              </a:rPr>
              <a:t>Regulators</a:t>
            </a:r>
          </a:p>
        </p:txBody>
      </p:sp>
      <p:sp>
        <p:nvSpPr>
          <p:cNvPr id="52235" name="AutoShape 8"/>
          <p:cNvSpPr>
            <a:spLocks noChangeArrowheads="1"/>
          </p:cNvSpPr>
          <p:nvPr/>
        </p:nvSpPr>
        <p:spPr bwMode="auto">
          <a:xfrm>
            <a:off x="2209800" y="5029200"/>
            <a:ext cx="1676400" cy="1143000"/>
          </a:xfrm>
          <a:prstGeom prst="hexagon">
            <a:avLst>
              <a:gd name="adj" fmla="val 36667"/>
              <a:gd name="vf" fmla="val 115470"/>
            </a:avLst>
          </a:prstGeom>
          <a:solidFill>
            <a:srgbClr val="B7E7BA"/>
          </a:solidFill>
          <a:ln w="9525">
            <a:solidFill>
              <a:schemeClr val="tx1"/>
            </a:solidFill>
            <a:miter lim="800000"/>
            <a:headEnd/>
            <a:tailEnd/>
          </a:ln>
        </p:spPr>
        <p:txBody>
          <a:bodyPr wrap="none" anchor="ctr"/>
          <a:lstStyle/>
          <a:p>
            <a:pPr algn="ctr"/>
            <a:r>
              <a:rPr lang="en-US" altLang="zh-CN">
                <a:ea typeface="SimSun" pitchFamily="2" charset="-122"/>
              </a:rPr>
              <a:t>Public</a:t>
            </a:r>
          </a:p>
        </p:txBody>
      </p:sp>
      <p:sp>
        <p:nvSpPr>
          <p:cNvPr id="52236" name="AutoShape 9"/>
          <p:cNvSpPr>
            <a:spLocks noChangeArrowheads="1"/>
          </p:cNvSpPr>
          <p:nvPr/>
        </p:nvSpPr>
        <p:spPr bwMode="auto">
          <a:xfrm>
            <a:off x="7696200" y="1371600"/>
            <a:ext cx="1828800" cy="762000"/>
          </a:xfrm>
          <a:prstGeom prst="roundRect">
            <a:avLst>
              <a:gd name="adj" fmla="val 16667"/>
            </a:avLst>
          </a:prstGeom>
          <a:solidFill>
            <a:srgbClr val="FCFCA2"/>
          </a:solidFill>
          <a:ln w="9525">
            <a:solidFill>
              <a:schemeClr val="tx1"/>
            </a:solidFill>
            <a:round/>
            <a:headEnd/>
            <a:tailEnd/>
          </a:ln>
        </p:spPr>
        <p:txBody>
          <a:bodyPr wrap="none" anchor="ctr"/>
          <a:lstStyle/>
          <a:p>
            <a:pPr algn="ctr"/>
            <a:r>
              <a:rPr lang="en-US" altLang="zh-CN">
                <a:ea typeface="SimSun" pitchFamily="2" charset="-122"/>
              </a:rPr>
              <a:t>Media &amp; PR</a:t>
            </a:r>
          </a:p>
        </p:txBody>
      </p:sp>
      <p:sp>
        <p:nvSpPr>
          <p:cNvPr id="52237" name="AutoShape 10"/>
          <p:cNvSpPr>
            <a:spLocks noChangeArrowheads="1"/>
          </p:cNvSpPr>
          <p:nvPr/>
        </p:nvSpPr>
        <p:spPr bwMode="auto">
          <a:xfrm>
            <a:off x="8305800" y="3733800"/>
            <a:ext cx="1371600" cy="990600"/>
          </a:xfrm>
          <a:prstGeom prst="roundRect">
            <a:avLst>
              <a:gd name="adj" fmla="val 16667"/>
            </a:avLst>
          </a:prstGeom>
          <a:solidFill>
            <a:srgbClr val="FCFCA2"/>
          </a:solidFill>
          <a:ln w="9525">
            <a:solidFill>
              <a:schemeClr val="tx1"/>
            </a:solidFill>
            <a:round/>
            <a:headEnd/>
            <a:tailEnd/>
          </a:ln>
        </p:spPr>
        <p:txBody>
          <a:bodyPr wrap="none" anchor="ctr"/>
          <a:lstStyle/>
          <a:p>
            <a:pPr algn="ctr"/>
            <a:r>
              <a:rPr lang="en-US" altLang="zh-CN">
                <a:ea typeface="SimSun" pitchFamily="2" charset="-122"/>
              </a:rPr>
              <a:t>Information</a:t>
            </a:r>
          </a:p>
          <a:p>
            <a:pPr algn="ctr"/>
            <a:r>
              <a:rPr lang="en-US" altLang="zh-CN">
                <a:ea typeface="SimSun" pitchFamily="2" charset="-122"/>
              </a:rPr>
              <a:t>Providers</a:t>
            </a:r>
          </a:p>
        </p:txBody>
      </p:sp>
      <p:sp>
        <p:nvSpPr>
          <p:cNvPr id="52238" name="Oval 11"/>
          <p:cNvSpPr>
            <a:spLocks noChangeArrowheads="1"/>
          </p:cNvSpPr>
          <p:nvPr/>
        </p:nvSpPr>
        <p:spPr bwMode="auto">
          <a:xfrm>
            <a:off x="4876800" y="5562600"/>
            <a:ext cx="1752600" cy="685800"/>
          </a:xfrm>
          <a:prstGeom prst="ellipse">
            <a:avLst/>
          </a:prstGeom>
          <a:solidFill>
            <a:srgbClr val="CBF5F9"/>
          </a:solidFill>
          <a:ln w="9525">
            <a:solidFill>
              <a:schemeClr val="tx1"/>
            </a:solidFill>
            <a:round/>
            <a:headEnd/>
            <a:tailEnd/>
          </a:ln>
        </p:spPr>
        <p:txBody>
          <a:bodyPr wrap="none" anchor="ctr"/>
          <a:lstStyle/>
          <a:p>
            <a:pPr algn="ctr"/>
            <a:r>
              <a:rPr lang="en-US" altLang="zh-CN">
                <a:ea typeface="SimSun" pitchFamily="2" charset="-122"/>
              </a:rPr>
              <a:t>Exchanges</a:t>
            </a:r>
          </a:p>
        </p:txBody>
      </p:sp>
      <p:sp>
        <p:nvSpPr>
          <p:cNvPr id="52239" name="AutoShape 12"/>
          <p:cNvSpPr>
            <a:spLocks noChangeArrowheads="1"/>
          </p:cNvSpPr>
          <p:nvPr/>
        </p:nvSpPr>
        <p:spPr bwMode="auto">
          <a:xfrm>
            <a:off x="7086600" y="2438400"/>
            <a:ext cx="1219200" cy="1219200"/>
          </a:xfrm>
          <a:prstGeom prst="diamond">
            <a:avLst/>
          </a:prstGeom>
          <a:solidFill>
            <a:srgbClr val="EBC5C5"/>
          </a:solidFill>
          <a:ln w="9525">
            <a:solidFill>
              <a:schemeClr val="tx1"/>
            </a:solidFill>
            <a:miter lim="800000"/>
            <a:headEnd/>
            <a:tailEnd/>
          </a:ln>
        </p:spPr>
        <p:txBody>
          <a:bodyPr wrap="none" anchor="ctr"/>
          <a:lstStyle/>
          <a:p>
            <a:pPr algn="ctr"/>
            <a:r>
              <a:rPr lang="en-US" altLang="zh-CN">
                <a:ea typeface="SimSun" pitchFamily="2" charset="-122"/>
              </a:rPr>
              <a:t>Brokers</a:t>
            </a:r>
          </a:p>
        </p:txBody>
      </p:sp>
      <p:cxnSp>
        <p:nvCxnSpPr>
          <p:cNvPr id="52240" name="AutoShape 13"/>
          <p:cNvCxnSpPr>
            <a:cxnSpLocks noChangeShapeType="1"/>
            <a:stCxn id="52232" idx="3"/>
            <a:endCxn id="52230" idx="1"/>
          </p:cNvCxnSpPr>
          <p:nvPr/>
        </p:nvCxnSpPr>
        <p:spPr bwMode="auto">
          <a:xfrm>
            <a:off x="3962400" y="2324100"/>
            <a:ext cx="990600" cy="342900"/>
          </a:xfrm>
          <a:prstGeom prst="straightConnector1">
            <a:avLst/>
          </a:prstGeom>
          <a:noFill/>
          <a:ln w="9525">
            <a:solidFill>
              <a:schemeClr val="tx1"/>
            </a:solidFill>
            <a:round/>
            <a:headEnd type="triangle" w="med" len="med"/>
            <a:tailEnd type="triangle" w="med" len="med"/>
          </a:ln>
        </p:spPr>
      </p:cxnSp>
      <p:cxnSp>
        <p:nvCxnSpPr>
          <p:cNvPr id="52241" name="AutoShape 14"/>
          <p:cNvCxnSpPr>
            <a:cxnSpLocks noChangeShapeType="1"/>
            <a:stCxn id="52233" idx="3"/>
            <a:endCxn id="52231" idx="1"/>
          </p:cNvCxnSpPr>
          <p:nvPr/>
        </p:nvCxnSpPr>
        <p:spPr bwMode="auto">
          <a:xfrm>
            <a:off x="3810000" y="3924300"/>
            <a:ext cx="1143000" cy="419100"/>
          </a:xfrm>
          <a:prstGeom prst="straightConnector1">
            <a:avLst/>
          </a:prstGeom>
          <a:noFill/>
          <a:ln w="9525">
            <a:solidFill>
              <a:schemeClr val="tx1"/>
            </a:solidFill>
            <a:round/>
            <a:headEnd type="triangle" w="med" len="med"/>
            <a:tailEnd type="triangle" w="med" len="med"/>
          </a:ln>
        </p:spPr>
      </p:cxnSp>
      <p:cxnSp>
        <p:nvCxnSpPr>
          <p:cNvPr id="52242" name="AutoShape 15"/>
          <p:cNvCxnSpPr>
            <a:cxnSpLocks noChangeShapeType="1"/>
            <a:stCxn id="52232" idx="3"/>
            <a:endCxn id="52231" idx="1"/>
          </p:cNvCxnSpPr>
          <p:nvPr/>
        </p:nvCxnSpPr>
        <p:spPr bwMode="auto">
          <a:xfrm>
            <a:off x="3962400" y="2324100"/>
            <a:ext cx="990600" cy="2019300"/>
          </a:xfrm>
          <a:prstGeom prst="straightConnector1">
            <a:avLst/>
          </a:prstGeom>
          <a:noFill/>
          <a:ln w="9525">
            <a:solidFill>
              <a:schemeClr val="tx1"/>
            </a:solidFill>
            <a:round/>
            <a:headEnd type="triangle" w="med" len="med"/>
            <a:tailEnd type="triangle" w="med" len="med"/>
          </a:ln>
        </p:spPr>
      </p:cxnSp>
      <p:cxnSp>
        <p:nvCxnSpPr>
          <p:cNvPr id="52243" name="AutoShape 16"/>
          <p:cNvCxnSpPr>
            <a:cxnSpLocks noChangeShapeType="1"/>
            <a:stCxn id="52235" idx="2"/>
            <a:endCxn id="52231" idx="1"/>
          </p:cNvCxnSpPr>
          <p:nvPr/>
        </p:nvCxnSpPr>
        <p:spPr bwMode="auto">
          <a:xfrm flipV="1">
            <a:off x="3886200" y="4343400"/>
            <a:ext cx="1066800" cy="1257300"/>
          </a:xfrm>
          <a:prstGeom prst="straightConnector1">
            <a:avLst/>
          </a:prstGeom>
          <a:noFill/>
          <a:ln w="9525">
            <a:solidFill>
              <a:schemeClr val="tx1"/>
            </a:solidFill>
            <a:round/>
            <a:headEnd type="triangle" w="med" len="med"/>
            <a:tailEnd type="triangle" w="med" len="med"/>
          </a:ln>
        </p:spPr>
      </p:cxnSp>
      <p:cxnSp>
        <p:nvCxnSpPr>
          <p:cNvPr id="52244" name="AutoShape 17"/>
          <p:cNvCxnSpPr>
            <a:cxnSpLocks noChangeShapeType="1"/>
            <a:stCxn id="52231" idx="2"/>
            <a:endCxn id="52238" idx="0"/>
          </p:cNvCxnSpPr>
          <p:nvPr/>
        </p:nvCxnSpPr>
        <p:spPr bwMode="auto">
          <a:xfrm rot="16200000" flipH="1">
            <a:off x="5410200" y="5219700"/>
            <a:ext cx="609600" cy="76200"/>
          </a:xfrm>
          <a:prstGeom prst="straightConnector1">
            <a:avLst/>
          </a:prstGeom>
          <a:noFill/>
          <a:ln w="9525">
            <a:solidFill>
              <a:schemeClr val="tx1"/>
            </a:solidFill>
            <a:round/>
            <a:headEnd type="triangle" w="med" len="med"/>
            <a:tailEnd type="triangle" w="med" len="med"/>
          </a:ln>
        </p:spPr>
      </p:cxnSp>
      <p:cxnSp>
        <p:nvCxnSpPr>
          <p:cNvPr id="52245" name="AutoShape 18"/>
          <p:cNvCxnSpPr>
            <a:cxnSpLocks noChangeShapeType="1"/>
            <a:stCxn id="52235" idx="2"/>
            <a:endCxn id="52238" idx="2"/>
          </p:cNvCxnSpPr>
          <p:nvPr/>
        </p:nvCxnSpPr>
        <p:spPr bwMode="auto">
          <a:xfrm rot="5400000" flipH="1" flipV="1">
            <a:off x="3619500" y="4914900"/>
            <a:ext cx="266700" cy="2247900"/>
          </a:xfrm>
          <a:prstGeom prst="straightConnector1">
            <a:avLst/>
          </a:prstGeom>
          <a:noFill/>
          <a:ln w="9525">
            <a:solidFill>
              <a:schemeClr val="tx1"/>
            </a:solidFill>
            <a:round/>
            <a:headEnd type="triangle" w="med" len="med"/>
            <a:tailEnd type="triangle" w="med" len="med"/>
          </a:ln>
        </p:spPr>
      </p:cxnSp>
      <p:cxnSp>
        <p:nvCxnSpPr>
          <p:cNvPr id="52246" name="AutoShape 19"/>
          <p:cNvCxnSpPr>
            <a:cxnSpLocks noChangeShapeType="1"/>
            <a:stCxn id="52238" idx="6"/>
            <a:endCxn id="52234" idx="2"/>
          </p:cNvCxnSpPr>
          <p:nvPr/>
        </p:nvCxnSpPr>
        <p:spPr bwMode="auto">
          <a:xfrm>
            <a:off x="6629400" y="5905500"/>
            <a:ext cx="533400" cy="38100"/>
          </a:xfrm>
          <a:prstGeom prst="straightConnector1">
            <a:avLst/>
          </a:prstGeom>
          <a:noFill/>
          <a:ln w="9525">
            <a:solidFill>
              <a:schemeClr val="tx1"/>
            </a:solidFill>
            <a:round/>
            <a:headEnd type="triangle" w="med" len="med"/>
            <a:tailEnd type="triangle" w="med" len="med"/>
          </a:ln>
        </p:spPr>
      </p:cxnSp>
      <p:cxnSp>
        <p:nvCxnSpPr>
          <p:cNvPr id="52247" name="AutoShape 20"/>
          <p:cNvCxnSpPr>
            <a:cxnSpLocks noChangeShapeType="1"/>
            <a:stCxn id="52232" idx="3"/>
            <a:endCxn id="52238" idx="1"/>
          </p:cNvCxnSpPr>
          <p:nvPr/>
        </p:nvCxnSpPr>
        <p:spPr bwMode="auto">
          <a:xfrm>
            <a:off x="3962401" y="2324101"/>
            <a:ext cx="1171575" cy="3338513"/>
          </a:xfrm>
          <a:prstGeom prst="straightConnector1">
            <a:avLst/>
          </a:prstGeom>
          <a:noFill/>
          <a:ln w="9525">
            <a:solidFill>
              <a:schemeClr val="tx1"/>
            </a:solidFill>
            <a:round/>
            <a:headEnd type="triangle" w="med" len="med"/>
            <a:tailEnd type="triangle" w="med" len="med"/>
          </a:ln>
        </p:spPr>
      </p:cxnSp>
      <p:cxnSp>
        <p:nvCxnSpPr>
          <p:cNvPr id="52248" name="AutoShape 21"/>
          <p:cNvCxnSpPr>
            <a:cxnSpLocks noChangeShapeType="1"/>
            <a:stCxn id="52233" idx="2"/>
            <a:endCxn id="52238" idx="1"/>
          </p:cNvCxnSpPr>
          <p:nvPr/>
        </p:nvCxnSpPr>
        <p:spPr bwMode="auto">
          <a:xfrm rot="16200000" flipH="1">
            <a:off x="3488532" y="4017170"/>
            <a:ext cx="1090613" cy="2200275"/>
          </a:xfrm>
          <a:prstGeom prst="straightConnector1">
            <a:avLst/>
          </a:prstGeom>
          <a:noFill/>
          <a:ln w="9525">
            <a:solidFill>
              <a:schemeClr val="tx1"/>
            </a:solidFill>
            <a:round/>
            <a:headEnd type="triangle" w="med" len="med"/>
            <a:tailEnd type="triangle" w="med" len="med"/>
          </a:ln>
        </p:spPr>
      </p:cxnSp>
      <p:cxnSp>
        <p:nvCxnSpPr>
          <p:cNvPr id="52249" name="AutoShape 22"/>
          <p:cNvCxnSpPr>
            <a:cxnSpLocks noChangeShapeType="1"/>
            <a:stCxn id="52230" idx="3"/>
            <a:endCxn id="52236" idx="1"/>
          </p:cNvCxnSpPr>
          <p:nvPr/>
        </p:nvCxnSpPr>
        <p:spPr bwMode="auto">
          <a:xfrm flipV="1">
            <a:off x="6400800" y="1752600"/>
            <a:ext cx="1295400" cy="914400"/>
          </a:xfrm>
          <a:prstGeom prst="straightConnector1">
            <a:avLst/>
          </a:prstGeom>
          <a:noFill/>
          <a:ln w="9525">
            <a:solidFill>
              <a:schemeClr val="tx1"/>
            </a:solidFill>
            <a:round/>
            <a:headEnd type="triangle" w="med" len="med"/>
            <a:tailEnd type="triangle" w="med" len="med"/>
          </a:ln>
        </p:spPr>
      </p:cxnSp>
      <p:cxnSp>
        <p:nvCxnSpPr>
          <p:cNvPr id="52250" name="AutoShape 23"/>
          <p:cNvCxnSpPr>
            <a:cxnSpLocks noChangeShapeType="1"/>
            <a:stCxn id="52239" idx="1"/>
            <a:endCxn id="52230" idx="3"/>
          </p:cNvCxnSpPr>
          <p:nvPr/>
        </p:nvCxnSpPr>
        <p:spPr bwMode="auto">
          <a:xfrm flipH="1" flipV="1">
            <a:off x="6400800" y="2667000"/>
            <a:ext cx="685800" cy="381000"/>
          </a:xfrm>
          <a:prstGeom prst="straightConnector1">
            <a:avLst/>
          </a:prstGeom>
          <a:noFill/>
          <a:ln w="9525">
            <a:solidFill>
              <a:schemeClr val="tx1"/>
            </a:solidFill>
            <a:round/>
            <a:headEnd type="triangle" w="med" len="med"/>
            <a:tailEnd type="triangle" w="med" len="med"/>
          </a:ln>
        </p:spPr>
      </p:cxnSp>
      <p:cxnSp>
        <p:nvCxnSpPr>
          <p:cNvPr id="52251" name="AutoShape 24"/>
          <p:cNvCxnSpPr>
            <a:cxnSpLocks noChangeShapeType="1"/>
            <a:stCxn id="52239" idx="1"/>
            <a:endCxn id="52231" idx="0"/>
          </p:cNvCxnSpPr>
          <p:nvPr/>
        </p:nvCxnSpPr>
        <p:spPr bwMode="auto">
          <a:xfrm flipH="1">
            <a:off x="5676900" y="3048000"/>
            <a:ext cx="1409700" cy="685800"/>
          </a:xfrm>
          <a:prstGeom prst="straightConnector1">
            <a:avLst/>
          </a:prstGeom>
          <a:noFill/>
          <a:ln w="9525">
            <a:solidFill>
              <a:schemeClr val="tx1"/>
            </a:solidFill>
            <a:round/>
            <a:headEnd type="triangle" w="med" len="med"/>
            <a:tailEnd type="triangle" w="med" len="med"/>
          </a:ln>
        </p:spPr>
      </p:cxnSp>
      <p:cxnSp>
        <p:nvCxnSpPr>
          <p:cNvPr id="52252" name="AutoShape 25"/>
          <p:cNvCxnSpPr>
            <a:cxnSpLocks noChangeShapeType="1"/>
            <a:stCxn id="52239" idx="3"/>
            <a:endCxn id="52237" idx="0"/>
          </p:cNvCxnSpPr>
          <p:nvPr/>
        </p:nvCxnSpPr>
        <p:spPr bwMode="auto">
          <a:xfrm>
            <a:off x="8305800" y="3048000"/>
            <a:ext cx="685800" cy="685800"/>
          </a:xfrm>
          <a:prstGeom prst="straightConnector1">
            <a:avLst/>
          </a:prstGeom>
          <a:noFill/>
          <a:ln w="9525">
            <a:solidFill>
              <a:srgbClr val="FF0000"/>
            </a:solidFill>
            <a:round/>
            <a:headEnd type="triangle" w="med" len="med"/>
            <a:tailEnd type="triangle" w="med" len="med"/>
          </a:ln>
        </p:spPr>
      </p:cxnSp>
      <p:cxnSp>
        <p:nvCxnSpPr>
          <p:cNvPr id="52253" name="AutoShape 26"/>
          <p:cNvCxnSpPr>
            <a:cxnSpLocks noChangeShapeType="1"/>
            <a:stCxn id="52236" idx="2"/>
            <a:endCxn id="52239" idx="3"/>
          </p:cNvCxnSpPr>
          <p:nvPr/>
        </p:nvCxnSpPr>
        <p:spPr bwMode="auto">
          <a:xfrm flipH="1">
            <a:off x="8305800" y="2133600"/>
            <a:ext cx="304800" cy="914400"/>
          </a:xfrm>
          <a:prstGeom prst="straightConnector1">
            <a:avLst/>
          </a:prstGeom>
          <a:noFill/>
          <a:ln w="9525">
            <a:solidFill>
              <a:schemeClr val="tx1"/>
            </a:solidFill>
            <a:round/>
            <a:headEnd type="triangle" w="med" len="med"/>
            <a:tailEnd type="triangle" w="med" len="med"/>
          </a:ln>
        </p:spPr>
      </p:cxnSp>
      <p:cxnSp>
        <p:nvCxnSpPr>
          <p:cNvPr id="52254" name="AutoShape 27"/>
          <p:cNvCxnSpPr>
            <a:cxnSpLocks noChangeShapeType="1"/>
            <a:stCxn id="52231" idx="3"/>
            <a:endCxn id="52234" idx="1"/>
          </p:cNvCxnSpPr>
          <p:nvPr/>
        </p:nvCxnSpPr>
        <p:spPr bwMode="auto">
          <a:xfrm>
            <a:off x="6400801" y="4343400"/>
            <a:ext cx="1052513" cy="1276350"/>
          </a:xfrm>
          <a:prstGeom prst="straightConnector1">
            <a:avLst/>
          </a:prstGeom>
          <a:noFill/>
          <a:ln w="9525">
            <a:solidFill>
              <a:schemeClr val="tx1"/>
            </a:solidFill>
            <a:round/>
            <a:headEnd type="triangle" w="med" len="med"/>
            <a:tailEnd type="triangle" w="med" len="med"/>
          </a:ln>
        </p:spPr>
      </p:cxnSp>
      <p:cxnSp>
        <p:nvCxnSpPr>
          <p:cNvPr id="52255" name="AutoShape 28"/>
          <p:cNvCxnSpPr>
            <a:cxnSpLocks noChangeShapeType="1"/>
            <a:stCxn id="52231" idx="3"/>
            <a:endCxn id="52237" idx="1"/>
          </p:cNvCxnSpPr>
          <p:nvPr/>
        </p:nvCxnSpPr>
        <p:spPr bwMode="auto">
          <a:xfrm flipV="1">
            <a:off x="6400800" y="4229100"/>
            <a:ext cx="1905000" cy="114300"/>
          </a:xfrm>
          <a:prstGeom prst="straightConnector1">
            <a:avLst/>
          </a:prstGeom>
          <a:noFill/>
          <a:ln w="9525">
            <a:solidFill>
              <a:srgbClr val="FF0000"/>
            </a:solidFill>
            <a:round/>
            <a:headEnd type="triangle" w="med" len="med"/>
            <a:tailEnd type="triangle" w="med" len="med"/>
          </a:ln>
        </p:spPr>
      </p:cxnSp>
      <p:cxnSp>
        <p:nvCxnSpPr>
          <p:cNvPr id="52256" name="AutoShape 29"/>
          <p:cNvCxnSpPr>
            <a:cxnSpLocks noChangeShapeType="1"/>
            <a:stCxn id="52230" idx="2"/>
            <a:endCxn id="52237" idx="1"/>
          </p:cNvCxnSpPr>
          <p:nvPr/>
        </p:nvCxnSpPr>
        <p:spPr bwMode="auto">
          <a:xfrm>
            <a:off x="5676900" y="3276600"/>
            <a:ext cx="2628900" cy="952500"/>
          </a:xfrm>
          <a:prstGeom prst="straightConnector1">
            <a:avLst/>
          </a:prstGeom>
          <a:noFill/>
          <a:ln w="9525">
            <a:solidFill>
              <a:srgbClr val="FF0000"/>
            </a:solidFill>
            <a:round/>
            <a:headEnd type="triangle" w="med" len="med"/>
            <a:tailEnd type="triangle" w="med" len="med"/>
          </a:ln>
        </p:spPr>
      </p:cxnSp>
      <p:cxnSp>
        <p:nvCxnSpPr>
          <p:cNvPr id="52257" name="AutoShape 30"/>
          <p:cNvCxnSpPr>
            <a:cxnSpLocks noChangeShapeType="1"/>
            <a:stCxn id="52238" idx="7"/>
            <a:endCxn id="52239" idx="2"/>
          </p:cNvCxnSpPr>
          <p:nvPr/>
        </p:nvCxnSpPr>
        <p:spPr bwMode="auto">
          <a:xfrm rot="5400000" flipH="1" flipV="1">
            <a:off x="6031707" y="3998120"/>
            <a:ext cx="2005013" cy="1323975"/>
          </a:xfrm>
          <a:prstGeom prst="straightConnector1">
            <a:avLst/>
          </a:prstGeom>
          <a:noFill/>
          <a:ln w="9525">
            <a:solidFill>
              <a:schemeClr val="tx1"/>
            </a:solidFill>
            <a:round/>
            <a:headEnd type="triangle" w="med" len="med"/>
            <a:tailEnd type="triangle" w="med" len="med"/>
          </a:ln>
        </p:spPr>
      </p:cxnSp>
      <p:cxnSp>
        <p:nvCxnSpPr>
          <p:cNvPr id="52258" name="AutoShape 31"/>
          <p:cNvCxnSpPr>
            <a:cxnSpLocks noChangeShapeType="1"/>
            <a:stCxn id="52232" idx="0"/>
            <a:endCxn id="52236" idx="0"/>
          </p:cNvCxnSpPr>
          <p:nvPr/>
        </p:nvCxnSpPr>
        <p:spPr bwMode="auto">
          <a:xfrm rot="-5400000">
            <a:off x="5600700" y="-1257300"/>
            <a:ext cx="381000" cy="5638800"/>
          </a:xfrm>
          <a:prstGeom prst="bentConnector3">
            <a:avLst>
              <a:gd name="adj1" fmla="val 160000"/>
            </a:avLst>
          </a:prstGeom>
          <a:noFill/>
          <a:ln w="9525">
            <a:solidFill>
              <a:schemeClr val="tx1"/>
            </a:solidFill>
            <a:miter lim="800000"/>
            <a:headEnd type="triangle" w="med" len="med"/>
            <a:tailEnd type="triangle" w="med" len="med"/>
          </a:ln>
        </p:spPr>
      </p:cxnSp>
      <p:cxnSp>
        <p:nvCxnSpPr>
          <p:cNvPr id="52259" name="AutoShape 32"/>
          <p:cNvCxnSpPr>
            <a:cxnSpLocks noChangeShapeType="1"/>
            <a:stCxn id="52235" idx="2"/>
            <a:endCxn id="52230" idx="1"/>
          </p:cNvCxnSpPr>
          <p:nvPr/>
        </p:nvCxnSpPr>
        <p:spPr bwMode="auto">
          <a:xfrm flipV="1">
            <a:off x="3886200" y="2667000"/>
            <a:ext cx="1066800" cy="2933700"/>
          </a:xfrm>
          <a:prstGeom prst="straightConnector1">
            <a:avLst/>
          </a:prstGeom>
          <a:noFill/>
          <a:ln w="9525">
            <a:solidFill>
              <a:schemeClr val="tx1"/>
            </a:solidFill>
            <a:round/>
            <a:headEnd type="triangle" w="med" len="med"/>
            <a:tailEnd type="triangle" w="med" len="med"/>
          </a:ln>
        </p:spPr>
      </p:cxnSp>
      <p:cxnSp>
        <p:nvCxnSpPr>
          <p:cNvPr id="52260" name="AutoShape 33"/>
          <p:cNvCxnSpPr>
            <a:cxnSpLocks noChangeShapeType="1"/>
            <a:stCxn id="52230" idx="3"/>
            <a:endCxn id="52234" idx="0"/>
          </p:cNvCxnSpPr>
          <p:nvPr/>
        </p:nvCxnSpPr>
        <p:spPr bwMode="auto">
          <a:xfrm>
            <a:off x="6400800" y="2667000"/>
            <a:ext cx="1752600" cy="2819400"/>
          </a:xfrm>
          <a:prstGeom prst="straightConnector1">
            <a:avLst/>
          </a:prstGeom>
          <a:noFill/>
          <a:ln w="9525">
            <a:solidFill>
              <a:schemeClr val="tx1"/>
            </a:solidFill>
            <a:round/>
            <a:headEnd type="triangle" w="med" len="med"/>
            <a:tailEnd type="triangle" w="med" len="med"/>
          </a:ln>
        </p:spPr>
      </p:cxnSp>
      <p:cxnSp>
        <p:nvCxnSpPr>
          <p:cNvPr id="52261" name="AutoShape 34"/>
          <p:cNvCxnSpPr>
            <a:cxnSpLocks noChangeShapeType="1"/>
            <a:stCxn id="52237" idx="2"/>
            <a:endCxn id="52234" idx="0"/>
          </p:cNvCxnSpPr>
          <p:nvPr/>
        </p:nvCxnSpPr>
        <p:spPr bwMode="auto">
          <a:xfrm flipH="1">
            <a:off x="8153400" y="4724400"/>
            <a:ext cx="838200" cy="762000"/>
          </a:xfrm>
          <a:prstGeom prst="straightConnector1">
            <a:avLst/>
          </a:prstGeom>
          <a:noFill/>
          <a:ln w="9525">
            <a:solidFill>
              <a:srgbClr val="FF0000"/>
            </a:solidFill>
            <a:round/>
            <a:headEnd type="triangle" w="med" len="med"/>
            <a:tailEnd type="triangle" w="med" len="med"/>
          </a:ln>
        </p:spPr>
      </p:cxnSp>
      <p:cxnSp>
        <p:nvCxnSpPr>
          <p:cNvPr id="52262" name="AutoShape 35"/>
          <p:cNvCxnSpPr>
            <a:cxnSpLocks noChangeShapeType="1"/>
            <a:stCxn id="52233" idx="1"/>
            <a:endCxn id="52237" idx="3"/>
          </p:cNvCxnSpPr>
          <p:nvPr/>
        </p:nvCxnSpPr>
        <p:spPr bwMode="auto">
          <a:xfrm rot="10800000" flipH="1" flipV="1">
            <a:off x="2057400" y="3924300"/>
            <a:ext cx="7620000" cy="304800"/>
          </a:xfrm>
          <a:prstGeom prst="bentConnector5">
            <a:avLst>
              <a:gd name="adj1" fmla="val -3000"/>
              <a:gd name="adj2" fmla="val 907810"/>
              <a:gd name="adj3" fmla="val 103000"/>
            </a:avLst>
          </a:prstGeom>
          <a:noFill/>
          <a:ln w="9525">
            <a:solidFill>
              <a:srgbClr val="FF0000"/>
            </a:solidFill>
            <a:miter lim="800000"/>
            <a:headEnd type="triangle" w="med" len="med"/>
            <a:tailEnd type="triangle" w="med" len="med"/>
          </a:ln>
        </p:spPr>
      </p:cxnSp>
      <p:cxnSp>
        <p:nvCxnSpPr>
          <p:cNvPr id="52263" name="AutoShape 36"/>
          <p:cNvCxnSpPr>
            <a:cxnSpLocks noChangeShapeType="1"/>
            <a:stCxn id="52233" idx="1"/>
            <a:endCxn id="52236" idx="3"/>
          </p:cNvCxnSpPr>
          <p:nvPr/>
        </p:nvCxnSpPr>
        <p:spPr bwMode="auto">
          <a:xfrm rot="10800000" flipH="1">
            <a:off x="2057400" y="1752600"/>
            <a:ext cx="7467600" cy="2171700"/>
          </a:xfrm>
          <a:prstGeom prst="bentConnector5">
            <a:avLst>
              <a:gd name="adj1" fmla="val -3060"/>
              <a:gd name="adj2" fmla="val 122657"/>
              <a:gd name="adj3" fmla="val 103060"/>
            </a:avLst>
          </a:prstGeom>
          <a:noFill/>
          <a:ln w="9525">
            <a:solidFill>
              <a:schemeClr val="tx1"/>
            </a:solidFill>
            <a:miter lim="800000"/>
            <a:headEnd type="triangle" w="med" len="med"/>
            <a:tailEnd type="triangle" w="med" len="med"/>
          </a:ln>
        </p:spPr>
      </p:cxnSp>
      <p:cxnSp>
        <p:nvCxnSpPr>
          <p:cNvPr id="52264" name="AutoShape 37"/>
          <p:cNvCxnSpPr>
            <a:cxnSpLocks noChangeShapeType="1"/>
            <a:stCxn id="52230" idx="2"/>
            <a:endCxn id="52231" idx="0"/>
          </p:cNvCxnSpPr>
          <p:nvPr/>
        </p:nvCxnSpPr>
        <p:spPr bwMode="auto">
          <a:xfrm>
            <a:off x="5676900" y="3276600"/>
            <a:ext cx="0" cy="457200"/>
          </a:xfrm>
          <a:prstGeom prst="straightConnector1">
            <a:avLst/>
          </a:prstGeom>
          <a:noFill/>
          <a:ln w="9525">
            <a:solidFill>
              <a:schemeClr val="tx1"/>
            </a:solidFill>
            <a:round/>
            <a:headEnd type="triangle" w="med" len="med"/>
            <a:tailEnd type="triangle" w="med" len="med"/>
          </a:ln>
        </p:spPr>
      </p:cxnSp>
      <p:cxnSp>
        <p:nvCxnSpPr>
          <p:cNvPr id="52265" name="AutoShape 38"/>
          <p:cNvCxnSpPr>
            <a:cxnSpLocks noChangeShapeType="1"/>
            <a:stCxn id="52237" idx="0"/>
            <a:endCxn id="52236" idx="2"/>
          </p:cNvCxnSpPr>
          <p:nvPr/>
        </p:nvCxnSpPr>
        <p:spPr bwMode="auto">
          <a:xfrm flipH="1" flipV="1">
            <a:off x="8610600" y="2133600"/>
            <a:ext cx="381000" cy="1600200"/>
          </a:xfrm>
          <a:prstGeom prst="straightConnector1">
            <a:avLst/>
          </a:prstGeom>
          <a:noFill/>
          <a:ln w="9525">
            <a:solidFill>
              <a:srgbClr val="FF0000"/>
            </a:solidFill>
            <a:round/>
            <a:headEnd type="triangle" w="med" len="med"/>
            <a:tailEnd type="triangle" w="med" len="med"/>
          </a:ln>
        </p:spPr>
      </p:cxnSp>
      <p:cxnSp>
        <p:nvCxnSpPr>
          <p:cNvPr id="52266" name="AutoShape 39"/>
          <p:cNvCxnSpPr>
            <a:cxnSpLocks noChangeShapeType="1"/>
            <a:stCxn id="52238" idx="7"/>
            <a:endCxn id="52237" idx="1"/>
          </p:cNvCxnSpPr>
          <p:nvPr/>
        </p:nvCxnSpPr>
        <p:spPr bwMode="auto">
          <a:xfrm rot="5400000" flipH="1" flipV="1">
            <a:off x="6622257" y="3979070"/>
            <a:ext cx="1433513" cy="1933575"/>
          </a:xfrm>
          <a:prstGeom prst="straightConnector1">
            <a:avLst/>
          </a:prstGeom>
          <a:noFill/>
          <a:ln w="9525">
            <a:solidFill>
              <a:srgbClr val="FF0000"/>
            </a:solidFill>
            <a:round/>
            <a:headEnd type="triangle" w="med" len="med"/>
            <a:tailEnd type="triangle" w="med" len="med"/>
          </a:ln>
        </p:spPr>
      </p:cxnSp>
      <p:cxnSp>
        <p:nvCxnSpPr>
          <p:cNvPr id="52267" name="AutoShape 40"/>
          <p:cNvCxnSpPr>
            <a:cxnSpLocks noChangeShapeType="1"/>
            <a:stCxn id="52232" idx="2"/>
            <a:endCxn id="52237" idx="1"/>
          </p:cNvCxnSpPr>
          <p:nvPr/>
        </p:nvCxnSpPr>
        <p:spPr bwMode="auto">
          <a:xfrm>
            <a:off x="2971800" y="2895600"/>
            <a:ext cx="5334000" cy="1333500"/>
          </a:xfrm>
          <a:prstGeom prst="straightConnector1">
            <a:avLst/>
          </a:prstGeom>
          <a:noFill/>
          <a:ln w="9525">
            <a:solidFill>
              <a:srgbClr val="FF0000"/>
            </a:solidFill>
            <a:round/>
            <a:headEnd type="triangle" w="med" len="med"/>
            <a:tailEnd type="triangle" w="med" len="med"/>
          </a:ln>
        </p:spPr>
      </p:cxnSp>
      <p:cxnSp>
        <p:nvCxnSpPr>
          <p:cNvPr id="52268" name="AutoShape 41"/>
          <p:cNvCxnSpPr>
            <a:cxnSpLocks noChangeShapeType="1"/>
          </p:cNvCxnSpPr>
          <p:nvPr/>
        </p:nvCxnSpPr>
        <p:spPr bwMode="auto">
          <a:xfrm>
            <a:off x="3810000" y="3581400"/>
            <a:ext cx="4419600" cy="685800"/>
          </a:xfrm>
          <a:prstGeom prst="bentConnector3">
            <a:avLst>
              <a:gd name="adj1" fmla="val 67384"/>
            </a:avLst>
          </a:prstGeom>
          <a:noFill/>
          <a:ln w="9525">
            <a:solidFill>
              <a:srgbClr val="FF0000"/>
            </a:solidFill>
            <a:miter lim="800000"/>
            <a:headEnd type="triangle" w="med" len="med"/>
            <a:tailEnd type="triangle" w="med" len="med"/>
          </a:ln>
        </p:spPr>
      </p:cxnSp>
      <p:sp>
        <p:nvSpPr>
          <p:cNvPr id="52269" name="AutoShape 42"/>
          <p:cNvSpPr>
            <a:spLocks noChangeArrowheads="1"/>
          </p:cNvSpPr>
          <p:nvPr/>
        </p:nvSpPr>
        <p:spPr bwMode="auto">
          <a:xfrm>
            <a:off x="9067800" y="2438400"/>
            <a:ext cx="1295400" cy="838200"/>
          </a:xfrm>
          <a:prstGeom prst="roundRect">
            <a:avLst>
              <a:gd name="adj" fmla="val 16667"/>
            </a:avLst>
          </a:prstGeom>
          <a:solidFill>
            <a:srgbClr val="F5FEA2"/>
          </a:solidFill>
          <a:ln w="9525">
            <a:solidFill>
              <a:schemeClr val="tx1"/>
            </a:solidFill>
            <a:round/>
            <a:headEnd/>
            <a:tailEnd/>
          </a:ln>
        </p:spPr>
        <p:txBody>
          <a:bodyPr wrap="none" anchor="ctr"/>
          <a:lstStyle/>
          <a:p>
            <a:pPr algn="ctr"/>
            <a:r>
              <a:rPr lang="en-US" altLang="zh-CN">
                <a:ea typeface="SimSun" pitchFamily="2" charset="-122"/>
              </a:rPr>
              <a:t>Service </a:t>
            </a:r>
          </a:p>
          <a:p>
            <a:pPr algn="ctr"/>
            <a:r>
              <a:rPr lang="en-US" altLang="zh-CN">
                <a:ea typeface="SimSun" pitchFamily="2" charset="-122"/>
              </a:rPr>
              <a:t>Providers</a:t>
            </a:r>
          </a:p>
        </p:txBody>
      </p:sp>
      <p:cxnSp>
        <p:nvCxnSpPr>
          <p:cNvPr id="52270" name="AutoShape 43"/>
          <p:cNvCxnSpPr>
            <a:cxnSpLocks noChangeShapeType="1"/>
            <a:stCxn id="52269" idx="0"/>
            <a:endCxn id="52236" idx="2"/>
          </p:cNvCxnSpPr>
          <p:nvPr/>
        </p:nvCxnSpPr>
        <p:spPr bwMode="auto">
          <a:xfrm flipH="1" flipV="1">
            <a:off x="8610600" y="2133600"/>
            <a:ext cx="1104900" cy="304800"/>
          </a:xfrm>
          <a:prstGeom prst="straightConnector1">
            <a:avLst/>
          </a:prstGeom>
          <a:noFill/>
          <a:ln w="9525">
            <a:solidFill>
              <a:schemeClr val="tx1"/>
            </a:solidFill>
            <a:round/>
            <a:headEnd type="triangle" w="med" len="med"/>
            <a:tailEnd type="triangle" w="med" len="med"/>
          </a:ln>
        </p:spPr>
      </p:cxnSp>
      <p:cxnSp>
        <p:nvCxnSpPr>
          <p:cNvPr id="52271" name="AutoShape 44"/>
          <p:cNvCxnSpPr>
            <a:cxnSpLocks noChangeShapeType="1"/>
            <a:stCxn id="52230" idx="0"/>
            <a:endCxn id="52269" idx="1"/>
          </p:cNvCxnSpPr>
          <p:nvPr/>
        </p:nvCxnSpPr>
        <p:spPr bwMode="auto">
          <a:xfrm rot="5400000" flipV="1">
            <a:off x="6972300" y="762000"/>
            <a:ext cx="800100" cy="3390900"/>
          </a:xfrm>
          <a:prstGeom prst="curvedConnector4">
            <a:avLst>
              <a:gd name="adj1" fmla="val -28569"/>
              <a:gd name="adj2" fmla="val 60676"/>
            </a:avLst>
          </a:prstGeom>
          <a:noFill/>
          <a:ln w="9525">
            <a:solidFill>
              <a:schemeClr val="tx1"/>
            </a:solidFill>
            <a:round/>
            <a:headEnd type="triangle" w="med" len="med"/>
            <a:tailEnd type="triangle" w="med" len="med"/>
          </a:ln>
        </p:spPr>
      </p:cxnSp>
      <p:cxnSp>
        <p:nvCxnSpPr>
          <p:cNvPr id="52272" name="AutoShape 45"/>
          <p:cNvCxnSpPr>
            <a:cxnSpLocks noChangeShapeType="1"/>
            <a:stCxn id="52269" idx="1"/>
            <a:endCxn id="52231" idx="3"/>
          </p:cNvCxnSpPr>
          <p:nvPr/>
        </p:nvCxnSpPr>
        <p:spPr bwMode="auto">
          <a:xfrm rot="10800000" flipV="1">
            <a:off x="6400800" y="2857500"/>
            <a:ext cx="2667000" cy="1485900"/>
          </a:xfrm>
          <a:prstGeom prst="curvedConnector3">
            <a:avLst>
              <a:gd name="adj1" fmla="val 34222"/>
            </a:avLst>
          </a:prstGeom>
          <a:noFill/>
          <a:ln w="9525">
            <a:solidFill>
              <a:schemeClr val="tx1"/>
            </a:solidFill>
            <a:round/>
            <a:headEnd type="triangle" w="med" len="med"/>
            <a:tailEnd type="triangle" w="med" len="med"/>
          </a:ln>
        </p:spPr>
      </p:cxnSp>
      <p:cxnSp>
        <p:nvCxnSpPr>
          <p:cNvPr id="52273" name="AutoShape 46"/>
          <p:cNvCxnSpPr>
            <a:cxnSpLocks noChangeShapeType="1"/>
            <a:stCxn id="52233" idx="2"/>
            <a:endCxn id="52269" idx="3"/>
          </p:cNvCxnSpPr>
          <p:nvPr/>
        </p:nvCxnSpPr>
        <p:spPr bwMode="auto">
          <a:xfrm rot="5400000" flipH="1" flipV="1">
            <a:off x="5791200" y="0"/>
            <a:ext cx="1714500" cy="7429500"/>
          </a:xfrm>
          <a:prstGeom prst="curvedConnector4">
            <a:avLst>
              <a:gd name="adj1" fmla="val -43241"/>
              <a:gd name="adj2" fmla="val 101343"/>
            </a:avLst>
          </a:prstGeom>
          <a:noFill/>
          <a:ln w="9525">
            <a:solidFill>
              <a:schemeClr val="tx1"/>
            </a:solidFill>
            <a:round/>
            <a:headEnd type="triangle" w="med" len="med"/>
            <a:tailEnd type="triangle" w="med" len="med"/>
          </a:ln>
        </p:spPr>
      </p:cxnSp>
      <p:cxnSp>
        <p:nvCxnSpPr>
          <p:cNvPr id="52274" name="AutoShape 47"/>
          <p:cNvCxnSpPr>
            <a:cxnSpLocks noChangeShapeType="1"/>
            <a:stCxn id="52232" idx="1"/>
            <a:endCxn id="52269" idx="3"/>
          </p:cNvCxnSpPr>
          <p:nvPr/>
        </p:nvCxnSpPr>
        <p:spPr bwMode="auto">
          <a:xfrm rot="10800000" flipH="1" flipV="1">
            <a:off x="1981200" y="2324100"/>
            <a:ext cx="8382000" cy="533400"/>
          </a:xfrm>
          <a:prstGeom prst="curvedConnector5">
            <a:avLst>
              <a:gd name="adj1" fmla="val -3602"/>
              <a:gd name="adj2" fmla="val -251491"/>
              <a:gd name="adj3" fmla="val 102727"/>
            </a:avLst>
          </a:prstGeom>
          <a:noFill/>
          <a:ln w="9525">
            <a:solidFill>
              <a:schemeClr val="tx1"/>
            </a:solidFill>
            <a:round/>
            <a:headEnd type="triangle" w="med" len="med"/>
            <a:tailEnd type="triangle" w="med" len="med"/>
          </a:ln>
        </p:spPr>
      </p:cxnSp>
      <p:sp>
        <p:nvSpPr>
          <p:cNvPr id="52275" name="Oval 48"/>
          <p:cNvSpPr>
            <a:spLocks noChangeArrowheads="1"/>
          </p:cNvSpPr>
          <p:nvPr/>
        </p:nvSpPr>
        <p:spPr bwMode="auto">
          <a:xfrm>
            <a:off x="4495800" y="1143000"/>
            <a:ext cx="2438400" cy="4343400"/>
          </a:xfrm>
          <a:prstGeom prst="ellipse">
            <a:avLst/>
          </a:prstGeom>
          <a:noFill/>
          <a:ln w="76200">
            <a:solidFill>
              <a:srgbClr val="FF0000"/>
            </a:solidFill>
            <a:round/>
            <a:headEnd/>
            <a:tailEnd/>
          </a:ln>
        </p:spPr>
        <p:txBody>
          <a:bodyPr wrap="none" anchor="ctr"/>
          <a:lstStyle/>
          <a:p>
            <a:endParaRPr lang="zh-CN" altLang="en-US">
              <a:ea typeface="SimSun" pitchFamily="2" charset="-122"/>
            </a:endParaRPr>
          </a:p>
        </p:txBody>
      </p:sp>
      <p:sp>
        <p:nvSpPr>
          <p:cNvPr id="5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
        <p:nvSpPr>
          <p:cNvPr id="53"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57</a:t>
            </a:fld>
            <a:endParaRPr lang="en-US" altLang="en-US"/>
          </a:p>
        </p:txBody>
      </p:sp>
    </p:spTree>
    <p:extLst>
      <p:ext uri="{BB962C8B-B14F-4D97-AF65-F5344CB8AC3E}">
        <p14:creationId xmlns:p14="http://schemas.microsoft.com/office/powerpoint/2010/main" val="3357667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building blocks for capital markets</a:t>
            </a:r>
          </a:p>
        </p:txBody>
      </p:sp>
      <p:pic>
        <p:nvPicPr>
          <p:cNvPr id="6" name="Content Placeholder 5"/>
          <p:cNvPicPr>
            <a:picLocks noGrp="1" noChangeAspect="1"/>
          </p:cNvPicPr>
          <p:nvPr>
            <p:ph idx="1"/>
          </p:nvPr>
        </p:nvPicPr>
        <p:blipFill>
          <a:blip r:embed="rId3"/>
          <a:stretch>
            <a:fillRect/>
          </a:stretch>
        </p:blipFill>
        <p:spPr>
          <a:xfrm>
            <a:off x="3050125" y="1524000"/>
            <a:ext cx="6470596" cy="4419600"/>
          </a:xfrm>
          <a:prstGeom prst="rect">
            <a:avLst/>
          </a:prstGeom>
        </p:spPr>
      </p:pic>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58</a:t>
            </a:fld>
            <a:endParaRPr lang="en-US" altLang="en-US"/>
          </a:p>
        </p:txBody>
      </p:sp>
      <p:sp>
        <p:nvSpPr>
          <p:cNvPr id="5" name="Footer Placeholder 4"/>
          <p:cNvSpPr>
            <a:spLocks noGrp="1"/>
          </p:cNvSpPr>
          <p:nvPr>
            <p:ph type="ftr" sz="quarter" idx="11"/>
          </p:nvPr>
        </p:nvSpPr>
        <p:spPr/>
        <p:txBody>
          <a:bodyPr/>
          <a:lstStyle/>
          <a:p>
            <a:pPr>
              <a:defRPr/>
            </a:pPr>
            <a:r>
              <a:rPr lang="en-US" altLang="zh-TW" dirty="0"/>
              <a:t>Overview</a:t>
            </a:r>
          </a:p>
        </p:txBody>
      </p:sp>
      <p:sp>
        <p:nvSpPr>
          <p:cNvPr id="7" name="TextBox 6"/>
          <p:cNvSpPr txBox="1"/>
          <p:nvPr/>
        </p:nvSpPr>
        <p:spPr>
          <a:xfrm>
            <a:off x="1524000" y="5943601"/>
            <a:ext cx="2209800" cy="200025"/>
          </a:xfrm>
          <a:prstGeom prst="rect">
            <a:avLst/>
          </a:prstGeom>
          <a:noFill/>
        </p:spPr>
        <p:txBody>
          <a:bodyPr vert="horz" wrap="square" lIns="91440" tIns="45720" rIns="91440" bIns="45720" rtlCol="0" anchor="ctr">
            <a:noAutofit/>
          </a:bodyPr>
          <a:lstStyle/>
          <a:p>
            <a:r>
              <a:rPr lang="en-US" sz="1400" i="1" dirty="0"/>
              <a:t>Source McKinsey April 2017 </a:t>
            </a:r>
            <a:endParaRPr lang="en-US" sz="1400" i="1" dirty="0">
              <a:ea typeface="+mj-ea"/>
              <a:cs typeface="+mj-cs"/>
            </a:endParaRPr>
          </a:p>
        </p:txBody>
      </p:sp>
    </p:spTree>
    <p:extLst>
      <p:ext uri="{BB962C8B-B14F-4D97-AF65-F5344CB8AC3E}">
        <p14:creationId xmlns:p14="http://schemas.microsoft.com/office/powerpoint/2010/main" val="1942252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pPr eaLnBrk="1" hangingPunct="1"/>
            <a:r>
              <a:rPr lang="en-US" altLang="zh-CN">
                <a:ea typeface="SimSun" pitchFamily="2" charset="-122"/>
              </a:rPr>
              <a:t>Functions of Financial Markets</a:t>
            </a:r>
          </a:p>
        </p:txBody>
      </p:sp>
      <p:sp>
        <p:nvSpPr>
          <p:cNvPr id="419843" name="Rectangle 3"/>
          <p:cNvSpPr>
            <a:spLocks noGrp="1" noChangeArrowheads="1"/>
          </p:cNvSpPr>
          <p:nvPr>
            <p:ph idx="1"/>
          </p:nvPr>
        </p:nvSpPr>
        <p:spPr/>
        <p:txBody>
          <a:bodyPr>
            <a:normAutofit/>
          </a:bodyPr>
          <a:lstStyle/>
          <a:p>
            <a:pPr eaLnBrk="1" hangingPunct="1"/>
            <a:r>
              <a:rPr lang="en-US" altLang="zh-CN" sz="2600" dirty="0">
                <a:ea typeface="SimSun" pitchFamily="2" charset="-122"/>
              </a:rPr>
              <a:t>Channeling funds</a:t>
            </a:r>
          </a:p>
          <a:p>
            <a:pPr eaLnBrk="1" hangingPunct="1"/>
            <a:r>
              <a:rPr lang="en-US" altLang="zh-CN" sz="2600" dirty="0">
                <a:ea typeface="SimSun" pitchFamily="2" charset="-122"/>
              </a:rPr>
              <a:t>Efficiency</a:t>
            </a:r>
          </a:p>
          <a:p>
            <a:pPr eaLnBrk="1" hangingPunct="1"/>
            <a:r>
              <a:rPr lang="en-US" altLang="zh-CN" sz="2600" dirty="0">
                <a:ea typeface="SimSun" pitchFamily="2" charset="-122"/>
              </a:rPr>
              <a:t>Price determination</a:t>
            </a:r>
          </a:p>
          <a:p>
            <a:pPr eaLnBrk="1" hangingPunct="1"/>
            <a:r>
              <a:rPr lang="en-US" altLang="zh-CN" sz="2600" dirty="0">
                <a:ea typeface="SimSun" pitchFamily="2" charset="-122"/>
              </a:rPr>
              <a:t>Risk sharing</a:t>
            </a:r>
          </a:p>
          <a:p>
            <a:pPr eaLnBrk="1" hangingPunct="1"/>
            <a:r>
              <a:rPr lang="en-US" altLang="zh-CN" sz="2600" dirty="0">
                <a:ea typeface="SimSun" pitchFamily="2" charset="-122"/>
              </a:rPr>
              <a:t>Liquidity</a:t>
            </a:r>
          </a:p>
          <a:p>
            <a:pPr eaLnBrk="1" hangingPunct="1"/>
            <a:r>
              <a:rPr lang="en-US" altLang="zh-CN" sz="2600" dirty="0">
                <a:ea typeface="SimSun" pitchFamily="2" charset="-122"/>
              </a:rPr>
              <a:t>Financial stability</a:t>
            </a:r>
          </a:p>
          <a:p>
            <a:pPr eaLnBrk="1" hangingPunct="1"/>
            <a:r>
              <a:rPr lang="en-US" altLang="zh-CN" sz="2600" dirty="0">
                <a:ea typeface="SimSun" pitchFamily="2" charset="-122"/>
              </a:rPr>
              <a:t>Information aggregation and coordination</a:t>
            </a:r>
          </a:p>
        </p:txBody>
      </p:sp>
      <p:sp>
        <p:nvSpPr>
          <p:cNvPr id="51204" name="Slide Number Placeholder 3"/>
          <p:cNvSpPr>
            <a:spLocks noGrp="1"/>
          </p:cNvSpPr>
          <p:nvPr>
            <p:ph type="sldNum" sz="quarter" idx="10"/>
          </p:nvPr>
        </p:nvSpPr>
        <p:spPr>
          <a:prstGeom prst="rect">
            <a:avLst/>
          </a:prstGeom>
          <a:noFill/>
        </p:spPr>
        <p:txBody>
          <a:bodyPr/>
          <a:lstStyle/>
          <a:p>
            <a:fld id="{10FC0607-1910-4A25-B5D3-91DF9BF3207B}" type="slidenum">
              <a:rPr lang="en-US" altLang="en-US" smtClean="0"/>
              <a:pPr/>
              <a:t>59</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283702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 calcmode="lin" valueType="num">
                                      <p:cBhvr additive="base">
                                        <p:cTn id="7" dur="500" fill="hold"/>
                                        <p:tgtEl>
                                          <p:spTgt spid="419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843">
                                            <p:txEl>
                                              <p:pRg st="1" end="1"/>
                                            </p:txEl>
                                          </p:spTgt>
                                        </p:tgtEl>
                                        <p:attrNameLst>
                                          <p:attrName>style.visibility</p:attrName>
                                        </p:attrNameLst>
                                      </p:cBhvr>
                                      <p:to>
                                        <p:strVal val="visible"/>
                                      </p:to>
                                    </p:set>
                                    <p:anim calcmode="lin" valueType="num">
                                      <p:cBhvr additive="base">
                                        <p:cTn id="13" dur="500" fill="hold"/>
                                        <p:tgtEl>
                                          <p:spTgt spid="419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9843">
                                            <p:txEl>
                                              <p:pRg st="2" end="2"/>
                                            </p:txEl>
                                          </p:spTgt>
                                        </p:tgtEl>
                                        <p:attrNameLst>
                                          <p:attrName>style.visibility</p:attrName>
                                        </p:attrNameLst>
                                      </p:cBhvr>
                                      <p:to>
                                        <p:strVal val="visible"/>
                                      </p:to>
                                    </p:set>
                                    <p:anim calcmode="lin" valueType="num">
                                      <p:cBhvr additive="base">
                                        <p:cTn id="19" dur="500" fill="hold"/>
                                        <p:tgtEl>
                                          <p:spTgt spid="4198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9843">
                                            <p:txEl>
                                              <p:pRg st="3" end="3"/>
                                            </p:txEl>
                                          </p:spTgt>
                                        </p:tgtEl>
                                        <p:attrNameLst>
                                          <p:attrName>style.visibility</p:attrName>
                                        </p:attrNameLst>
                                      </p:cBhvr>
                                      <p:to>
                                        <p:strVal val="visible"/>
                                      </p:to>
                                    </p:set>
                                    <p:anim calcmode="lin" valueType="num">
                                      <p:cBhvr additive="base">
                                        <p:cTn id="25" dur="500" fill="hold"/>
                                        <p:tgtEl>
                                          <p:spTgt spid="4198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9843">
                                            <p:txEl>
                                              <p:pRg st="4" end="4"/>
                                            </p:txEl>
                                          </p:spTgt>
                                        </p:tgtEl>
                                        <p:attrNameLst>
                                          <p:attrName>style.visibility</p:attrName>
                                        </p:attrNameLst>
                                      </p:cBhvr>
                                      <p:to>
                                        <p:strVal val="visible"/>
                                      </p:to>
                                    </p:set>
                                    <p:anim calcmode="lin" valueType="num">
                                      <p:cBhvr additive="base">
                                        <p:cTn id="31" dur="500" fill="hold"/>
                                        <p:tgtEl>
                                          <p:spTgt spid="4198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9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9843">
                                            <p:txEl>
                                              <p:pRg st="5" end="5"/>
                                            </p:txEl>
                                          </p:spTgt>
                                        </p:tgtEl>
                                        <p:attrNameLst>
                                          <p:attrName>style.visibility</p:attrName>
                                        </p:attrNameLst>
                                      </p:cBhvr>
                                      <p:to>
                                        <p:strVal val="visible"/>
                                      </p:to>
                                    </p:set>
                                    <p:anim calcmode="lin" valueType="num">
                                      <p:cBhvr additive="base">
                                        <p:cTn id="37" dur="500" fill="hold"/>
                                        <p:tgtEl>
                                          <p:spTgt spid="4198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98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19843">
                                            <p:txEl>
                                              <p:pRg st="6" end="6"/>
                                            </p:txEl>
                                          </p:spTgt>
                                        </p:tgtEl>
                                        <p:attrNameLst>
                                          <p:attrName>style.visibility</p:attrName>
                                        </p:attrNameLst>
                                      </p:cBhvr>
                                      <p:to>
                                        <p:strVal val="visible"/>
                                      </p:to>
                                    </p:set>
                                    <p:anim calcmode="lin" valueType="num">
                                      <p:cBhvr additive="base">
                                        <p:cTn id="43" dur="500" fill="hold"/>
                                        <p:tgtEl>
                                          <p:spTgt spid="41984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98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Participation</a:t>
            </a:r>
            <a:endParaRPr lang="zh-TW" altLang="en-US" dirty="0"/>
          </a:p>
        </p:txBody>
      </p:sp>
      <p:sp>
        <p:nvSpPr>
          <p:cNvPr id="5" name="Content Placeholder 4"/>
          <p:cNvSpPr>
            <a:spLocks noGrp="1"/>
          </p:cNvSpPr>
          <p:nvPr>
            <p:ph idx="1"/>
          </p:nvPr>
        </p:nvSpPr>
        <p:spPr/>
        <p:txBody>
          <a:bodyPr/>
          <a:lstStyle/>
          <a:p>
            <a:r>
              <a:rPr lang="en-US" altLang="zh-TW" dirty="0"/>
              <a:t>Despite the large class size I intend to make this course as </a:t>
            </a:r>
            <a:r>
              <a:rPr lang="en-US" altLang="zh-TW" b="1" dirty="0"/>
              <a:t>interactive</a:t>
            </a:r>
            <a:r>
              <a:rPr lang="en-US" altLang="zh-TW" dirty="0"/>
              <a:t> as possible</a:t>
            </a:r>
          </a:p>
          <a:p>
            <a:r>
              <a:rPr lang="en-US" altLang="zh-TW" dirty="0"/>
              <a:t>I expect students to engage actively in class and online with each other and with me and our TA.</a:t>
            </a:r>
          </a:p>
          <a:p>
            <a:r>
              <a:rPr lang="en-US" altLang="zh-TW" dirty="0"/>
              <a:t>Participation represents </a:t>
            </a:r>
            <a:r>
              <a:rPr lang="en-US" altLang="zh-TW" b="1" dirty="0"/>
              <a:t>8%</a:t>
            </a:r>
            <a:r>
              <a:rPr lang="en-US" altLang="zh-TW" dirty="0"/>
              <a:t> of the grade </a:t>
            </a:r>
          </a:p>
          <a:p>
            <a:r>
              <a:rPr lang="en-US" altLang="zh-TW" dirty="0"/>
              <a:t>Points will be awarded based on active involvement in class, and participation in class through </a:t>
            </a:r>
            <a:r>
              <a:rPr lang="en-US" altLang="zh-TW" dirty="0" err="1"/>
              <a:t>iPRS</a:t>
            </a:r>
            <a:r>
              <a:rPr lang="en-US" altLang="zh-TW" dirty="0"/>
              <a:t>/polling/chat and Canvas discussion board.</a:t>
            </a:r>
            <a:endParaRPr lang="zh-TW" altLang="en-US" dirty="0"/>
          </a:p>
        </p:txBody>
      </p:sp>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6</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Tree>
    <p:extLst>
      <p:ext uri="{BB962C8B-B14F-4D97-AF65-F5344CB8AC3E}">
        <p14:creationId xmlns:p14="http://schemas.microsoft.com/office/powerpoint/2010/main" val="4073705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Search!</a:t>
            </a:r>
          </a:p>
        </p:txBody>
      </p:sp>
      <p:sp>
        <p:nvSpPr>
          <p:cNvPr id="3" name="Content Placeholder 2"/>
          <p:cNvSpPr>
            <a:spLocks noGrp="1"/>
          </p:cNvSpPr>
          <p:nvPr>
            <p:ph idx="1"/>
          </p:nvPr>
        </p:nvSpPr>
        <p:spPr/>
        <p:txBody>
          <a:bodyPr/>
          <a:lstStyle/>
          <a:p>
            <a:r>
              <a:rPr lang="en-US" dirty="0"/>
              <a:t>Find a map of Asia </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60</a:t>
            </a:fld>
            <a:endParaRPr lang="en-US" altLang="en-US"/>
          </a:p>
        </p:txBody>
      </p:sp>
      <p:sp>
        <p:nvSpPr>
          <p:cNvPr id="5" name="Footer Placeholder 4"/>
          <p:cNvSpPr>
            <a:spLocks noGrp="1"/>
          </p:cNvSpPr>
          <p:nvPr>
            <p:ph type="ftr" sz="quarter" idx="11"/>
          </p:nvPr>
        </p:nvSpPr>
        <p:spPr/>
        <p:txBody>
          <a:bodyPr/>
          <a:lstStyle/>
          <a:p>
            <a:pPr>
              <a:defRPr/>
            </a:pPr>
            <a:r>
              <a:rPr lang="en-US" altLang="en-US" dirty="0"/>
              <a:t>Financial Statements</a:t>
            </a:r>
          </a:p>
        </p:txBody>
      </p:sp>
    </p:spTree>
    <p:extLst>
      <p:ext uri="{BB962C8B-B14F-4D97-AF65-F5344CB8AC3E}">
        <p14:creationId xmlns:p14="http://schemas.microsoft.com/office/powerpoint/2010/main" val="2660107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idx="4294967295"/>
          </p:nvPr>
        </p:nvSpPr>
        <p:spPr/>
        <p:txBody>
          <a:bodyPr/>
          <a:lstStyle/>
          <a:p>
            <a:pPr eaLnBrk="1" hangingPunct="1"/>
            <a:r>
              <a:rPr lang="en-US" altLang="zh-CN">
                <a:ea typeface="SimSun" pitchFamily="2" charset="-122"/>
              </a:rPr>
              <a:t>Asia’s Financial Markets</a:t>
            </a:r>
          </a:p>
        </p:txBody>
      </p:sp>
      <p:sp>
        <p:nvSpPr>
          <p:cNvPr id="473091" name="Rectangle 3"/>
          <p:cNvSpPr>
            <a:spLocks noGrp="1" noChangeArrowheads="1"/>
          </p:cNvSpPr>
          <p:nvPr>
            <p:ph type="body" idx="4294967295"/>
          </p:nvPr>
        </p:nvSpPr>
        <p:spPr/>
        <p:txBody>
          <a:bodyPr/>
          <a:lstStyle/>
          <a:p>
            <a:pPr eaLnBrk="1" hangingPunct="1"/>
            <a:r>
              <a:rPr lang="en-US" altLang="zh-CN">
                <a:ea typeface="SimSun" pitchFamily="2" charset="-122"/>
              </a:rPr>
              <a:t>Fragmented markets</a:t>
            </a:r>
          </a:p>
          <a:p>
            <a:pPr eaLnBrk="1" hangingPunct="1"/>
            <a:r>
              <a:rPr lang="en-US" altLang="zh-CN">
                <a:ea typeface="SimSun" pitchFamily="2" charset="-122"/>
              </a:rPr>
              <a:t>Lack of information</a:t>
            </a:r>
          </a:p>
          <a:p>
            <a:pPr eaLnBrk="1" hangingPunct="1"/>
            <a:r>
              <a:rPr lang="en-US" altLang="zh-CN">
                <a:ea typeface="SimSun" pitchFamily="2" charset="-122"/>
              </a:rPr>
              <a:t>Reliability of information</a:t>
            </a:r>
          </a:p>
          <a:p>
            <a:pPr eaLnBrk="1" hangingPunct="1"/>
            <a:r>
              <a:rPr lang="en-US" altLang="zh-CN">
                <a:ea typeface="SimSun" pitchFamily="2" charset="-122"/>
              </a:rPr>
              <a:t>Timeliness and accuracy of information</a:t>
            </a:r>
          </a:p>
          <a:p>
            <a:pPr eaLnBrk="1" hangingPunct="1"/>
            <a:r>
              <a:rPr lang="en-US" altLang="zh-CN">
                <a:ea typeface="SimSun" pitchFamily="2" charset="-122"/>
              </a:rPr>
              <a:t>Legal (un)certainty</a:t>
            </a:r>
          </a:p>
          <a:p>
            <a:pPr eaLnBrk="1" hangingPunct="1"/>
            <a:r>
              <a:rPr lang="en-US" altLang="zh-CN">
                <a:ea typeface="SimSun" pitchFamily="2" charset="-122"/>
              </a:rPr>
              <a:t>Weak regulators</a:t>
            </a:r>
          </a:p>
        </p:txBody>
      </p:sp>
      <p:sp>
        <p:nvSpPr>
          <p:cNvPr id="473092" name="AutoShape 4"/>
          <p:cNvSpPr>
            <a:spLocks/>
          </p:cNvSpPr>
          <p:nvPr/>
        </p:nvSpPr>
        <p:spPr bwMode="auto">
          <a:xfrm>
            <a:off x="1905000" y="2438400"/>
            <a:ext cx="76200" cy="2209800"/>
          </a:xfrm>
          <a:prstGeom prst="leftBrace">
            <a:avLst>
              <a:gd name="adj1" fmla="val 241667"/>
              <a:gd name="adj2" fmla="val 50000"/>
            </a:avLst>
          </a:prstGeom>
          <a:noFill/>
          <a:ln w="9525">
            <a:solidFill>
              <a:srgbClr val="008000"/>
            </a:solidFill>
            <a:miter lim="800000"/>
            <a:headEnd/>
            <a:tailEnd/>
          </a:ln>
        </p:spPr>
        <p:txBody>
          <a:bodyPr wrap="none" anchor="ctr"/>
          <a:lstStyle/>
          <a:p>
            <a:endParaRPr lang="zh-CN" altLang="en-US">
              <a:ea typeface="SimSun" pitchFamily="2" charset="-122"/>
            </a:endParaRPr>
          </a:p>
        </p:txBody>
      </p:sp>
      <p:sp>
        <p:nvSpPr>
          <p:cNvPr id="473093" name="Text Box 5"/>
          <p:cNvSpPr txBox="1">
            <a:spLocks noChangeArrowheads="1"/>
          </p:cNvSpPr>
          <p:nvPr/>
        </p:nvSpPr>
        <p:spPr bwMode="auto">
          <a:xfrm>
            <a:off x="3124200" y="5257800"/>
            <a:ext cx="3810000" cy="528638"/>
          </a:xfrm>
          <a:prstGeom prst="rect">
            <a:avLst/>
          </a:prstGeom>
          <a:noFill/>
          <a:ln w="9525">
            <a:solidFill>
              <a:srgbClr val="008000"/>
            </a:solidFill>
            <a:miter lim="800000"/>
            <a:headEnd/>
            <a:tailEnd/>
          </a:ln>
        </p:spPr>
        <p:txBody>
          <a:bodyPr>
            <a:spAutoFit/>
          </a:bodyPr>
          <a:lstStyle/>
          <a:p>
            <a:pPr>
              <a:spcBef>
                <a:spcPct val="50000"/>
              </a:spcBef>
            </a:pPr>
            <a:r>
              <a:rPr lang="en-US" altLang="zh-CN" sz="2800">
                <a:latin typeface="Tahoma" pitchFamily="34" charset="0"/>
                <a:ea typeface="SimSun" pitchFamily="2" charset="-122"/>
              </a:rPr>
              <a:t>Affects price efficiency</a:t>
            </a:r>
          </a:p>
        </p:txBody>
      </p:sp>
      <p:cxnSp>
        <p:nvCxnSpPr>
          <p:cNvPr id="473094" name="AutoShape 6"/>
          <p:cNvCxnSpPr>
            <a:cxnSpLocks noChangeShapeType="1"/>
            <a:stCxn id="473092" idx="1"/>
            <a:endCxn id="473093" idx="1"/>
          </p:cNvCxnSpPr>
          <p:nvPr/>
        </p:nvCxnSpPr>
        <p:spPr bwMode="auto">
          <a:xfrm rot="10800000" flipH="1" flipV="1">
            <a:off x="1905000" y="3543301"/>
            <a:ext cx="1219200" cy="1979613"/>
          </a:xfrm>
          <a:prstGeom prst="bentConnector3">
            <a:avLst>
              <a:gd name="adj1" fmla="val -18750"/>
            </a:avLst>
          </a:prstGeom>
          <a:noFill/>
          <a:ln w="9525">
            <a:solidFill>
              <a:srgbClr val="008000"/>
            </a:solidFill>
            <a:miter lim="800000"/>
            <a:headEnd/>
            <a:tailEnd type="triangle" w="med" len="med"/>
          </a:ln>
        </p:spPr>
      </p:cxnSp>
      <p:sp>
        <p:nvSpPr>
          <p:cNvPr id="473095" name="AutoShape 7"/>
          <p:cNvSpPr>
            <a:spLocks/>
          </p:cNvSpPr>
          <p:nvPr/>
        </p:nvSpPr>
        <p:spPr bwMode="auto">
          <a:xfrm>
            <a:off x="6400800" y="2514600"/>
            <a:ext cx="762000" cy="990600"/>
          </a:xfrm>
          <a:prstGeom prst="rightBrace">
            <a:avLst>
              <a:gd name="adj1" fmla="val 10833"/>
              <a:gd name="adj2" fmla="val 50000"/>
            </a:avLst>
          </a:prstGeom>
          <a:noFill/>
          <a:ln w="9525">
            <a:solidFill>
              <a:srgbClr val="333399"/>
            </a:solidFill>
            <a:miter lim="800000"/>
            <a:headEnd/>
            <a:tailEnd/>
          </a:ln>
        </p:spPr>
        <p:txBody>
          <a:bodyPr wrap="none" anchor="ctr"/>
          <a:lstStyle/>
          <a:p>
            <a:pPr algn="ctr"/>
            <a:endParaRPr lang="zh-CN" altLang="zh-CN">
              <a:solidFill>
                <a:srgbClr val="333399"/>
              </a:solidFill>
              <a:ea typeface="SimSun" pitchFamily="2" charset="-122"/>
            </a:endParaRPr>
          </a:p>
        </p:txBody>
      </p:sp>
      <p:sp>
        <p:nvSpPr>
          <p:cNvPr id="473096" name="Text Box 8"/>
          <p:cNvSpPr txBox="1">
            <a:spLocks noChangeArrowheads="1"/>
          </p:cNvSpPr>
          <p:nvPr/>
        </p:nvSpPr>
        <p:spPr bwMode="auto">
          <a:xfrm>
            <a:off x="7162800" y="2667000"/>
            <a:ext cx="1828800" cy="831850"/>
          </a:xfrm>
          <a:prstGeom prst="rect">
            <a:avLst/>
          </a:prstGeom>
          <a:noFill/>
          <a:ln w="9525">
            <a:solidFill>
              <a:srgbClr val="333399"/>
            </a:solidFill>
            <a:miter lim="800000"/>
            <a:headEnd/>
            <a:tailEnd/>
          </a:ln>
        </p:spPr>
        <p:txBody>
          <a:bodyPr>
            <a:spAutoFit/>
          </a:bodyPr>
          <a:lstStyle/>
          <a:p>
            <a:pPr>
              <a:spcBef>
                <a:spcPct val="50000"/>
              </a:spcBef>
            </a:pPr>
            <a:r>
              <a:rPr lang="en-US" altLang="zh-CN" sz="2400">
                <a:latin typeface="Tahoma" pitchFamily="34" charset="0"/>
                <a:ea typeface="SimSun" pitchFamily="2" charset="-122"/>
              </a:rPr>
              <a:t>Information asymmetry</a:t>
            </a:r>
          </a:p>
        </p:txBody>
      </p:sp>
      <p:cxnSp>
        <p:nvCxnSpPr>
          <p:cNvPr id="473097" name="AutoShape 9"/>
          <p:cNvCxnSpPr>
            <a:cxnSpLocks noChangeShapeType="1"/>
            <a:stCxn id="473095" idx="1"/>
            <a:endCxn id="473096" idx="1"/>
          </p:cNvCxnSpPr>
          <p:nvPr/>
        </p:nvCxnSpPr>
        <p:spPr bwMode="auto">
          <a:xfrm>
            <a:off x="7162800" y="3009901"/>
            <a:ext cx="0" cy="73025"/>
          </a:xfrm>
          <a:prstGeom prst="straightConnector1">
            <a:avLst/>
          </a:prstGeom>
          <a:noFill/>
          <a:ln w="9525">
            <a:solidFill>
              <a:schemeClr val="folHlink"/>
            </a:solidFill>
            <a:miter lim="800000"/>
            <a:headEnd/>
            <a:tailEnd type="triangle" w="med" len="med"/>
          </a:ln>
        </p:spPr>
      </p:cxnSp>
      <p:sp>
        <p:nvSpPr>
          <p:cNvPr id="473098" name="Text Box 10"/>
          <p:cNvSpPr txBox="1">
            <a:spLocks noChangeArrowheads="1"/>
          </p:cNvSpPr>
          <p:nvPr/>
        </p:nvSpPr>
        <p:spPr bwMode="auto">
          <a:xfrm>
            <a:off x="7086600" y="1600200"/>
            <a:ext cx="2286000" cy="831850"/>
          </a:xfrm>
          <a:prstGeom prst="rect">
            <a:avLst/>
          </a:prstGeom>
          <a:noFill/>
          <a:ln w="9525">
            <a:solidFill>
              <a:srgbClr val="CC0066"/>
            </a:solidFill>
            <a:miter lim="800000"/>
            <a:headEnd/>
            <a:tailEnd/>
          </a:ln>
        </p:spPr>
        <p:txBody>
          <a:bodyPr>
            <a:spAutoFit/>
          </a:bodyPr>
          <a:lstStyle/>
          <a:p>
            <a:pPr>
              <a:spcBef>
                <a:spcPct val="50000"/>
              </a:spcBef>
            </a:pPr>
            <a:r>
              <a:rPr lang="en-US" altLang="zh-CN" sz="2400">
                <a:latin typeface="Tahoma" pitchFamily="34" charset="0"/>
                <a:ea typeface="SimSun" pitchFamily="2" charset="-122"/>
              </a:rPr>
              <a:t>No transaction efficiency</a:t>
            </a:r>
          </a:p>
        </p:txBody>
      </p:sp>
      <p:sp>
        <p:nvSpPr>
          <p:cNvPr id="473099" name="AutoShape 11"/>
          <p:cNvSpPr>
            <a:spLocks/>
          </p:cNvSpPr>
          <p:nvPr/>
        </p:nvSpPr>
        <p:spPr bwMode="auto">
          <a:xfrm>
            <a:off x="6248400" y="1600200"/>
            <a:ext cx="228600" cy="838200"/>
          </a:xfrm>
          <a:prstGeom prst="rightBracket">
            <a:avLst>
              <a:gd name="adj" fmla="val 30556"/>
            </a:avLst>
          </a:prstGeom>
          <a:noFill/>
          <a:ln w="9525">
            <a:solidFill>
              <a:srgbClr val="CC0066"/>
            </a:solidFill>
            <a:miter lim="800000"/>
            <a:headEnd/>
            <a:tailEnd/>
          </a:ln>
        </p:spPr>
        <p:txBody>
          <a:bodyPr wrap="none" anchor="ctr"/>
          <a:lstStyle/>
          <a:p>
            <a:endParaRPr lang="zh-CN" altLang="en-US">
              <a:ea typeface="SimSun" pitchFamily="2" charset="-122"/>
            </a:endParaRPr>
          </a:p>
        </p:txBody>
      </p:sp>
      <p:cxnSp>
        <p:nvCxnSpPr>
          <p:cNvPr id="473100" name="AutoShape 12"/>
          <p:cNvCxnSpPr>
            <a:cxnSpLocks noChangeShapeType="1"/>
            <a:stCxn id="473099" idx="2"/>
            <a:endCxn id="473098" idx="1"/>
          </p:cNvCxnSpPr>
          <p:nvPr/>
        </p:nvCxnSpPr>
        <p:spPr bwMode="auto">
          <a:xfrm flipV="1">
            <a:off x="6477000" y="2016126"/>
            <a:ext cx="609600" cy="3175"/>
          </a:xfrm>
          <a:prstGeom prst="straightConnector1">
            <a:avLst/>
          </a:prstGeom>
          <a:noFill/>
          <a:ln w="9525">
            <a:solidFill>
              <a:srgbClr val="CC0066"/>
            </a:solidFill>
            <a:miter lim="800000"/>
            <a:headEnd/>
            <a:tailEnd type="triangle" w="med" len="med"/>
          </a:ln>
        </p:spPr>
      </p:cxnSp>
      <p:sp>
        <p:nvSpPr>
          <p:cNvPr id="1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
        <p:nvSpPr>
          <p:cNvPr id="17"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61</a:t>
            </a:fld>
            <a:endParaRPr lang="en-US" altLang="en-US"/>
          </a:p>
        </p:txBody>
      </p:sp>
    </p:spTree>
    <p:extLst>
      <p:ext uri="{BB962C8B-B14F-4D97-AF65-F5344CB8AC3E}">
        <p14:creationId xmlns:p14="http://schemas.microsoft.com/office/powerpoint/2010/main" val="385880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3091">
                                            <p:txEl>
                                              <p:pRg st="0" end="0"/>
                                            </p:txEl>
                                          </p:spTgt>
                                        </p:tgtEl>
                                        <p:attrNameLst>
                                          <p:attrName>style.visibility</p:attrName>
                                        </p:attrNameLst>
                                      </p:cBhvr>
                                      <p:to>
                                        <p:strVal val="visible"/>
                                      </p:to>
                                    </p:set>
                                    <p:anim calcmode="lin" valueType="num">
                                      <p:cBhvr additive="base">
                                        <p:cTn id="7" dur="500" fill="hold"/>
                                        <p:tgtEl>
                                          <p:spTgt spid="473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3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3091">
                                            <p:txEl>
                                              <p:pRg st="1" end="1"/>
                                            </p:txEl>
                                          </p:spTgt>
                                        </p:tgtEl>
                                        <p:attrNameLst>
                                          <p:attrName>style.visibility</p:attrName>
                                        </p:attrNameLst>
                                      </p:cBhvr>
                                      <p:to>
                                        <p:strVal val="visible"/>
                                      </p:to>
                                    </p:set>
                                    <p:anim calcmode="lin" valueType="num">
                                      <p:cBhvr additive="base">
                                        <p:cTn id="13" dur="500" fill="hold"/>
                                        <p:tgtEl>
                                          <p:spTgt spid="4730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30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3091">
                                            <p:txEl>
                                              <p:pRg st="2" end="2"/>
                                            </p:txEl>
                                          </p:spTgt>
                                        </p:tgtEl>
                                        <p:attrNameLst>
                                          <p:attrName>style.visibility</p:attrName>
                                        </p:attrNameLst>
                                      </p:cBhvr>
                                      <p:to>
                                        <p:strVal val="visible"/>
                                      </p:to>
                                    </p:set>
                                    <p:anim calcmode="lin" valueType="num">
                                      <p:cBhvr additive="base">
                                        <p:cTn id="19" dur="500" fill="hold"/>
                                        <p:tgtEl>
                                          <p:spTgt spid="4730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30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3091">
                                            <p:txEl>
                                              <p:pRg st="3" end="3"/>
                                            </p:txEl>
                                          </p:spTgt>
                                        </p:tgtEl>
                                        <p:attrNameLst>
                                          <p:attrName>style.visibility</p:attrName>
                                        </p:attrNameLst>
                                      </p:cBhvr>
                                      <p:to>
                                        <p:strVal val="visible"/>
                                      </p:to>
                                    </p:set>
                                    <p:anim calcmode="lin" valueType="num">
                                      <p:cBhvr additive="base">
                                        <p:cTn id="25" dur="500" fill="hold"/>
                                        <p:tgtEl>
                                          <p:spTgt spid="4730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30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3091">
                                            <p:txEl>
                                              <p:pRg st="4" end="4"/>
                                            </p:txEl>
                                          </p:spTgt>
                                        </p:tgtEl>
                                        <p:attrNameLst>
                                          <p:attrName>style.visibility</p:attrName>
                                        </p:attrNameLst>
                                      </p:cBhvr>
                                      <p:to>
                                        <p:strVal val="visible"/>
                                      </p:to>
                                    </p:set>
                                    <p:anim calcmode="lin" valueType="num">
                                      <p:cBhvr additive="base">
                                        <p:cTn id="31" dur="500" fill="hold"/>
                                        <p:tgtEl>
                                          <p:spTgt spid="4730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30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3091">
                                            <p:txEl>
                                              <p:pRg st="5" end="5"/>
                                            </p:txEl>
                                          </p:spTgt>
                                        </p:tgtEl>
                                        <p:attrNameLst>
                                          <p:attrName>style.visibility</p:attrName>
                                        </p:attrNameLst>
                                      </p:cBhvr>
                                      <p:to>
                                        <p:strVal val="visible"/>
                                      </p:to>
                                    </p:set>
                                    <p:anim calcmode="lin" valueType="num">
                                      <p:cBhvr additive="base">
                                        <p:cTn id="37" dur="500" fill="hold"/>
                                        <p:tgtEl>
                                          <p:spTgt spid="4730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30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73099"/>
                                        </p:tgtEl>
                                        <p:attrNameLst>
                                          <p:attrName>style.visibility</p:attrName>
                                        </p:attrNameLst>
                                      </p:cBhvr>
                                      <p:to>
                                        <p:strVal val="visible"/>
                                      </p:to>
                                    </p:set>
                                    <p:animEffect transition="in" filter="dissolve">
                                      <p:cBhvr>
                                        <p:cTn id="43" dur="500"/>
                                        <p:tgtEl>
                                          <p:spTgt spid="473099"/>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473100"/>
                                        </p:tgtEl>
                                        <p:attrNameLst>
                                          <p:attrName>style.visibility</p:attrName>
                                        </p:attrNameLst>
                                      </p:cBhvr>
                                      <p:to>
                                        <p:strVal val="visible"/>
                                      </p:to>
                                    </p:set>
                                    <p:animEffect transition="in" filter="dissolve">
                                      <p:cBhvr>
                                        <p:cTn id="47" dur="500"/>
                                        <p:tgtEl>
                                          <p:spTgt spid="473100"/>
                                        </p:tgtEl>
                                      </p:cBhvr>
                                    </p:animEffect>
                                  </p:childTnLst>
                                </p:cTn>
                              </p:par>
                            </p:childTnLst>
                          </p:cTn>
                        </p:par>
                        <p:par>
                          <p:cTn id="48" fill="hold">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473098"/>
                                        </p:tgtEl>
                                        <p:attrNameLst>
                                          <p:attrName>style.visibility</p:attrName>
                                        </p:attrNameLst>
                                      </p:cBhvr>
                                      <p:to>
                                        <p:strVal val="visible"/>
                                      </p:to>
                                    </p:set>
                                    <p:animEffect transition="in" filter="dissolve">
                                      <p:cBhvr>
                                        <p:cTn id="51" dur="500"/>
                                        <p:tgtEl>
                                          <p:spTgt spid="47309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473095"/>
                                        </p:tgtEl>
                                        <p:attrNameLst>
                                          <p:attrName>style.visibility</p:attrName>
                                        </p:attrNameLst>
                                      </p:cBhvr>
                                      <p:to>
                                        <p:strVal val="visible"/>
                                      </p:to>
                                    </p:set>
                                    <p:animEffect transition="in" filter="dissolve">
                                      <p:cBhvr>
                                        <p:cTn id="56" dur="500"/>
                                        <p:tgtEl>
                                          <p:spTgt spid="473095"/>
                                        </p:tgtEl>
                                      </p:cBhvr>
                                    </p:animEffect>
                                  </p:childTnLst>
                                </p:cTn>
                              </p:par>
                            </p:childTnLst>
                          </p:cTn>
                        </p:par>
                        <p:par>
                          <p:cTn id="57" fill="hold">
                            <p:stCondLst>
                              <p:cond delay="500"/>
                            </p:stCondLst>
                            <p:childTnLst>
                              <p:par>
                                <p:cTn id="58" presetID="9" presetClass="entr" presetSubtype="0" fill="hold" nodeType="afterEffect">
                                  <p:stCondLst>
                                    <p:cond delay="0"/>
                                  </p:stCondLst>
                                  <p:childTnLst>
                                    <p:set>
                                      <p:cBhvr>
                                        <p:cTn id="59" dur="1" fill="hold">
                                          <p:stCondLst>
                                            <p:cond delay="0"/>
                                          </p:stCondLst>
                                        </p:cTn>
                                        <p:tgtEl>
                                          <p:spTgt spid="473097"/>
                                        </p:tgtEl>
                                        <p:attrNameLst>
                                          <p:attrName>style.visibility</p:attrName>
                                        </p:attrNameLst>
                                      </p:cBhvr>
                                      <p:to>
                                        <p:strVal val="visible"/>
                                      </p:to>
                                    </p:set>
                                    <p:animEffect transition="in" filter="dissolve">
                                      <p:cBhvr>
                                        <p:cTn id="60" dur="500"/>
                                        <p:tgtEl>
                                          <p:spTgt spid="473097"/>
                                        </p:tgtEl>
                                      </p:cBhvr>
                                    </p:animEffect>
                                  </p:childTnLst>
                                </p:cTn>
                              </p:par>
                            </p:childTnLst>
                          </p:cTn>
                        </p:par>
                        <p:par>
                          <p:cTn id="61" fill="hold">
                            <p:stCondLst>
                              <p:cond delay="1000"/>
                            </p:stCondLst>
                            <p:childTnLst>
                              <p:par>
                                <p:cTn id="62" presetID="9" presetClass="entr" presetSubtype="0" fill="hold" grpId="0" nodeType="afterEffect">
                                  <p:stCondLst>
                                    <p:cond delay="0"/>
                                  </p:stCondLst>
                                  <p:childTnLst>
                                    <p:set>
                                      <p:cBhvr>
                                        <p:cTn id="63" dur="1" fill="hold">
                                          <p:stCondLst>
                                            <p:cond delay="0"/>
                                          </p:stCondLst>
                                        </p:cTn>
                                        <p:tgtEl>
                                          <p:spTgt spid="473096"/>
                                        </p:tgtEl>
                                        <p:attrNameLst>
                                          <p:attrName>style.visibility</p:attrName>
                                        </p:attrNameLst>
                                      </p:cBhvr>
                                      <p:to>
                                        <p:strVal val="visible"/>
                                      </p:to>
                                    </p:set>
                                    <p:animEffect transition="in" filter="dissolve">
                                      <p:cBhvr>
                                        <p:cTn id="64" dur="500"/>
                                        <p:tgtEl>
                                          <p:spTgt spid="473096"/>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473092"/>
                                        </p:tgtEl>
                                        <p:attrNameLst>
                                          <p:attrName>style.visibility</p:attrName>
                                        </p:attrNameLst>
                                      </p:cBhvr>
                                      <p:to>
                                        <p:strVal val="visible"/>
                                      </p:to>
                                    </p:set>
                                    <p:animEffect transition="in" filter="dissolve">
                                      <p:cBhvr>
                                        <p:cTn id="69" dur="500"/>
                                        <p:tgtEl>
                                          <p:spTgt spid="473092"/>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473094"/>
                                        </p:tgtEl>
                                        <p:attrNameLst>
                                          <p:attrName>style.visibility</p:attrName>
                                        </p:attrNameLst>
                                      </p:cBhvr>
                                      <p:to>
                                        <p:strVal val="visible"/>
                                      </p:to>
                                    </p:set>
                                    <p:animEffect transition="in" filter="dissolve">
                                      <p:cBhvr>
                                        <p:cTn id="73" dur="500"/>
                                        <p:tgtEl>
                                          <p:spTgt spid="473094"/>
                                        </p:tgtEl>
                                      </p:cBhvr>
                                    </p:animEffect>
                                  </p:childTnLst>
                                </p:cTn>
                              </p:par>
                            </p:childTnLst>
                          </p:cTn>
                        </p:par>
                        <p:par>
                          <p:cTn id="74" fill="hold">
                            <p:stCondLst>
                              <p:cond delay="1000"/>
                            </p:stCondLst>
                            <p:childTnLst>
                              <p:par>
                                <p:cTn id="75" presetID="9" presetClass="entr" presetSubtype="0" fill="hold" grpId="0" nodeType="afterEffect">
                                  <p:stCondLst>
                                    <p:cond delay="0"/>
                                  </p:stCondLst>
                                  <p:childTnLst>
                                    <p:set>
                                      <p:cBhvr>
                                        <p:cTn id="76" dur="1" fill="hold">
                                          <p:stCondLst>
                                            <p:cond delay="0"/>
                                          </p:stCondLst>
                                        </p:cTn>
                                        <p:tgtEl>
                                          <p:spTgt spid="473093"/>
                                        </p:tgtEl>
                                        <p:attrNameLst>
                                          <p:attrName>style.visibility</p:attrName>
                                        </p:attrNameLst>
                                      </p:cBhvr>
                                      <p:to>
                                        <p:strVal val="visible"/>
                                      </p:to>
                                    </p:set>
                                    <p:animEffect transition="in" filter="dissolve">
                                      <p:cBhvr>
                                        <p:cTn id="77" dur="500"/>
                                        <p:tgtEl>
                                          <p:spTgt spid="473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1" grpId="0" build="p"/>
      <p:bldP spid="473092" grpId="0" animBg="1"/>
      <p:bldP spid="473093" grpId="0" animBg="1"/>
      <p:bldP spid="473095" grpId="0" animBg="1"/>
      <p:bldP spid="473096" grpId="0" animBg="1"/>
      <p:bldP spid="473098" grpId="0" animBg="1"/>
      <p:bldP spid="47309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McKinsey Asian Capital Markets Development Index</a:t>
            </a:r>
          </a:p>
        </p:txBody>
      </p:sp>
      <p:pic>
        <p:nvPicPr>
          <p:cNvPr id="7" name="Content Placeholder 6"/>
          <p:cNvPicPr>
            <a:picLocks noGrp="1" noChangeAspect="1"/>
          </p:cNvPicPr>
          <p:nvPr>
            <p:ph idx="1"/>
          </p:nvPr>
        </p:nvPicPr>
        <p:blipFill>
          <a:blip r:embed="rId3"/>
          <a:stretch>
            <a:fillRect/>
          </a:stretch>
        </p:blipFill>
        <p:spPr>
          <a:xfrm>
            <a:off x="3352801" y="1143001"/>
            <a:ext cx="6551410" cy="4679631"/>
          </a:xfrm>
          <a:prstGeom prst="rect">
            <a:avLst/>
          </a:prstGeom>
        </p:spPr>
      </p:pic>
      <p:sp>
        <p:nvSpPr>
          <p:cNvPr id="3" name="Slide Number Placeholder 2"/>
          <p:cNvSpPr>
            <a:spLocks noGrp="1"/>
          </p:cNvSpPr>
          <p:nvPr>
            <p:ph type="sldNum" sz="quarter" idx="10"/>
          </p:nvPr>
        </p:nvSpPr>
        <p:spPr/>
        <p:txBody>
          <a:bodyPr/>
          <a:lstStyle/>
          <a:p>
            <a:pPr>
              <a:defRPr/>
            </a:pPr>
            <a:fld id="{315E9AFD-F812-4B7C-9364-00DC22051B08}" type="slidenum">
              <a:rPr lang="en-US" altLang="en-US" smtClean="0"/>
              <a:pPr>
                <a:defRPr/>
              </a:pPr>
              <a:t>62</a:t>
            </a:fld>
            <a:endParaRPr lang="en-US" altLang="en-US"/>
          </a:p>
        </p:txBody>
      </p:sp>
      <p:sp>
        <p:nvSpPr>
          <p:cNvPr id="4" name="Footer Placeholder 3"/>
          <p:cNvSpPr>
            <a:spLocks noGrp="1"/>
          </p:cNvSpPr>
          <p:nvPr>
            <p:ph type="ftr" sz="quarter" idx="11"/>
          </p:nvPr>
        </p:nvSpPr>
        <p:spPr/>
        <p:txBody>
          <a:bodyPr/>
          <a:lstStyle/>
          <a:p>
            <a:pPr>
              <a:defRPr/>
            </a:pPr>
            <a:r>
              <a:rPr lang="en-US" altLang="zh-TW" dirty="0"/>
              <a:t>Overview</a:t>
            </a:r>
          </a:p>
        </p:txBody>
      </p:sp>
      <p:sp>
        <p:nvSpPr>
          <p:cNvPr id="6" name="TextBox 5"/>
          <p:cNvSpPr txBox="1"/>
          <p:nvPr/>
        </p:nvSpPr>
        <p:spPr>
          <a:xfrm>
            <a:off x="1524000" y="5943601"/>
            <a:ext cx="2209800" cy="200025"/>
          </a:xfrm>
          <a:prstGeom prst="rect">
            <a:avLst/>
          </a:prstGeom>
          <a:noFill/>
        </p:spPr>
        <p:txBody>
          <a:bodyPr vert="horz" wrap="square" lIns="91440" tIns="45720" rIns="91440" bIns="45720" rtlCol="0" anchor="ctr">
            <a:noAutofit/>
          </a:bodyPr>
          <a:lstStyle/>
          <a:p>
            <a:r>
              <a:rPr lang="en-US" sz="1400" i="1" dirty="0"/>
              <a:t>Source McKinsey April 2017 </a:t>
            </a:r>
            <a:endParaRPr lang="en-US" sz="1400" i="1" dirty="0">
              <a:ea typeface="+mj-ea"/>
              <a:cs typeface="+mj-cs"/>
            </a:endParaRPr>
          </a:p>
        </p:txBody>
      </p:sp>
    </p:spTree>
    <p:extLst>
      <p:ext uri="{BB962C8B-B14F-4D97-AF65-F5344CB8AC3E}">
        <p14:creationId xmlns:p14="http://schemas.microsoft.com/office/powerpoint/2010/main" val="2994449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Constituents of the McKinsey ACMD Index</a:t>
            </a:r>
          </a:p>
        </p:txBody>
      </p:sp>
      <p:pic>
        <p:nvPicPr>
          <p:cNvPr id="6" name="Content Placeholder 5"/>
          <p:cNvPicPr>
            <a:picLocks noGrp="1" noChangeAspect="1"/>
          </p:cNvPicPr>
          <p:nvPr>
            <p:ph idx="1"/>
          </p:nvPr>
        </p:nvPicPr>
        <p:blipFill>
          <a:blip r:embed="rId3"/>
          <a:stretch>
            <a:fillRect/>
          </a:stretch>
        </p:blipFill>
        <p:spPr>
          <a:xfrm>
            <a:off x="2218292" y="1524000"/>
            <a:ext cx="7200144" cy="4343400"/>
          </a:xfrm>
          <a:prstGeom prst="rect">
            <a:avLst/>
          </a:prstGeom>
        </p:spPr>
      </p:pic>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63</a:t>
            </a:fld>
            <a:endParaRPr lang="en-US" altLang="en-US"/>
          </a:p>
        </p:txBody>
      </p:sp>
      <p:sp>
        <p:nvSpPr>
          <p:cNvPr id="5" name="Footer Placeholder 4"/>
          <p:cNvSpPr>
            <a:spLocks noGrp="1"/>
          </p:cNvSpPr>
          <p:nvPr>
            <p:ph type="ftr" sz="quarter" idx="11"/>
          </p:nvPr>
        </p:nvSpPr>
        <p:spPr/>
        <p:txBody>
          <a:bodyPr/>
          <a:lstStyle/>
          <a:p>
            <a:pPr>
              <a:defRPr/>
            </a:pPr>
            <a:r>
              <a:rPr lang="en-US" altLang="zh-TW" dirty="0"/>
              <a:t>Overview</a:t>
            </a:r>
          </a:p>
        </p:txBody>
      </p:sp>
      <p:sp>
        <p:nvSpPr>
          <p:cNvPr id="7" name="TextBox 6"/>
          <p:cNvSpPr txBox="1"/>
          <p:nvPr/>
        </p:nvSpPr>
        <p:spPr>
          <a:xfrm>
            <a:off x="1524000" y="5943601"/>
            <a:ext cx="2209800" cy="200025"/>
          </a:xfrm>
          <a:prstGeom prst="rect">
            <a:avLst/>
          </a:prstGeom>
          <a:noFill/>
        </p:spPr>
        <p:txBody>
          <a:bodyPr vert="horz" wrap="square" lIns="91440" tIns="45720" rIns="91440" bIns="45720" rtlCol="0" anchor="ctr">
            <a:noAutofit/>
          </a:bodyPr>
          <a:lstStyle/>
          <a:p>
            <a:r>
              <a:rPr lang="en-US" sz="1400" i="1" dirty="0"/>
              <a:t>Source McKinsey April 2017 </a:t>
            </a:r>
            <a:endParaRPr lang="en-US" sz="1400" i="1" dirty="0">
              <a:ea typeface="+mj-ea"/>
              <a:cs typeface="+mj-cs"/>
            </a:endParaRPr>
          </a:p>
        </p:txBody>
      </p:sp>
    </p:spTree>
    <p:extLst>
      <p:ext uri="{BB962C8B-B14F-4D97-AF65-F5344CB8AC3E}">
        <p14:creationId xmlns:p14="http://schemas.microsoft.com/office/powerpoint/2010/main" val="2447638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lstStyle/>
          <a:p>
            <a:r>
              <a:rPr lang="en-US" dirty="0"/>
              <a:t>When everything in a country is fully owned by the government, can there be an effective capital market?</a:t>
            </a:r>
          </a:p>
          <a:p>
            <a:r>
              <a:rPr lang="en-US" dirty="0"/>
              <a:t>Why is climate change a risk factor for capital markets?</a:t>
            </a:r>
          </a:p>
          <a:p>
            <a:r>
              <a:rPr lang="en-US" dirty="0"/>
              <a:t>What are some of the challenges investors face in frontier markets?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64</a:t>
            </a:fld>
            <a:endParaRPr lang="en-US" altLang="en-US"/>
          </a:p>
        </p:txBody>
      </p:sp>
      <p:sp>
        <p:nvSpPr>
          <p:cNvPr id="5" name="Footer Placeholder 4"/>
          <p:cNvSpPr>
            <a:spLocks noGrp="1"/>
          </p:cNvSpPr>
          <p:nvPr>
            <p:ph type="ftr" sz="quarter" idx="11"/>
          </p:nvPr>
        </p:nvSpPr>
        <p:spPr/>
        <p:txBody>
          <a:bodyPr/>
          <a:lstStyle/>
          <a:p>
            <a:pPr>
              <a:defRPr/>
            </a:pPr>
            <a:r>
              <a:rPr lang="en-US" altLang="en-US" dirty="0"/>
              <a:t>Pop Quiz</a:t>
            </a:r>
          </a:p>
        </p:txBody>
      </p:sp>
    </p:spTree>
    <p:extLst>
      <p:ext uri="{BB962C8B-B14F-4D97-AF65-F5344CB8AC3E}">
        <p14:creationId xmlns:p14="http://schemas.microsoft.com/office/powerpoint/2010/main" val="1820632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Course Map</a:t>
            </a:r>
            <a:endParaRPr lang="zh-TW" altLang="en-US" dirty="0"/>
          </a:p>
        </p:txBody>
      </p:sp>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65</a:t>
            </a:fld>
            <a:endParaRPr lang="en-US" altLang="en-US"/>
          </a:p>
        </p:txBody>
      </p:sp>
      <p:sp>
        <p:nvSpPr>
          <p:cNvPr id="3" name="Footer Placeholder 2"/>
          <p:cNvSpPr>
            <a:spLocks noGrp="1"/>
          </p:cNvSpPr>
          <p:nvPr>
            <p:ph type="ftr" sz="quarter" idx="11"/>
          </p:nvPr>
        </p:nvSpPr>
        <p:spPr/>
        <p:txBody>
          <a:bodyPr/>
          <a:lstStyle/>
          <a:p>
            <a:pPr>
              <a:defRPr/>
            </a:pPr>
            <a:r>
              <a:rPr lang="en-US" altLang="en-US" dirty="0"/>
              <a:t>Overview</a:t>
            </a:r>
          </a:p>
        </p:txBody>
      </p:sp>
      <p:sp>
        <p:nvSpPr>
          <p:cNvPr id="4"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8" name="Rectangle 3"/>
          <p:cNvSpPr>
            <a:spLocks noGrp="1" noChangeArrowheads="1"/>
          </p:cNvSpPr>
          <p:nvPr>
            <p:ph idx="1"/>
          </p:nvPr>
        </p:nvSpPr>
        <p:spPr>
          <a:xfrm>
            <a:off x="1905000" y="1905001"/>
            <a:ext cx="8229600" cy="2286000"/>
          </a:xfrm>
          <a:solidFill>
            <a:srgbClr val="FFFFCC"/>
          </a:solidFill>
        </p:spPr>
        <p:txBody>
          <a:bodyPr/>
          <a:lstStyle/>
          <a:p>
            <a:r>
              <a:rPr lang="en-US" altLang="zh-CN" dirty="0">
                <a:ea typeface="SimSun" pitchFamily="2" charset="-122"/>
              </a:rPr>
              <a:t>The Language of Business</a:t>
            </a:r>
          </a:p>
          <a:p>
            <a:pPr eaLnBrk="1" hangingPunct="1"/>
            <a:r>
              <a:rPr lang="en-US" altLang="zh-CN" dirty="0">
                <a:ea typeface="SimSun" pitchFamily="2" charset="-122"/>
              </a:rPr>
              <a:t>What is finance? Why do we need a financial system? </a:t>
            </a:r>
          </a:p>
          <a:p>
            <a:pPr eaLnBrk="1" hangingPunct="1"/>
            <a:r>
              <a:rPr lang="en-US" altLang="zh-CN" b="1" dirty="0">
                <a:solidFill>
                  <a:srgbClr val="C00000"/>
                </a:solidFill>
                <a:ea typeface="SimSun" pitchFamily="2" charset="-122"/>
              </a:rPr>
              <a:t>Who are the players? </a:t>
            </a:r>
          </a:p>
          <a:p>
            <a:r>
              <a:rPr lang="en-US" altLang="zh-CN" dirty="0">
                <a:ea typeface="SimSun" pitchFamily="2" charset="-122"/>
              </a:rPr>
              <a:t>How does it work?</a:t>
            </a:r>
          </a:p>
          <a:p>
            <a:pPr eaLnBrk="1" hangingPunct="1">
              <a:buNone/>
            </a:pPr>
            <a:endParaRPr lang="en-US" altLang="zh-CN" dirty="0">
              <a:ea typeface="SimSun" pitchFamily="2" charset="-122"/>
            </a:endParaRPr>
          </a:p>
        </p:txBody>
      </p:sp>
    </p:spTree>
    <p:extLst>
      <p:ext uri="{BB962C8B-B14F-4D97-AF65-F5344CB8AC3E}">
        <p14:creationId xmlns:p14="http://schemas.microsoft.com/office/powerpoint/2010/main" val="72042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0" end="0"/>
                                            </p:txEl>
                                          </p:spTgt>
                                        </p:tgtEl>
                                        <p:attrNameLst>
                                          <p:attrName>ppt_c</p:attrName>
                                        </p:attrNameLst>
                                      </p:cBhvr>
                                      <p:to>
                                        <a:schemeClr val="folHlink"/>
                                      </p:to>
                                    </p:animClr>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1" end="1"/>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9" name="Rectangle 5"/>
          <p:cNvSpPr>
            <a:spLocks noGrp="1" noChangeArrowheads="1"/>
          </p:cNvSpPr>
          <p:nvPr>
            <p:ph type="title"/>
          </p:nvPr>
        </p:nvSpPr>
        <p:spPr/>
        <p:txBody>
          <a:bodyPr/>
          <a:lstStyle/>
          <a:p>
            <a:pPr eaLnBrk="1" hangingPunct="1"/>
            <a:r>
              <a:rPr lang="en-US" altLang="zh-CN">
                <a:ea typeface="SimSun" pitchFamily="2" charset="-122"/>
              </a:rPr>
              <a:t>The Players</a:t>
            </a:r>
          </a:p>
        </p:txBody>
      </p:sp>
      <p:sp>
        <p:nvSpPr>
          <p:cNvPr id="397318" name="Rectangle 6"/>
          <p:cNvSpPr>
            <a:spLocks noGrp="1" noChangeArrowheads="1"/>
          </p:cNvSpPr>
          <p:nvPr>
            <p:ph sz="half" idx="1"/>
          </p:nvPr>
        </p:nvSpPr>
        <p:spPr>
          <a:xfrm>
            <a:off x="1828800" y="1447801"/>
            <a:ext cx="4191000" cy="4525963"/>
          </a:xfrm>
        </p:spPr>
        <p:txBody>
          <a:bodyPr/>
          <a:lstStyle/>
          <a:p>
            <a:pPr eaLnBrk="1" hangingPunct="1"/>
            <a:r>
              <a:rPr lang="en-US" altLang="zh-CN" sz="2600" dirty="0">
                <a:solidFill>
                  <a:srgbClr val="CC00CC"/>
                </a:solidFill>
                <a:ea typeface="SimSun" pitchFamily="2" charset="-122"/>
              </a:rPr>
              <a:t>Sources</a:t>
            </a:r>
            <a:r>
              <a:rPr lang="en-US" altLang="zh-CN" sz="2600" dirty="0">
                <a:ea typeface="SimSun" pitchFamily="2" charset="-122"/>
              </a:rPr>
              <a:t> of funds (Investors) </a:t>
            </a:r>
          </a:p>
          <a:p>
            <a:pPr lvl="1" eaLnBrk="1" hangingPunct="1"/>
            <a:r>
              <a:rPr lang="en-US" altLang="zh-CN" sz="2200" dirty="0" err="1">
                <a:ea typeface="SimSun" pitchFamily="2" charset="-122"/>
              </a:rPr>
              <a:t>Institutionals</a:t>
            </a:r>
            <a:endParaRPr lang="en-US" altLang="zh-CN" sz="2200" dirty="0">
              <a:ea typeface="SimSun" pitchFamily="2" charset="-122"/>
            </a:endParaRPr>
          </a:p>
          <a:p>
            <a:pPr lvl="1" eaLnBrk="1" hangingPunct="1"/>
            <a:r>
              <a:rPr lang="en-US" altLang="zh-CN" sz="2200" dirty="0">
                <a:ea typeface="SimSun" pitchFamily="2" charset="-122"/>
              </a:rPr>
              <a:t>Sovereigns and quasi-sovereigns</a:t>
            </a:r>
          </a:p>
          <a:p>
            <a:pPr lvl="1" eaLnBrk="1" hangingPunct="1"/>
            <a:r>
              <a:rPr lang="en-US" altLang="zh-CN" sz="2200" dirty="0">
                <a:ea typeface="SimSun" pitchFamily="2" charset="-122"/>
              </a:rPr>
              <a:t>Banks &amp; FIs</a:t>
            </a:r>
          </a:p>
          <a:p>
            <a:pPr lvl="1" eaLnBrk="1" hangingPunct="1"/>
            <a:r>
              <a:rPr lang="en-US" altLang="zh-CN" sz="2200" dirty="0">
                <a:ea typeface="SimSun" pitchFamily="2" charset="-122"/>
              </a:rPr>
              <a:t>Corporations</a:t>
            </a:r>
          </a:p>
          <a:p>
            <a:pPr lvl="1" eaLnBrk="1" hangingPunct="1"/>
            <a:r>
              <a:rPr lang="en-US" altLang="zh-CN" sz="2200" dirty="0">
                <a:ea typeface="SimSun" pitchFamily="2" charset="-122"/>
              </a:rPr>
              <a:t>HNWI</a:t>
            </a:r>
          </a:p>
          <a:p>
            <a:pPr lvl="1" eaLnBrk="1" hangingPunct="1"/>
            <a:r>
              <a:rPr lang="en-US" altLang="zh-CN" sz="2200" dirty="0">
                <a:ea typeface="SimSun" pitchFamily="2" charset="-122"/>
              </a:rPr>
              <a:t>Public (households)</a:t>
            </a:r>
          </a:p>
        </p:txBody>
      </p:sp>
      <p:sp>
        <p:nvSpPr>
          <p:cNvPr id="397319" name="Rectangle 7"/>
          <p:cNvSpPr>
            <a:spLocks noGrp="1" noChangeArrowheads="1"/>
          </p:cNvSpPr>
          <p:nvPr>
            <p:ph sz="half" idx="2"/>
          </p:nvPr>
        </p:nvSpPr>
        <p:spPr>
          <a:xfrm>
            <a:off x="6172200" y="1447801"/>
            <a:ext cx="4038600" cy="4525963"/>
          </a:xfrm>
        </p:spPr>
        <p:txBody>
          <a:bodyPr/>
          <a:lstStyle/>
          <a:p>
            <a:pPr eaLnBrk="1" hangingPunct="1"/>
            <a:r>
              <a:rPr lang="en-US" altLang="zh-CN" sz="2600" dirty="0">
                <a:solidFill>
                  <a:srgbClr val="008000"/>
                </a:solidFill>
                <a:ea typeface="SimSun" pitchFamily="2" charset="-122"/>
              </a:rPr>
              <a:t>Users</a:t>
            </a:r>
            <a:r>
              <a:rPr lang="en-US" altLang="zh-CN" sz="2600" dirty="0">
                <a:ea typeface="SimSun" pitchFamily="2" charset="-122"/>
              </a:rPr>
              <a:t> of funds (Issuers)</a:t>
            </a:r>
          </a:p>
          <a:p>
            <a:pPr lvl="1" eaLnBrk="1" hangingPunct="1"/>
            <a:r>
              <a:rPr lang="en-US" altLang="zh-CN" sz="2200" dirty="0">
                <a:ea typeface="SimSun" pitchFamily="2" charset="-122"/>
              </a:rPr>
              <a:t>SSAs:</a:t>
            </a:r>
          </a:p>
          <a:p>
            <a:pPr lvl="2" eaLnBrk="1" hangingPunct="1"/>
            <a:r>
              <a:rPr lang="en-US" altLang="zh-CN" sz="2100" dirty="0" err="1">
                <a:ea typeface="SimSun" pitchFamily="2" charset="-122"/>
              </a:rPr>
              <a:t>Supras</a:t>
            </a:r>
            <a:endParaRPr lang="en-US" altLang="zh-CN" sz="2100" dirty="0">
              <a:ea typeface="SimSun" pitchFamily="2" charset="-122"/>
            </a:endParaRPr>
          </a:p>
          <a:p>
            <a:pPr lvl="2" eaLnBrk="1" hangingPunct="1"/>
            <a:r>
              <a:rPr lang="en-US" altLang="zh-CN" sz="2100" dirty="0">
                <a:ea typeface="SimSun" pitchFamily="2" charset="-122"/>
              </a:rPr>
              <a:t>Sovereigns </a:t>
            </a:r>
          </a:p>
          <a:p>
            <a:pPr lvl="2" eaLnBrk="1" hangingPunct="1"/>
            <a:r>
              <a:rPr lang="en-US" altLang="zh-CN" sz="2100" dirty="0">
                <a:ea typeface="SimSun" pitchFamily="2" charset="-122"/>
              </a:rPr>
              <a:t>Agencies</a:t>
            </a:r>
          </a:p>
          <a:p>
            <a:pPr lvl="1" eaLnBrk="1" hangingPunct="1"/>
            <a:r>
              <a:rPr lang="en-US" altLang="zh-CN" sz="2200" dirty="0">
                <a:ea typeface="SimSun" pitchFamily="2" charset="-122"/>
              </a:rPr>
              <a:t>Banks</a:t>
            </a:r>
          </a:p>
          <a:p>
            <a:pPr lvl="1" eaLnBrk="1" hangingPunct="1"/>
            <a:r>
              <a:rPr lang="en-US" altLang="zh-CN" sz="2200" dirty="0">
                <a:ea typeface="SimSun" pitchFamily="2" charset="-122"/>
              </a:rPr>
              <a:t>Corporations</a:t>
            </a:r>
          </a:p>
          <a:p>
            <a:pPr lvl="1" eaLnBrk="1" hangingPunct="1"/>
            <a:r>
              <a:rPr lang="en-US" altLang="zh-CN" sz="2200" dirty="0">
                <a:ea typeface="SimSun" pitchFamily="2" charset="-122"/>
              </a:rPr>
              <a:t>SPVs</a:t>
            </a:r>
          </a:p>
        </p:txBody>
      </p:sp>
      <p:sp>
        <p:nvSpPr>
          <p:cNvPr id="57348" name="Slide Number Placeholder 3"/>
          <p:cNvSpPr>
            <a:spLocks noGrp="1"/>
          </p:cNvSpPr>
          <p:nvPr>
            <p:ph type="sldNum" sz="quarter" idx="10"/>
          </p:nvPr>
        </p:nvSpPr>
        <p:spPr>
          <a:prstGeom prst="rect">
            <a:avLst/>
          </a:prstGeom>
          <a:noFill/>
        </p:spPr>
        <p:txBody>
          <a:bodyPr/>
          <a:lstStyle/>
          <a:p>
            <a:fld id="{6CE6E7A2-81B8-48A1-A94D-C934EA72186C}" type="slidenum">
              <a:rPr lang="en-US" altLang="en-US" smtClean="0"/>
              <a:pPr/>
              <a:t>66</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140580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7318">
                                            <p:txEl>
                                              <p:pRg st="0" end="0"/>
                                            </p:txEl>
                                          </p:spTgt>
                                        </p:tgtEl>
                                        <p:attrNameLst>
                                          <p:attrName>style.visibility</p:attrName>
                                        </p:attrNameLst>
                                      </p:cBhvr>
                                      <p:to>
                                        <p:strVal val="visible"/>
                                      </p:to>
                                    </p:set>
                                    <p:anim calcmode="lin" valueType="num">
                                      <p:cBhvr additive="base">
                                        <p:cTn id="7" dur="500" fill="hold"/>
                                        <p:tgtEl>
                                          <p:spTgt spid="3973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731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7318">
                                            <p:txEl>
                                              <p:pRg st="1" end="1"/>
                                            </p:txEl>
                                          </p:spTgt>
                                        </p:tgtEl>
                                        <p:attrNameLst>
                                          <p:attrName>style.visibility</p:attrName>
                                        </p:attrNameLst>
                                      </p:cBhvr>
                                      <p:to>
                                        <p:strVal val="visible"/>
                                      </p:to>
                                    </p:set>
                                    <p:anim calcmode="lin" valueType="num">
                                      <p:cBhvr additive="base">
                                        <p:cTn id="11" dur="500" fill="hold"/>
                                        <p:tgtEl>
                                          <p:spTgt spid="39731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9731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97318">
                                            <p:txEl>
                                              <p:pRg st="2" end="2"/>
                                            </p:txEl>
                                          </p:spTgt>
                                        </p:tgtEl>
                                        <p:attrNameLst>
                                          <p:attrName>style.visibility</p:attrName>
                                        </p:attrNameLst>
                                      </p:cBhvr>
                                      <p:to>
                                        <p:strVal val="visible"/>
                                      </p:to>
                                    </p:set>
                                    <p:anim calcmode="lin" valueType="num">
                                      <p:cBhvr additive="base">
                                        <p:cTn id="15" dur="500" fill="hold"/>
                                        <p:tgtEl>
                                          <p:spTgt spid="397318">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97318">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97318">
                                            <p:txEl>
                                              <p:pRg st="3" end="3"/>
                                            </p:txEl>
                                          </p:spTgt>
                                        </p:tgtEl>
                                        <p:attrNameLst>
                                          <p:attrName>style.visibility</p:attrName>
                                        </p:attrNameLst>
                                      </p:cBhvr>
                                      <p:to>
                                        <p:strVal val="visible"/>
                                      </p:to>
                                    </p:set>
                                    <p:anim calcmode="lin" valueType="num">
                                      <p:cBhvr additive="base">
                                        <p:cTn id="19" dur="500" fill="hold"/>
                                        <p:tgtEl>
                                          <p:spTgt spid="397318">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7318">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97318">
                                            <p:txEl>
                                              <p:pRg st="4" end="4"/>
                                            </p:txEl>
                                          </p:spTgt>
                                        </p:tgtEl>
                                        <p:attrNameLst>
                                          <p:attrName>style.visibility</p:attrName>
                                        </p:attrNameLst>
                                      </p:cBhvr>
                                      <p:to>
                                        <p:strVal val="visible"/>
                                      </p:to>
                                    </p:set>
                                    <p:anim calcmode="lin" valueType="num">
                                      <p:cBhvr additive="base">
                                        <p:cTn id="23" dur="500" fill="hold"/>
                                        <p:tgtEl>
                                          <p:spTgt spid="397318">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97318">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97318">
                                            <p:txEl>
                                              <p:pRg st="5" end="5"/>
                                            </p:txEl>
                                          </p:spTgt>
                                        </p:tgtEl>
                                        <p:attrNameLst>
                                          <p:attrName>style.visibility</p:attrName>
                                        </p:attrNameLst>
                                      </p:cBhvr>
                                      <p:to>
                                        <p:strVal val="visible"/>
                                      </p:to>
                                    </p:set>
                                    <p:anim calcmode="lin" valueType="num">
                                      <p:cBhvr additive="base">
                                        <p:cTn id="27" dur="500" fill="hold"/>
                                        <p:tgtEl>
                                          <p:spTgt spid="397318">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97318">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97318">
                                            <p:txEl>
                                              <p:pRg st="6" end="6"/>
                                            </p:txEl>
                                          </p:spTgt>
                                        </p:tgtEl>
                                        <p:attrNameLst>
                                          <p:attrName>style.visibility</p:attrName>
                                        </p:attrNameLst>
                                      </p:cBhvr>
                                      <p:to>
                                        <p:strVal val="visible"/>
                                      </p:to>
                                    </p:set>
                                    <p:anim calcmode="lin" valueType="num">
                                      <p:cBhvr additive="base">
                                        <p:cTn id="31" dur="500" fill="hold"/>
                                        <p:tgtEl>
                                          <p:spTgt spid="397318">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9731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97319">
                                            <p:txEl>
                                              <p:pRg st="0" end="0"/>
                                            </p:txEl>
                                          </p:spTgt>
                                        </p:tgtEl>
                                        <p:attrNameLst>
                                          <p:attrName>style.visibility</p:attrName>
                                        </p:attrNameLst>
                                      </p:cBhvr>
                                      <p:to>
                                        <p:strVal val="visible"/>
                                      </p:to>
                                    </p:set>
                                    <p:anim calcmode="lin" valueType="num">
                                      <p:cBhvr additive="base">
                                        <p:cTn id="37" dur="500" fill="hold"/>
                                        <p:tgtEl>
                                          <p:spTgt spid="397319">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9731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97319">
                                            <p:txEl>
                                              <p:pRg st="1" end="1"/>
                                            </p:txEl>
                                          </p:spTgt>
                                        </p:tgtEl>
                                        <p:attrNameLst>
                                          <p:attrName>style.visibility</p:attrName>
                                        </p:attrNameLst>
                                      </p:cBhvr>
                                      <p:to>
                                        <p:strVal val="visible"/>
                                      </p:to>
                                    </p:set>
                                    <p:anim calcmode="lin" valueType="num">
                                      <p:cBhvr additive="base">
                                        <p:cTn id="41" dur="500" fill="hold"/>
                                        <p:tgtEl>
                                          <p:spTgt spid="397319">
                                            <p:txEl>
                                              <p:pRg st="1" end="1"/>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97319">
                                            <p:txEl>
                                              <p:pRg st="1" end="1"/>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97319">
                                            <p:txEl>
                                              <p:pRg st="2" end="2"/>
                                            </p:txEl>
                                          </p:spTgt>
                                        </p:tgtEl>
                                        <p:attrNameLst>
                                          <p:attrName>style.visibility</p:attrName>
                                        </p:attrNameLst>
                                      </p:cBhvr>
                                      <p:to>
                                        <p:strVal val="visible"/>
                                      </p:to>
                                    </p:set>
                                    <p:anim calcmode="lin" valueType="num">
                                      <p:cBhvr additive="base">
                                        <p:cTn id="45" dur="500" fill="hold"/>
                                        <p:tgtEl>
                                          <p:spTgt spid="397319">
                                            <p:txEl>
                                              <p:pRg st="2" end="2"/>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97319">
                                            <p:txEl>
                                              <p:pRg st="2" end="2"/>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97319">
                                            <p:txEl>
                                              <p:pRg st="3" end="3"/>
                                            </p:txEl>
                                          </p:spTgt>
                                        </p:tgtEl>
                                        <p:attrNameLst>
                                          <p:attrName>style.visibility</p:attrName>
                                        </p:attrNameLst>
                                      </p:cBhvr>
                                      <p:to>
                                        <p:strVal val="visible"/>
                                      </p:to>
                                    </p:set>
                                    <p:anim calcmode="lin" valueType="num">
                                      <p:cBhvr additive="base">
                                        <p:cTn id="49" dur="500" fill="hold"/>
                                        <p:tgtEl>
                                          <p:spTgt spid="397319">
                                            <p:txEl>
                                              <p:pRg st="3" end="3"/>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97319">
                                            <p:txEl>
                                              <p:pRg st="3" end="3"/>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97319">
                                            <p:txEl>
                                              <p:pRg st="4" end="4"/>
                                            </p:txEl>
                                          </p:spTgt>
                                        </p:tgtEl>
                                        <p:attrNameLst>
                                          <p:attrName>style.visibility</p:attrName>
                                        </p:attrNameLst>
                                      </p:cBhvr>
                                      <p:to>
                                        <p:strVal val="visible"/>
                                      </p:to>
                                    </p:set>
                                    <p:anim calcmode="lin" valueType="num">
                                      <p:cBhvr additive="base">
                                        <p:cTn id="53" dur="500" fill="hold"/>
                                        <p:tgtEl>
                                          <p:spTgt spid="397319">
                                            <p:txEl>
                                              <p:pRg st="4" end="4"/>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397319">
                                            <p:txEl>
                                              <p:pRg st="4" end="4"/>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97319">
                                            <p:txEl>
                                              <p:pRg st="5" end="5"/>
                                            </p:txEl>
                                          </p:spTgt>
                                        </p:tgtEl>
                                        <p:attrNameLst>
                                          <p:attrName>style.visibility</p:attrName>
                                        </p:attrNameLst>
                                      </p:cBhvr>
                                      <p:to>
                                        <p:strVal val="visible"/>
                                      </p:to>
                                    </p:set>
                                    <p:anim calcmode="lin" valueType="num">
                                      <p:cBhvr additive="base">
                                        <p:cTn id="57" dur="500" fill="hold"/>
                                        <p:tgtEl>
                                          <p:spTgt spid="397319">
                                            <p:txEl>
                                              <p:pRg st="5" end="5"/>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97319">
                                            <p:txEl>
                                              <p:pRg st="5" end="5"/>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97319">
                                            <p:txEl>
                                              <p:pRg st="6" end="6"/>
                                            </p:txEl>
                                          </p:spTgt>
                                        </p:tgtEl>
                                        <p:attrNameLst>
                                          <p:attrName>style.visibility</p:attrName>
                                        </p:attrNameLst>
                                      </p:cBhvr>
                                      <p:to>
                                        <p:strVal val="visible"/>
                                      </p:to>
                                    </p:set>
                                    <p:anim calcmode="lin" valueType="num">
                                      <p:cBhvr additive="base">
                                        <p:cTn id="61" dur="500" fill="hold"/>
                                        <p:tgtEl>
                                          <p:spTgt spid="397319">
                                            <p:txEl>
                                              <p:pRg st="6" end="6"/>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97319">
                                            <p:txEl>
                                              <p:pRg st="6" end="6"/>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97319">
                                            <p:txEl>
                                              <p:pRg st="7" end="7"/>
                                            </p:txEl>
                                          </p:spTgt>
                                        </p:tgtEl>
                                        <p:attrNameLst>
                                          <p:attrName>style.visibility</p:attrName>
                                        </p:attrNameLst>
                                      </p:cBhvr>
                                      <p:to>
                                        <p:strVal val="visible"/>
                                      </p:to>
                                    </p:set>
                                    <p:anim calcmode="lin" valueType="num">
                                      <p:cBhvr additive="base">
                                        <p:cTn id="65" dur="500" fill="hold"/>
                                        <p:tgtEl>
                                          <p:spTgt spid="397319">
                                            <p:txEl>
                                              <p:pRg st="7" end="7"/>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9731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8" grpId="0" build="p" autoUpdateAnimBg="0"/>
      <p:bldP spid="397319"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3" name="Rectangle 5"/>
          <p:cNvSpPr>
            <a:spLocks noGrp="1" noChangeArrowheads="1"/>
          </p:cNvSpPr>
          <p:nvPr>
            <p:ph type="title"/>
          </p:nvPr>
        </p:nvSpPr>
        <p:spPr/>
        <p:txBody>
          <a:bodyPr/>
          <a:lstStyle/>
          <a:p>
            <a:pPr eaLnBrk="1" hangingPunct="1"/>
            <a:r>
              <a:rPr lang="en-US" altLang="zh-CN">
                <a:ea typeface="SimSun" pitchFamily="2" charset="-122"/>
              </a:rPr>
              <a:t>The Players</a:t>
            </a:r>
          </a:p>
        </p:txBody>
      </p:sp>
      <p:sp>
        <p:nvSpPr>
          <p:cNvPr id="399366" name="Rectangle 6"/>
          <p:cNvSpPr>
            <a:spLocks noGrp="1" noChangeArrowheads="1"/>
          </p:cNvSpPr>
          <p:nvPr>
            <p:ph sz="half" idx="1"/>
          </p:nvPr>
        </p:nvSpPr>
        <p:spPr/>
        <p:txBody>
          <a:bodyPr/>
          <a:lstStyle/>
          <a:p>
            <a:pPr eaLnBrk="1" hangingPunct="1"/>
            <a:r>
              <a:rPr lang="en-US" altLang="zh-CN" sz="2600" dirty="0">
                <a:solidFill>
                  <a:srgbClr val="008000"/>
                </a:solidFill>
                <a:ea typeface="SimSun" pitchFamily="2" charset="-122"/>
              </a:rPr>
              <a:t>Intermediaries</a:t>
            </a:r>
          </a:p>
          <a:p>
            <a:pPr lvl="1" eaLnBrk="1" hangingPunct="1"/>
            <a:r>
              <a:rPr lang="en-US" altLang="zh-CN" sz="2200" dirty="0">
                <a:ea typeface="SimSun" pitchFamily="2" charset="-122"/>
              </a:rPr>
              <a:t>Investment bankers</a:t>
            </a:r>
          </a:p>
          <a:p>
            <a:pPr lvl="1" eaLnBrk="1" hangingPunct="1"/>
            <a:r>
              <a:rPr lang="en-US" altLang="zh-CN" sz="2200" dirty="0">
                <a:ea typeface="SimSun" pitchFamily="2" charset="-122"/>
              </a:rPr>
              <a:t>Primary dealers/traders</a:t>
            </a:r>
          </a:p>
          <a:p>
            <a:pPr lvl="1" eaLnBrk="1" hangingPunct="1"/>
            <a:r>
              <a:rPr lang="en-US" altLang="zh-CN" sz="2200" dirty="0">
                <a:ea typeface="SimSun" pitchFamily="2" charset="-122"/>
              </a:rPr>
              <a:t>Brokers</a:t>
            </a:r>
          </a:p>
          <a:p>
            <a:pPr lvl="1" eaLnBrk="1" hangingPunct="1"/>
            <a:r>
              <a:rPr lang="en-US" altLang="zh-CN" sz="2200" dirty="0">
                <a:ea typeface="SimSun" pitchFamily="2" charset="-122"/>
              </a:rPr>
              <a:t>Credit and liquidity enhancers</a:t>
            </a:r>
          </a:p>
          <a:p>
            <a:pPr lvl="1" eaLnBrk="1" hangingPunct="1"/>
            <a:endParaRPr lang="en-US" altLang="zh-CN" sz="2200" dirty="0">
              <a:ea typeface="SimSun" pitchFamily="2" charset="-122"/>
            </a:endParaRPr>
          </a:p>
        </p:txBody>
      </p:sp>
      <p:sp>
        <p:nvSpPr>
          <p:cNvPr id="399367" name="Rectangle 7"/>
          <p:cNvSpPr>
            <a:spLocks noGrp="1" noChangeArrowheads="1"/>
          </p:cNvSpPr>
          <p:nvPr>
            <p:ph sz="half" idx="2"/>
          </p:nvPr>
        </p:nvSpPr>
        <p:spPr/>
        <p:txBody>
          <a:bodyPr/>
          <a:lstStyle/>
          <a:p>
            <a:pPr eaLnBrk="1" hangingPunct="1"/>
            <a:r>
              <a:rPr lang="en-US" altLang="zh-CN" sz="2600" dirty="0">
                <a:solidFill>
                  <a:srgbClr val="333399"/>
                </a:solidFill>
                <a:ea typeface="SimSun" pitchFamily="2" charset="-122"/>
              </a:rPr>
              <a:t>Other actors</a:t>
            </a:r>
          </a:p>
          <a:p>
            <a:pPr lvl="1" eaLnBrk="1" hangingPunct="1"/>
            <a:r>
              <a:rPr lang="en-US" altLang="zh-CN" sz="2200" dirty="0">
                <a:ea typeface="SimSun" pitchFamily="2" charset="-122"/>
              </a:rPr>
              <a:t>Regulators</a:t>
            </a:r>
          </a:p>
          <a:p>
            <a:pPr lvl="1" eaLnBrk="1" hangingPunct="1"/>
            <a:r>
              <a:rPr lang="en-US" altLang="zh-CN" sz="2200" dirty="0">
                <a:ea typeface="SimSun" pitchFamily="2" charset="-122"/>
              </a:rPr>
              <a:t>Service providers</a:t>
            </a:r>
          </a:p>
          <a:p>
            <a:pPr lvl="1" eaLnBrk="1" hangingPunct="1"/>
            <a:r>
              <a:rPr lang="en-US" altLang="zh-CN" sz="2200" dirty="0">
                <a:ea typeface="SimSun" pitchFamily="2" charset="-122"/>
              </a:rPr>
              <a:t>Rating agencies</a:t>
            </a:r>
          </a:p>
        </p:txBody>
      </p:sp>
      <p:sp>
        <p:nvSpPr>
          <p:cNvPr id="58372" name="Slide Number Placeholder 3"/>
          <p:cNvSpPr>
            <a:spLocks noGrp="1"/>
          </p:cNvSpPr>
          <p:nvPr>
            <p:ph type="sldNum" sz="quarter" idx="10"/>
          </p:nvPr>
        </p:nvSpPr>
        <p:spPr>
          <a:prstGeom prst="rect">
            <a:avLst/>
          </a:prstGeom>
          <a:noFill/>
        </p:spPr>
        <p:txBody>
          <a:bodyPr/>
          <a:lstStyle/>
          <a:p>
            <a:fld id="{58CBF04B-01B3-47AC-9C26-5D59E457A0AB}" type="slidenum">
              <a:rPr lang="en-US" altLang="en-US" smtClean="0"/>
              <a:pPr/>
              <a:t>67</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
        <p:nvSpPr>
          <p:cNvPr id="3" name="Cloud Callout 2"/>
          <p:cNvSpPr/>
          <p:nvPr/>
        </p:nvSpPr>
        <p:spPr>
          <a:xfrm>
            <a:off x="4191000" y="48829"/>
            <a:ext cx="6019800" cy="1524000"/>
          </a:xfrm>
          <a:prstGeom prst="cloudCallout">
            <a:avLst>
              <a:gd name="adj1" fmla="val -38037"/>
              <a:gd name="adj2" fmla="val 721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Warning! We will explain the difference between “intermediaries” and “financial intermediaries” later</a:t>
            </a:r>
          </a:p>
        </p:txBody>
      </p:sp>
    </p:spTree>
    <p:extLst>
      <p:ext uri="{BB962C8B-B14F-4D97-AF65-F5344CB8AC3E}">
        <p14:creationId xmlns:p14="http://schemas.microsoft.com/office/powerpoint/2010/main" val="177867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366">
                                            <p:txEl>
                                              <p:pRg st="0" end="0"/>
                                            </p:txEl>
                                          </p:spTgt>
                                        </p:tgtEl>
                                        <p:attrNameLst>
                                          <p:attrName>style.visibility</p:attrName>
                                        </p:attrNameLst>
                                      </p:cBhvr>
                                      <p:to>
                                        <p:strVal val="visible"/>
                                      </p:to>
                                    </p:set>
                                    <p:anim calcmode="lin" valueType="num">
                                      <p:cBhvr additive="base">
                                        <p:cTn id="7" dur="500" fill="hold"/>
                                        <p:tgtEl>
                                          <p:spTgt spid="39936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936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99366">
                                            <p:txEl>
                                              <p:pRg st="1" end="1"/>
                                            </p:txEl>
                                          </p:spTgt>
                                        </p:tgtEl>
                                        <p:attrNameLst>
                                          <p:attrName>style.visibility</p:attrName>
                                        </p:attrNameLst>
                                      </p:cBhvr>
                                      <p:to>
                                        <p:strVal val="visible"/>
                                      </p:to>
                                    </p:set>
                                    <p:anim calcmode="lin" valueType="num">
                                      <p:cBhvr additive="base">
                                        <p:cTn id="11" dur="500" fill="hold"/>
                                        <p:tgtEl>
                                          <p:spTgt spid="39936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9936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99366">
                                            <p:txEl>
                                              <p:pRg st="2" end="2"/>
                                            </p:txEl>
                                          </p:spTgt>
                                        </p:tgtEl>
                                        <p:attrNameLst>
                                          <p:attrName>style.visibility</p:attrName>
                                        </p:attrNameLst>
                                      </p:cBhvr>
                                      <p:to>
                                        <p:strVal val="visible"/>
                                      </p:to>
                                    </p:set>
                                    <p:anim calcmode="lin" valueType="num">
                                      <p:cBhvr additive="base">
                                        <p:cTn id="15" dur="500" fill="hold"/>
                                        <p:tgtEl>
                                          <p:spTgt spid="399366">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99366">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99366">
                                            <p:txEl>
                                              <p:pRg st="3" end="3"/>
                                            </p:txEl>
                                          </p:spTgt>
                                        </p:tgtEl>
                                        <p:attrNameLst>
                                          <p:attrName>style.visibility</p:attrName>
                                        </p:attrNameLst>
                                      </p:cBhvr>
                                      <p:to>
                                        <p:strVal val="visible"/>
                                      </p:to>
                                    </p:set>
                                    <p:anim calcmode="lin" valueType="num">
                                      <p:cBhvr additive="base">
                                        <p:cTn id="19" dur="500" fill="hold"/>
                                        <p:tgtEl>
                                          <p:spTgt spid="39936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9366">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99366">
                                            <p:txEl>
                                              <p:pRg st="4" end="4"/>
                                            </p:txEl>
                                          </p:spTgt>
                                        </p:tgtEl>
                                        <p:attrNameLst>
                                          <p:attrName>style.visibility</p:attrName>
                                        </p:attrNameLst>
                                      </p:cBhvr>
                                      <p:to>
                                        <p:strVal val="visible"/>
                                      </p:to>
                                    </p:set>
                                    <p:anim calcmode="lin" valueType="num">
                                      <p:cBhvr additive="base">
                                        <p:cTn id="23" dur="500" fill="hold"/>
                                        <p:tgtEl>
                                          <p:spTgt spid="399366">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9936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99367">
                                            <p:txEl>
                                              <p:pRg st="0" end="0"/>
                                            </p:txEl>
                                          </p:spTgt>
                                        </p:tgtEl>
                                        <p:attrNameLst>
                                          <p:attrName>style.visibility</p:attrName>
                                        </p:attrNameLst>
                                      </p:cBhvr>
                                      <p:to>
                                        <p:strVal val="visible"/>
                                      </p:to>
                                    </p:set>
                                    <p:anim calcmode="lin" valueType="num">
                                      <p:cBhvr additive="base">
                                        <p:cTn id="29" dur="500" fill="hold"/>
                                        <p:tgtEl>
                                          <p:spTgt spid="399367">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99367">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99367">
                                            <p:txEl>
                                              <p:pRg st="1" end="1"/>
                                            </p:txEl>
                                          </p:spTgt>
                                        </p:tgtEl>
                                        <p:attrNameLst>
                                          <p:attrName>style.visibility</p:attrName>
                                        </p:attrNameLst>
                                      </p:cBhvr>
                                      <p:to>
                                        <p:strVal val="visible"/>
                                      </p:to>
                                    </p:set>
                                    <p:anim calcmode="lin" valueType="num">
                                      <p:cBhvr additive="base">
                                        <p:cTn id="33" dur="500" fill="hold"/>
                                        <p:tgtEl>
                                          <p:spTgt spid="399367">
                                            <p:txEl>
                                              <p:pRg st="1" end="1"/>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99367">
                                            <p:txEl>
                                              <p:pRg st="1" end="1"/>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99367">
                                            <p:txEl>
                                              <p:pRg st="2" end="2"/>
                                            </p:txEl>
                                          </p:spTgt>
                                        </p:tgtEl>
                                        <p:attrNameLst>
                                          <p:attrName>style.visibility</p:attrName>
                                        </p:attrNameLst>
                                      </p:cBhvr>
                                      <p:to>
                                        <p:strVal val="visible"/>
                                      </p:to>
                                    </p:set>
                                    <p:anim calcmode="lin" valueType="num">
                                      <p:cBhvr additive="base">
                                        <p:cTn id="37" dur="500" fill="hold"/>
                                        <p:tgtEl>
                                          <p:spTgt spid="399367">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99367">
                                            <p:txEl>
                                              <p:pRg st="2" end="2"/>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99367">
                                            <p:txEl>
                                              <p:pRg st="3" end="3"/>
                                            </p:txEl>
                                          </p:spTgt>
                                        </p:tgtEl>
                                        <p:attrNameLst>
                                          <p:attrName>style.visibility</p:attrName>
                                        </p:attrNameLst>
                                      </p:cBhvr>
                                      <p:to>
                                        <p:strVal val="visible"/>
                                      </p:to>
                                    </p:set>
                                    <p:anim calcmode="lin" valueType="num">
                                      <p:cBhvr additive="base">
                                        <p:cTn id="41" dur="500" fill="hold"/>
                                        <p:tgtEl>
                                          <p:spTgt spid="399367">
                                            <p:txEl>
                                              <p:pRg st="3" end="3"/>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993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6" grpId="0" build="p" autoUpdateAnimBg="0"/>
      <p:bldP spid="39936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7" name="Rectangle 2"/>
          <p:cNvSpPr>
            <a:spLocks noGrp="1" noChangeArrowheads="1"/>
          </p:cNvSpPr>
          <p:nvPr>
            <p:ph type="title" idx="4294967295"/>
          </p:nvPr>
        </p:nvSpPr>
        <p:spPr/>
        <p:txBody>
          <a:bodyPr/>
          <a:lstStyle/>
          <a:p>
            <a:pPr eaLnBrk="1" hangingPunct="1"/>
            <a:r>
              <a:rPr lang="en-US" altLang="zh-CN" dirty="0">
                <a:ea typeface="SimSun" pitchFamily="2" charset="-122"/>
              </a:rPr>
              <a:t>Class discussion</a:t>
            </a:r>
          </a:p>
        </p:txBody>
      </p:sp>
      <p:sp>
        <p:nvSpPr>
          <p:cNvPr id="401411" name="Rectangle 3"/>
          <p:cNvSpPr>
            <a:spLocks noGrp="1" noChangeArrowheads="1"/>
          </p:cNvSpPr>
          <p:nvPr>
            <p:ph type="body" idx="4294967295"/>
          </p:nvPr>
        </p:nvSpPr>
        <p:spPr/>
        <p:txBody>
          <a:bodyPr/>
          <a:lstStyle/>
          <a:p>
            <a:pPr eaLnBrk="1" hangingPunct="1"/>
            <a:r>
              <a:rPr lang="en-US" altLang="zh-CN" dirty="0">
                <a:ea typeface="SimSun" pitchFamily="2" charset="-122"/>
              </a:rPr>
              <a:t>What are the objectives and incentives of each of the </a:t>
            </a:r>
          </a:p>
          <a:p>
            <a:pPr eaLnBrk="1" hangingPunct="1">
              <a:buNone/>
            </a:pPr>
            <a:r>
              <a:rPr lang="en-US" altLang="zh-CN" dirty="0">
                <a:ea typeface="SimSun" pitchFamily="2" charset="-122"/>
              </a:rPr>
              <a:t>	categories of players in the markets?</a:t>
            </a:r>
          </a:p>
        </p:txBody>
      </p:sp>
      <p:sp>
        <p:nvSpPr>
          <p:cNvPr id="401412" name="Text Box 4"/>
          <p:cNvSpPr txBox="1">
            <a:spLocks noChangeArrowheads="1"/>
          </p:cNvSpPr>
          <p:nvPr/>
        </p:nvSpPr>
        <p:spPr bwMode="auto">
          <a:xfrm>
            <a:off x="2438400" y="3220522"/>
            <a:ext cx="7696200" cy="2646878"/>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square">
            <a:spAutoFit/>
          </a:bodyPr>
          <a:lstStyle/>
          <a:p>
            <a:pPr algn="ctr">
              <a:spcBef>
                <a:spcPct val="30000"/>
              </a:spcBef>
            </a:pPr>
            <a:r>
              <a:rPr lang="en-US" altLang="zh-CN" sz="2800" dirty="0">
                <a:latin typeface="Tahoma" pitchFamily="34" charset="0"/>
                <a:ea typeface="SimSun" pitchFamily="2" charset="-122"/>
              </a:rPr>
              <a:t>“Incentives are the cornerstone of modern life and understanding them - or, often, ferreting them out - is the key to solving just about any riddle, from violent crime to sports cheating to online dating.” </a:t>
            </a:r>
          </a:p>
          <a:p>
            <a:pPr algn="ctr">
              <a:spcBef>
                <a:spcPct val="30000"/>
              </a:spcBef>
            </a:pPr>
            <a:r>
              <a:rPr lang="en-US" altLang="zh-CN" sz="2000" i="1" dirty="0">
                <a:latin typeface="Tahoma" pitchFamily="34" charset="0"/>
                <a:ea typeface="SimSun" pitchFamily="2" charset="-122"/>
              </a:rPr>
              <a:t>Steven Levitt/Stephen </a:t>
            </a:r>
            <a:r>
              <a:rPr lang="en-US" altLang="zh-CN" sz="2000" i="1" dirty="0" err="1">
                <a:latin typeface="Tahoma" pitchFamily="34" charset="0"/>
                <a:ea typeface="SimSun" pitchFamily="2" charset="-122"/>
              </a:rPr>
              <a:t>Dubner</a:t>
            </a:r>
            <a:r>
              <a:rPr lang="en-US" altLang="zh-CN" sz="2000" i="1" dirty="0">
                <a:latin typeface="Tahoma" pitchFamily="34" charset="0"/>
                <a:ea typeface="SimSun" pitchFamily="2" charset="-122"/>
              </a:rPr>
              <a:t>, </a:t>
            </a:r>
            <a:r>
              <a:rPr lang="en-US" altLang="zh-CN" sz="2000" i="1" dirty="0" err="1">
                <a:latin typeface="Tahoma" pitchFamily="34" charset="0"/>
                <a:ea typeface="SimSun" pitchFamily="2" charset="-122"/>
              </a:rPr>
              <a:t>Freakonomics</a:t>
            </a:r>
            <a:endParaRPr lang="en-US" altLang="zh-CN" sz="2000" i="1" dirty="0">
              <a:latin typeface="Tahoma" pitchFamily="34" charset="0"/>
              <a:ea typeface="SimSun" pitchFamily="2" charset="-122"/>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 – Class discussion</a:t>
            </a:r>
          </a:p>
        </p:txBody>
      </p:sp>
      <p:sp>
        <p:nvSpPr>
          <p:cNvPr id="9" name="Slide Number Placeholder 6"/>
          <p:cNvSpPr>
            <a:spLocks noGrp="1"/>
          </p:cNvSpPr>
          <p:nvPr>
            <p:ph type="sldNum" sz="quarter" idx="10"/>
          </p:nvPr>
        </p:nvSpPr>
        <p:spPr>
          <a:xfrm>
            <a:off x="9763126" y="6586539"/>
            <a:ext cx="919163" cy="293687"/>
          </a:xfrm>
          <a:noFill/>
        </p:spPr>
        <p:txBody>
          <a:bodyPr/>
          <a:lstStyle/>
          <a:p>
            <a:fld id="{105170A2-AF99-400B-BE1E-B4580B573468}" type="slidenum">
              <a:rPr lang="en-US" altLang="en-US"/>
              <a:pPr/>
              <a:t>68</a:t>
            </a:fld>
            <a:endParaRPr lang="en-US" altLang="en-US" dirty="0"/>
          </a:p>
        </p:txBody>
      </p:sp>
      <p:pic>
        <p:nvPicPr>
          <p:cNvPr id="7" name="Picture 3" descr="C:\Users\Wolfgang\Documents\EdPres\04_Business Development\HKUST Business School\Purchasing Process\Trial Project\istockphoto\ist2_4854654-group.jpg"/>
          <p:cNvPicPr>
            <a:picLocks noChangeAspect="1" noChangeArrowheads="1"/>
          </p:cNvPicPr>
          <p:nvPr/>
        </p:nvPicPr>
        <p:blipFill>
          <a:blip r:embed="rId3" cstate="print"/>
          <a:stretch>
            <a:fillRect/>
          </a:stretch>
        </p:blipFill>
        <p:spPr bwMode="auto">
          <a:xfrm>
            <a:off x="8686800" y="228600"/>
            <a:ext cx="1801888" cy="2699648"/>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7718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 calcmode="lin" valueType="num">
                                      <p:cBhvr additive="base">
                                        <p:cTn id="7" dur="500" fill="hold"/>
                                        <p:tgtEl>
                                          <p:spTgt spid="401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1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1411">
                                            <p:txEl>
                                              <p:pRg st="1" end="1"/>
                                            </p:txEl>
                                          </p:spTgt>
                                        </p:tgtEl>
                                        <p:attrNameLst>
                                          <p:attrName>style.visibility</p:attrName>
                                        </p:attrNameLst>
                                      </p:cBhvr>
                                      <p:to>
                                        <p:strVal val="visible"/>
                                      </p:to>
                                    </p:set>
                                    <p:anim calcmode="lin" valueType="num">
                                      <p:cBhvr additive="base">
                                        <p:cTn id="13" dur="500" fill="hold"/>
                                        <p:tgtEl>
                                          <p:spTgt spid="401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1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grpId="0" nodeType="clickEffect">
                                  <p:stCondLst>
                                    <p:cond delay="0"/>
                                  </p:stCondLst>
                                  <p:childTnLst>
                                    <p:set>
                                      <p:cBhvr>
                                        <p:cTn id="18" dur="1" fill="hold">
                                          <p:stCondLst>
                                            <p:cond delay="0"/>
                                          </p:stCondLst>
                                        </p:cTn>
                                        <p:tgtEl>
                                          <p:spTgt spid="401412"/>
                                        </p:tgtEl>
                                        <p:attrNameLst>
                                          <p:attrName>style.visibility</p:attrName>
                                        </p:attrNameLst>
                                      </p:cBhvr>
                                      <p:to>
                                        <p:strVal val="visible"/>
                                      </p:to>
                                    </p:set>
                                    <p:animEffect transition="in" filter="wheel(4)">
                                      <p:cBhvr>
                                        <p:cTn id="19" dur="2000"/>
                                        <p:tgtEl>
                                          <p:spTgt spid="40141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autoUpdateAnimBg="0"/>
      <p:bldP spid="4014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Course Map</a:t>
            </a:r>
            <a:endParaRPr lang="zh-TW" altLang="en-US" dirty="0"/>
          </a:p>
        </p:txBody>
      </p:sp>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69</a:t>
            </a:fld>
            <a:endParaRPr lang="en-US" altLang="en-US"/>
          </a:p>
        </p:txBody>
      </p:sp>
      <p:sp>
        <p:nvSpPr>
          <p:cNvPr id="3" name="Footer Placeholder 2"/>
          <p:cNvSpPr>
            <a:spLocks noGrp="1"/>
          </p:cNvSpPr>
          <p:nvPr>
            <p:ph type="ftr" sz="quarter" idx="11"/>
          </p:nvPr>
        </p:nvSpPr>
        <p:spPr/>
        <p:txBody>
          <a:bodyPr/>
          <a:lstStyle/>
          <a:p>
            <a:pPr>
              <a:defRPr/>
            </a:pPr>
            <a:r>
              <a:rPr lang="en-US" altLang="en-US" dirty="0"/>
              <a:t>Overview</a:t>
            </a:r>
          </a:p>
        </p:txBody>
      </p:sp>
      <p:sp>
        <p:nvSpPr>
          <p:cNvPr id="4"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8" name="Rectangle 3"/>
          <p:cNvSpPr>
            <a:spLocks noGrp="1" noChangeArrowheads="1"/>
          </p:cNvSpPr>
          <p:nvPr>
            <p:ph idx="1"/>
          </p:nvPr>
        </p:nvSpPr>
        <p:spPr>
          <a:xfrm>
            <a:off x="1905000" y="1905001"/>
            <a:ext cx="8229600" cy="2286000"/>
          </a:xfrm>
          <a:solidFill>
            <a:srgbClr val="FFFFCC"/>
          </a:solidFill>
        </p:spPr>
        <p:txBody>
          <a:bodyPr/>
          <a:lstStyle/>
          <a:p>
            <a:r>
              <a:rPr lang="en-US" altLang="zh-CN" dirty="0">
                <a:ea typeface="SimSun" pitchFamily="2" charset="-122"/>
              </a:rPr>
              <a:t>The Language of Business</a:t>
            </a:r>
          </a:p>
          <a:p>
            <a:pPr eaLnBrk="1" hangingPunct="1"/>
            <a:r>
              <a:rPr lang="en-US" altLang="zh-CN" dirty="0">
                <a:ea typeface="SimSun" pitchFamily="2" charset="-122"/>
              </a:rPr>
              <a:t>What is finance? Why do we need a financial system? </a:t>
            </a:r>
          </a:p>
          <a:p>
            <a:pPr eaLnBrk="1" hangingPunct="1"/>
            <a:r>
              <a:rPr lang="en-US" altLang="zh-CN" dirty="0">
                <a:ea typeface="SimSun" pitchFamily="2" charset="-122"/>
              </a:rPr>
              <a:t>Who are the players? </a:t>
            </a:r>
          </a:p>
          <a:p>
            <a:r>
              <a:rPr lang="en-US" altLang="zh-CN" b="1" dirty="0">
                <a:solidFill>
                  <a:srgbClr val="C00000"/>
                </a:solidFill>
                <a:ea typeface="SimSun" pitchFamily="2" charset="-122"/>
              </a:rPr>
              <a:t>How does it work?</a:t>
            </a:r>
          </a:p>
          <a:p>
            <a:pPr eaLnBrk="1" hangingPunct="1">
              <a:buNone/>
            </a:pPr>
            <a:endParaRPr lang="en-US" altLang="zh-CN" dirty="0">
              <a:ea typeface="SimSun" pitchFamily="2" charset="-122"/>
            </a:endParaRPr>
          </a:p>
        </p:txBody>
      </p:sp>
    </p:spTree>
    <p:extLst>
      <p:ext uri="{BB962C8B-B14F-4D97-AF65-F5344CB8AC3E}">
        <p14:creationId xmlns:p14="http://schemas.microsoft.com/office/powerpoint/2010/main" val="302091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0" end="0"/>
                                            </p:txEl>
                                          </p:spTgt>
                                        </p:tgtEl>
                                        <p:attrNameLst>
                                          <p:attrName>ppt_c</p:attrName>
                                        </p:attrNameLst>
                                      </p:cBhvr>
                                      <p:to>
                                        <a:schemeClr val="folHlink"/>
                                      </p:to>
                                    </p:animClr>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1" end="1"/>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8">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Personal Response System (PRS) </a:t>
            </a:r>
            <a:endParaRPr lang="zh-TW" altLang="en-US" dirty="0"/>
          </a:p>
        </p:txBody>
      </p:sp>
      <p:sp>
        <p:nvSpPr>
          <p:cNvPr id="3" name="Content Placeholder 2"/>
          <p:cNvSpPr>
            <a:spLocks noGrp="1"/>
          </p:cNvSpPr>
          <p:nvPr>
            <p:ph sz="half" idx="1"/>
          </p:nvPr>
        </p:nvSpPr>
        <p:spPr/>
        <p:txBody>
          <a:bodyPr>
            <a:noAutofit/>
          </a:bodyPr>
          <a:lstStyle/>
          <a:p>
            <a:pPr>
              <a:lnSpc>
                <a:spcPct val="100000"/>
              </a:lnSpc>
            </a:pPr>
            <a:r>
              <a:rPr lang="en-US" altLang="zh-TW" b="1" dirty="0"/>
              <a:t> </a:t>
            </a:r>
            <a:r>
              <a:rPr lang="en-US" altLang="zh-TW" dirty="0"/>
              <a:t>We will be using </a:t>
            </a:r>
            <a:r>
              <a:rPr lang="en-US" altLang="zh-TW" dirty="0" err="1"/>
              <a:t>iPRS</a:t>
            </a:r>
            <a:r>
              <a:rPr lang="en-US" altLang="zh-TW" dirty="0"/>
              <a:t> in every class so you can participate in class exercises and earn participation credit</a:t>
            </a:r>
          </a:p>
          <a:p>
            <a:pPr>
              <a:lnSpc>
                <a:spcPct val="100000"/>
              </a:lnSpc>
            </a:pPr>
            <a:r>
              <a:rPr lang="en-US" altLang="zh-TW" dirty="0"/>
              <a:t>You must use </a:t>
            </a:r>
            <a:r>
              <a:rPr lang="en-US" altLang="zh-TW" dirty="0" err="1"/>
              <a:t>iPRS</a:t>
            </a:r>
            <a:r>
              <a:rPr lang="en-US" altLang="zh-TW" dirty="0"/>
              <a:t> app on your smartphone. </a:t>
            </a:r>
          </a:p>
          <a:p>
            <a:pPr>
              <a:lnSpc>
                <a:spcPct val="100000"/>
              </a:lnSpc>
            </a:pPr>
            <a:r>
              <a:rPr lang="en-US" altLang="zh-TW" dirty="0"/>
              <a:t>Make sure you login to </a:t>
            </a:r>
            <a:r>
              <a:rPr lang="en-US" altLang="zh-TW" dirty="0" err="1"/>
              <a:t>iPRS</a:t>
            </a:r>
            <a:r>
              <a:rPr lang="en-US" altLang="zh-TW" dirty="0"/>
              <a:t> apps (HKUST I learn) every time, as participation counts! </a:t>
            </a:r>
            <a:endParaRPr lang="zh-TW" altLang="zh-TW" dirty="0"/>
          </a:p>
          <a:p>
            <a:pPr>
              <a:lnSpc>
                <a:spcPct val="100000"/>
              </a:lnSpc>
            </a:pPr>
            <a:endParaRPr lang="zh-TW" altLang="en-US" dirty="0"/>
          </a:p>
        </p:txBody>
      </p:sp>
      <p:pic>
        <p:nvPicPr>
          <p:cNvPr id="7" name="Picture 2" descr="Image result for image of clickers or PRS">
            <a:hlinkClick r:id="rId2"/>
          </p:cNvPr>
          <p:cNvPicPr>
            <a:picLocks noGrp="1" noChangeAspect="1" noChangeArrowheads="1"/>
          </p:cNvPicPr>
          <p:nvPr>
            <p:ph sz="half" idx="2"/>
          </p:nvPr>
        </p:nvPicPr>
        <p:blipFill>
          <a:blip r:embed="rId3" cstate="print"/>
          <a:srcRect/>
          <a:stretch>
            <a:fillRect/>
          </a:stretch>
        </p:blipFill>
        <p:spPr bwMode="auto">
          <a:xfrm>
            <a:off x="6236508" y="2564904"/>
            <a:ext cx="4162063" cy="2448272"/>
          </a:xfrm>
          <a:prstGeom prst="rect">
            <a:avLst/>
          </a:prstGeom>
          <a:noFill/>
        </p:spPr>
      </p:pic>
      <p:sp>
        <p:nvSpPr>
          <p:cNvPr id="9"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
        <p:nvSpPr>
          <p:cNvPr id="10"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7</a:t>
            </a:fld>
            <a:endParaRPr lang="en-US" altLang="en-US" dirty="0"/>
          </a:p>
        </p:txBody>
      </p:sp>
    </p:spTree>
    <p:extLst>
      <p:ext uri="{BB962C8B-B14F-4D97-AF65-F5344CB8AC3E}">
        <p14:creationId xmlns:p14="http://schemas.microsoft.com/office/powerpoint/2010/main" val="2779029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5" name="Rectangle 2"/>
          <p:cNvSpPr>
            <a:spLocks noGrp="1" noChangeArrowheads="1"/>
          </p:cNvSpPr>
          <p:nvPr>
            <p:ph type="title" idx="4294967295"/>
          </p:nvPr>
        </p:nvSpPr>
        <p:spPr/>
        <p:txBody>
          <a:bodyPr/>
          <a:lstStyle/>
          <a:p>
            <a:pPr eaLnBrk="1" hangingPunct="1"/>
            <a:r>
              <a:rPr lang="en-US" altLang="zh-CN">
                <a:ea typeface="SimSun" pitchFamily="2" charset="-122"/>
              </a:rPr>
              <a:t>Classification of Financial Markets</a:t>
            </a:r>
          </a:p>
        </p:txBody>
      </p:sp>
      <p:sp>
        <p:nvSpPr>
          <p:cNvPr id="302083" name="Rectangle 3"/>
          <p:cNvSpPr>
            <a:spLocks noGrp="1" noChangeArrowheads="1"/>
          </p:cNvSpPr>
          <p:nvPr>
            <p:ph type="body" idx="4294967295"/>
          </p:nvPr>
        </p:nvSpPr>
        <p:spPr/>
        <p:txBody>
          <a:bodyPr/>
          <a:lstStyle/>
          <a:p>
            <a:r>
              <a:rPr lang="en-US" altLang="zh-CN" dirty="0">
                <a:ea typeface="SimSun" pitchFamily="2" charset="-122"/>
              </a:rPr>
              <a:t>Primary v. Secondary</a:t>
            </a:r>
          </a:p>
          <a:p>
            <a:pPr eaLnBrk="1" hangingPunct="1"/>
            <a:r>
              <a:rPr lang="en-US" altLang="zh-CN" dirty="0">
                <a:ea typeface="SimSun" pitchFamily="2" charset="-122"/>
              </a:rPr>
              <a:t>Debt v. Equity </a:t>
            </a:r>
          </a:p>
          <a:p>
            <a:pPr eaLnBrk="1" hangingPunct="1"/>
            <a:r>
              <a:rPr lang="en-US" altLang="zh-CN" dirty="0">
                <a:ea typeface="SimSun" pitchFamily="2" charset="-122"/>
              </a:rPr>
              <a:t>Exchanges v. OTC</a:t>
            </a:r>
          </a:p>
          <a:p>
            <a:pPr eaLnBrk="1" hangingPunct="1"/>
            <a:r>
              <a:rPr lang="en-US" altLang="zh-CN" dirty="0">
                <a:ea typeface="SimSun" pitchFamily="2" charset="-122"/>
              </a:rPr>
              <a:t>Domestic v. International</a:t>
            </a:r>
          </a:p>
          <a:p>
            <a:pPr eaLnBrk="1" hangingPunct="1"/>
            <a:r>
              <a:rPr lang="en-US" altLang="zh-CN" dirty="0">
                <a:ea typeface="SimSun" pitchFamily="2" charset="-122"/>
              </a:rPr>
              <a:t>Public v. Private</a:t>
            </a:r>
          </a:p>
          <a:p>
            <a:pPr eaLnBrk="1" hangingPunct="1"/>
            <a:r>
              <a:rPr lang="en-US" altLang="zh-CN" dirty="0">
                <a:ea typeface="SimSun" pitchFamily="2" charset="-122"/>
              </a:rPr>
              <a:t>……</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
        <p:nvSpPr>
          <p:cNvPr id="6"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70</a:t>
            </a:fld>
            <a:endParaRPr lang="en-US" altLang="en-US"/>
          </a:p>
        </p:txBody>
      </p:sp>
    </p:spTree>
    <p:extLst>
      <p:ext uri="{BB962C8B-B14F-4D97-AF65-F5344CB8AC3E}">
        <p14:creationId xmlns:p14="http://schemas.microsoft.com/office/powerpoint/2010/main" val="32094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anim calcmode="lin" valueType="num">
                                      <p:cBhvr additive="base">
                                        <p:cTn id="7" dur="500" fill="hold"/>
                                        <p:tgtEl>
                                          <p:spTgt spid="302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2083">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2083">
                                            <p:txEl>
                                              <p:pRg st="0" end="0"/>
                                            </p:txEl>
                                          </p:spTgt>
                                        </p:tgtEl>
                                        <p:attrNameLst>
                                          <p:attrName>ppt_c</p:attrName>
                                        </p:attrNameLst>
                                      </p:cBhvr>
                                      <p:to>
                                        <a:schemeClr val="folHlink"/>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2083">
                                            <p:txEl>
                                              <p:pRg st="1" end="1"/>
                                            </p:txEl>
                                          </p:spTgt>
                                        </p:tgtEl>
                                        <p:attrNameLst>
                                          <p:attrName>style.visibility</p:attrName>
                                        </p:attrNameLst>
                                      </p:cBhvr>
                                      <p:to>
                                        <p:strVal val="visible"/>
                                      </p:to>
                                    </p:set>
                                    <p:anim calcmode="lin" valueType="num">
                                      <p:cBhvr additive="base">
                                        <p:cTn id="13" dur="500" fill="hold"/>
                                        <p:tgtEl>
                                          <p:spTgt spid="3020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2083">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2083">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2083">
                                            <p:txEl>
                                              <p:pRg st="2" end="2"/>
                                            </p:txEl>
                                          </p:spTgt>
                                        </p:tgtEl>
                                        <p:attrNameLst>
                                          <p:attrName>style.visibility</p:attrName>
                                        </p:attrNameLst>
                                      </p:cBhvr>
                                      <p:to>
                                        <p:strVal val="visible"/>
                                      </p:to>
                                    </p:set>
                                    <p:anim calcmode="lin" valueType="num">
                                      <p:cBhvr additive="base">
                                        <p:cTn id="19" dur="500" fill="hold"/>
                                        <p:tgtEl>
                                          <p:spTgt spid="3020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2083">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2083">
                                            <p:txEl>
                                              <p:pRg st="2" end="2"/>
                                            </p:txEl>
                                          </p:spTgt>
                                        </p:tgtEl>
                                        <p:attrNameLst>
                                          <p:attrName>ppt_c</p:attrName>
                                        </p:attrNameLst>
                                      </p:cBhvr>
                                      <p:to>
                                        <a:schemeClr val="folHlink"/>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2083">
                                            <p:txEl>
                                              <p:pRg st="3" end="3"/>
                                            </p:txEl>
                                          </p:spTgt>
                                        </p:tgtEl>
                                        <p:attrNameLst>
                                          <p:attrName>style.visibility</p:attrName>
                                        </p:attrNameLst>
                                      </p:cBhvr>
                                      <p:to>
                                        <p:strVal val="visible"/>
                                      </p:to>
                                    </p:set>
                                    <p:anim calcmode="lin" valueType="num">
                                      <p:cBhvr additive="base">
                                        <p:cTn id="25" dur="500" fill="hold"/>
                                        <p:tgtEl>
                                          <p:spTgt spid="3020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208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2083">
                                            <p:txEl>
                                              <p:pRg st="3" end="3"/>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2083">
                                            <p:txEl>
                                              <p:pRg st="4" end="4"/>
                                            </p:txEl>
                                          </p:spTgt>
                                        </p:tgtEl>
                                        <p:attrNameLst>
                                          <p:attrName>style.visibility</p:attrName>
                                        </p:attrNameLst>
                                      </p:cBhvr>
                                      <p:to>
                                        <p:strVal val="visible"/>
                                      </p:to>
                                    </p:set>
                                    <p:anim calcmode="lin" valueType="num">
                                      <p:cBhvr additive="base">
                                        <p:cTn id="31" dur="500" fill="hold"/>
                                        <p:tgtEl>
                                          <p:spTgt spid="30208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2083">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2083">
                                            <p:txEl>
                                              <p:pRg st="4" end="4"/>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2083">
                                            <p:txEl>
                                              <p:pRg st="5" end="5"/>
                                            </p:txEl>
                                          </p:spTgt>
                                        </p:tgtEl>
                                        <p:attrNameLst>
                                          <p:attrName>style.visibility</p:attrName>
                                        </p:attrNameLst>
                                      </p:cBhvr>
                                      <p:to>
                                        <p:strVal val="visible"/>
                                      </p:to>
                                    </p:set>
                                    <p:anim calcmode="lin" valueType="num">
                                      <p:cBhvr additive="base">
                                        <p:cTn id="37" dur="500" fill="hold"/>
                                        <p:tgtEl>
                                          <p:spTgt spid="3020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208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208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p:txBody>
          <a:bodyPr/>
          <a:lstStyle/>
          <a:p>
            <a:pPr eaLnBrk="1" hangingPunct="1"/>
            <a:r>
              <a:rPr lang="en-US" altLang="zh-CN">
                <a:ea typeface="SimSun" pitchFamily="2" charset="-122"/>
              </a:rPr>
              <a:t>Primary &amp; Secondary Markets</a:t>
            </a:r>
          </a:p>
        </p:txBody>
      </p:sp>
      <p:sp>
        <p:nvSpPr>
          <p:cNvPr id="361475" name="Rectangle 3"/>
          <p:cNvSpPr>
            <a:spLocks noGrp="1" noChangeArrowheads="1"/>
          </p:cNvSpPr>
          <p:nvPr>
            <p:ph idx="1"/>
          </p:nvPr>
        </p:nvSpPr>
        <p:spPr/>
        <p:txBody>
          <a:bodyPr/>
          <a:lstStyle/>
          <a:p>
            <a:pPr eaLnBrk="1" hangingPunct="1"/>
            <a:r>
              <a:rPr lang="en-US" altLang="zh-CN">
                <a:ea typeface="SimSun" pitchFamily="2" charset="-122"/>
              </a:rPr>
              <a:t>Primary market = raising money/capital for the </a:t>
            </a:r>
            <a:r>
              <a:rPr lang="en-US" altLang="zh-CN">
                <a:solidFill>
                  <a:srgbClr val="96041C"/>
                </a:solidFill>
                <a:ea typeface="SimSun" pitchFamily="2" charset="-122"/>
              </a:rPr>
              <a:t>first</a:t>
            </a:r>
            <a:r>
              <a:rPr lang="en-US" altLang="zh-CN">
                <a:ea typeface="SimSun" pitchFamily="2" charset="-122"/>
              </a:rPr>
              <a:t> time</a:t>
            </a:r>
          </a:p>
          <a:p>
            <a:pPr eaLnBrk="1" hangingPunct="1"/>
            <a:r>
              <a:rPr lang="en-US" altLang="zh-CN">
                <a:ea typeface="SimSun" pitchFamily="2" charset="-122"/>
              </a:rPr>
              <a:t>Secondary market = selling securities onto another investor</a:t>
            </a:r>
          </a:p>
        </p:txBody>
      </p:sp>
      <p:sp>
        <p:nvSpPr>
          <p:cNvPr id="4"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
        <p:nvSpPr>
          <p:cNvPr id="5"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71</a:t>
            </a:fld>
            <a:endParaRPr lang="en-US" altLang="en-US"/>
          </a:p>
        </p:txBody>
      </p:sp>
    </p:spTree>
    <p:extLst>
      <p:ext uri="{BB962C8B-B14F-4D97-AF65-F5344CB8AC3E}">
        <p14:creationId xmlns:p14="http://schemas.microsoft.com/office/powerpoint/2010/main" val="132753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 calcmode="lin" valueType="num">
                                      <p:cBhvr additive="base">
                                        <p:cTn id="7" dur="500" fill="hold"/>
                                        <p:tgtEl>
                                          <p:spTgt spid="361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1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1475">
                                            <p:txEl>
                                              <p:pRg st="1" end="1"/>
                                            </p:txEl>
                                          </p:spTgt>
                                        </p:tgtEl>
                                        <p:attrNameLst>
                                          <p:attrName>style.visibility</p:attrName>
                                        </p:attrNameLst>
                                      </p:cBhvr>
                                      <p:to>
                                        <p:strVal val="visible"/>
                                      </p:to>
                                    </p:set>
                                    <p:anim calcmode="lin" valueType="num">
                                      <p:cBhvr additive="base">
                                        <p:cTn id="13" dur="500" fill="hold"/>
                                        <p:tgtEl>
                                          <p:spTgt spid="3614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14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a:ea typeface="SimSun" pitchFamily="2" charset="-122"/>
            </a:endParaRPr>
          </a:p>
        </p:txBody>
      </p:sp>
      <p:sp>
        <p:nvSpPr>
          <p:cNvPr id="71686" name="Rectangle 2"/>
          <p:cNvSpPr>
            <a:spLocks noGrp="1" noChangeArrowheads="1"/>
          </p:cNvSpPr>
          <p:nvPr>
            <p:ph type="title" idx="4294967295"/>
          </p:nvPr>
        </p:nvSpPr>
        <p:spPr>
          <a:xfrm>
            <a:off x="2895600" y="381000"/>
            <a:ext cx="7772400" cy="1143000"/>
          </a:xfrm>
        </p:spPr>
        <p:txBody>
          <a:bodyPr/>
          <a:lstStyle/>
          <a:p>
            <a:pPr eaLnBrk="1" hangingPunct="1"/>
            <a:r>
              <a:rPr lang="en-US" altLang="zh-CN" sz="3500">
                <a:ea typeface="SimSun" pitchFamily="2" charset="-122"/>
              </a:rPr>
              <a:t>Primary v. Secondary Markets</a:t>
            </a:r>
          </a:p>
        </p:txBody>
      </p:sp>
      <p:sp>
        <p:nvSpPr>
          <p:cNvPr id="304131" name="Rectangle 3"/>
          <p:cNvSpPr>
            <a:spLocks noChangeArrowheads="1"/>
          </p:cNvSpPr>
          <p:nvPr/>
        </p:nvSpPr>
        <p:spPr bwMode="auto">
          <a:xfrm rot="18142">
            <a:off x="8531225" y="2360613"/>
            <a:ext cx="1828800" cy="1598612"/>
          </a:xfrm>
          <a:prstGeom prst="rect">
            <a:avLst/>
          </a:prstGeom>
          <a:solidFill>
            <a:srgbClr val="00FFFF"/>
          </a:solidFill>
          <a:ln w="9525">
            <a:solidFill>
              <a:schemeClr val="tx1"/>
            </a:solidFill>
            <a:miter lim="800000"/>
            <a:headEnd/>
            <a:tailEnd/>
          </a:ln>
        </p:spPr>
        <p:txBody>
          <a:bodyPr wrap="none" anchor="ctr"/>
          <a:lstStyle/>
          <a:p>
            <a:pPr algn="ctr"/>
            <a:r>
              <a:rPr lang="en-US" altLang="zh-CN" sz="2400" b="1">
                <a:ea typeface="SimSun" pitchFamily="2" charset="-122"/>
              </a:rPr>
              <a:t>Investor </a:t>
            </a:r>
          </a:p>
          <a:p>
            <a:pPr algn="ctr"/>
            <a:r>
              <a:rPr lang="en-US" altLang="zh-CN" sz="2400" b="1">
                <a:ea typeface="SimSun" pitchFamily="2" charset="-122"/>
              </a:rPr>
              <a:t>A</a:t>
            </a:r>
          </a:p>
        </p:txBody>
      </p:sp>
      <p:sp>
        <p:nvSpPr>
          <p:cNvPr id="304132" name="Rectangle 4"/>
          <p:cNvSpPr>
            <a:spLocks noChangeArrowheads="1"/>
          </p:cNvSpPr>
          <p:nvPr/>
        </p:nvSpPr>
        <p:spPr bwMode="auto">
          <a:xfrm rot="18142">
            <a:off x="8534400" y="4724400"/>
            <a:ext cx="1828800" cy="1104900"/>
          </a:xfrm>
          <a:prstGeom prst="rect">
            <a:avLst/>
          </a:prstGeom>
          <a:solidFill>
            <a:srgbClr val="00FFFF"/>
          </a:solidFill>
          <a:ln w="9525">
            <a:solidFill>
              <a:schemeClr val="tx1"/>
            </a:solidFill>
            <a:miter lim="800000"/>
            <a:headEnd/>
            <a:tailEnd/>
          </a:ln>
        </p:spPr>
        <p:txBody>
          <a:bodyPr wrap="none" anchor="ctr"/>
          <a:lstStyle/>
          <a:p>
            <a:pPr algn="ctr"/>
            <a:r>
              <a:rPr lang="en-US" altLang="zh-CN" sz="2400" b="1">
                <a:ea typeface="SimSun" pitchFamily="2" charset="-122"/>
              </a:rPr>
              <a:t>Investor </a:t>
            </a:r>
          </a:p>
          <a:p>
            <a:pPr algn="ctr"/>
            <a:r>
              <a:rPr lang="en-US" altLang="zh-CN" sz="2400" b="1">
                <a:ea typeface="SimSun" pitchFamily="2" charset="-122"/>
              </a:rPr>
              <a:t>B</a:t>
            </a:r>
          </a:p>
        </p:txBody>
      </p:sp>
      <p:sp>
        <p:nvSpPr>
          <p:cNvPr id="304133" name="AutoShape 5"/>
          <p:cNvSpPr>
            <a:spLocks noChangeArrowheads="1"/>
          </p:cNvSpPr>
          <p:nvPr/>
        </p:nvSpPr>
        <p:spPr bwMode="auto">
          <a:xfrm>
            <a:off x="3733800" y="2286000"/>
            <a:ext cx="4648200" cy="914400"/>
          </a:xfrm>
          <a:prstGeom prst="rightArrow">
            <a:avLst>
              <a:gd name="adj1" fmla="val 50000"/>
              <a:gd name="adj2" fmla="val 127083"/>
            </a:avLst>
          </a:prstGeom>
          <a:solidFill>
            <a:srgbClr val="00FF00"/>
          </a:solidFill>
          <a:ln w="9525">
            <a:solidFill>
              <a:schemeClr val="tx1"/>
            </a:solidFill>
            <a:miter lim="800000"/>
            <a:headEnd/>
            <a:tailEnd/>
          </a:ln>
        </p:spPr>
        <p:txBody>
          <a:bodyPr wrap="none" anchor="ctr"/>
          <a:lstStyle/>
          <a:p>
            <a:pPr algn="ctr"/>
            <a:r>
              <a:rPr lang="en-US" altLang="zh-CN" sz="2800" b="1" i="1">
                <a:latin typeface="Times New Roman" pitchFamily="18" charset="0"/>
                <a:ea typeface="SimSun" pitchFamily="2" charset="-122"/>
              </a:rPr>
              <a:t>Primary Market</a:t>
            </a:r>
          </a:p>
        </p:txBody>
      </p:sp>
      <p:sp>
        <p:nvSpPr>
          <p:cNvPr id="304134" name="AutoShape 6"/>
          <p:cNvSpPr>
            <a:spLocks noChangeArrowheads="1"/>
          </p:cNvSpPr>
          <p:nvPr/>
        </p:nvSpPr>
        <p:spPr bwMode="auto">
          <a:xfrm>
            <a:off x="6934200" y="2971800"/>
            <a:ext cx="1371600" cy="2971800"/>
          </a:xfrm>
          <a:prstGeom prst="curvedRightArrow">
            <a:avLst>
              <a:gd name="adj1" fmla="val 60356"/>
              <a:gd name="adj2" fmla="val 91311"/>
              <a:gd name="adj3" fmla="val 34722"/>
            </a:avLst>
          </a:prstGeom>
          <a:solidFill>
            <a:srgbClr val="FFFF00"/>
          </a:solidFill>
          <a:ln w="9525">
            <a:solidFill>
              <a:schemeClr val="tx1"/>
            </a:solidFill>
            <a:miter lim="800000"/>
            <a:headEnd/>
            <a:tailEnd/>
          </a:ln>
        </p:spPr>
        <p:txBody>
          <a:bodyPr wrap="none" anchor="ctr"/>
          <a:lstStyle/>
          <a:p>
            <a:endParaRPr lang="zh-CN" altLang="en-US">
              <a:ea typeface="SimSun" pitchFamily="2" charset="-122"/>
            </a:endParaRPr>
          </a:p>
        </p:txBody>
      </p:sp>
      <p:sp>
        <p:nvSpPr>
          <p:cNvPr id="304135" name="Text Box 7"/>
          <p:cNvSpPr txBox="1">
            <a:spLocks noChangeArrowheads="1"/>
          </p:cNvSpPr>
          <p:nvPr/>
        </p:nvSpPr>
        <p:spPr bwMode="auto">
          <a:xfrm>
            <a:off x="6324600" y="3487738"/>
            <a:ext cx="1905000" cy="1160462"/>
          </a:xfrm>
          <a:prstGeom prst="rect">
            <a:avLst/>
          </a:prstGeom>
          <a:noFill/>
          <a:ln w="9525">
            <a:noFill/>
            <a:miter lim="800000"/>
            <a:headEnd/>
            <a:tailEnd/>
          </a:ln>
        </p:spPr>
        <p:txBody>
          <a:bodyPr>
            <a:spAutoFit/>
          </a:bodyPr>
          <a:lstStyle/>
          <a:p>
            <a:pPr>
              <a:spcBef>
                <a:spcPct val="50000"/>
              </a:spcBef>
            </a:pPr>
            <a:r>
              <a:rPr lang="en-US" altLang="zh-CN" sz="2800" b="1" i="1">
                <a:latin typeface="Times New Roman" pitchFamily="18" charset="0"/>
                <a:ea typeface="SimSun" pitchFamily="2" charset="-122"/>
              </a:rPr>
              <a:t>Secondary</a:t>
            </a:r>
          </a:p>
          <a:p>
            <a:pPr>
              <a:spcBef>
                <a:spcPct val="50000"/>
              </a:spcBef>
            </a:pPr>
            <a:r>
              <a:rPr lang="en-US" altLang="zh-CN" sz="2800" b="1" i="1">
                <a:latin typeface="Times New Roman" pitchFamily="18" charset="0"/>
                <a:ea typeface="SimSun" pitchFamily="2" charset="-122"/>
              </a:rPr>
              <a:t>Market</a:t>
            </a:r>
          </a:p>
        </p:txBody>
      </p:sp>
      <p:sp>
        <p:nvSpPr>
          <p:cNvPr id="304136" name="Rectangle 8"/>
          <p:cNvSpPr>
            <a:spLocks noChangeArrowheads="1"/>
          </p:cNvSpPr>
          <p:nvPr/>
        </p:nvSpPr>
        <p:spPr bwMode="auto">
          <a:xfrm>
            <a:off x="3657600" y="1981200"/>
            <a:ext cx="4724400" cy="4114800"/>
          </a:xfrm>
          <a:prstGeom prst="rect">
            <a:avLst/>
          </a:prstGeom>
          <a:noFill/>
          <a:ln w="38100">
            <a:solidFill>
              <a:schemeClr val="tx1"/>
            </a:solidFill>
            <a:miter lim="800000"/>
            <a:headEnd/>
            <a:tailEnd/>
          </a:ln>
        </p:spPr>
        <p:txBody>
          <a:bodyPr wrap="none" anchor="ctr"/>
          <a:lstStyle/>
          <a:p>
            <a:endParaRPr lang="zh-CN" altLang="en-US">
              <a:ea typeface="SimSun" pitchFamily="2" charset="-122"/>
            </a:endParaRPr>
          </a:p>
        </p:txBody>
      </p:sp>
      <p:sp>
        <p:nvSpPr>
          <p:cNvPr id="304137" name="AutoShape 9"/>
          <p:cNvSpPr>
            <a:spLocks noChangeArrowheads="1"/>
          </p:cNvSpPr>
          <p:nvPr/>
        </p:nvSpPr>
        <p:spPr bwMode="auto">
          <a:xfrm>
            <a:off x="1524000" y="4876800"/>
            <a:ext cx="1905000" cy="1295400"/>
          </a:xfrm>
          <a:prstGeom prst="wedgeEllipseCallout">
            <a:avLst>
              <a:gd name="adj1" fmla="val 59750"/>
              <a:gd name="adj2" fmla="val -84806"/>
            </a:avLst>
          </a:prstGeom>
          <a:solidFill>
            <a:schemeClr val="tx2">
              <a:lumMod val="20000"/>
              <a:lumOff val="80000"/>
            </a:schemeClr>
          </a:solidFill>
          <a:ln w="9525">
            <a:solidFill>
              <a:schemeClr val="tx1"/>
            </a:solidFill>
            <a:miter lim="800000"/>
            <a:headEnd/>
            <a:tailEnd/>
          </a:ln>
        </p:spPr>
        <p:txBody>
          <a:bodyPr anchor="ctr" anchorCtr="1"/>
          <a:lstStyle/>
          <a:p>
            <a:pPr algn="ctr"/>
            <a:r>
              <a:rPr lang="en-US" altLang="zh-CN" sz="2400">
                <a:latin typeface="Times New Roman" pitchFamily="18" charset="0"/>
                <a:ea typeface="SimSun" pitchFamily="2" charset="-122"/>
              </a:rPr>
              <a:t>Financial</a:t>
            </a:r>
          </a:p>
          <a:p>
            <a:pPr algn="ctr"/>
            <a:r>
              <a:rPr lang="en-US" altLang="zh-CN" sz="2400">
                <a:latin typeface="Times New Roman" pitchFamily="18" charset="0"/>
                <a:ea typeface="SimSun" pitchFamily="2" charset="-122"/>
              </a:rPr>
              <a:t>Market</a:t>
            </a:r>
          </a:p>
        </p:txBody>
      </p:sp>
      <p:sp>
        <p:nvSpPr>
          <p:cNvPr id="304138" name="Rectangle 10"/>
          <p:cNvSpPr>
            <a:spLocks noChangeArrowheads="1"/>
          </p:cNvSpPr>
          <p:nvPr/>
        </p:nvSpPr>
        <p:spPr bwMode="auto">
          <a:xfrm>
            <a:off x="1828800" y="2438400"/>
            <a:ext cx="1600200" cy="1524000"/>
          </a:xfrm>
          <a:prstGeom prst="rect">
            <a:avLst/>
          </a:prstGeom>
          <a:solidFill>
            <a:srgbClr val="FF6600"/>
          </a:solidFill>
          <a:ln w="9525">
            <a:solidFill>
              <a:schemeClr val="tx1"/>
            </a:solidFill>
            <a:miter lim="800000"/>
            <a:headEnd/>
            <a:tailEnd/>
          </a:ln>
        </p:spPr>
        <p:txBody>
          <a:bodyPr anchor="ctr"/>
          <a:lstStyle/>
          <a:p>
            <a:pPr algn="ctr"/>
            <a:r>
              <a:rPr lang="en-US" altLang="zh-CN" sz="2400" b="1">
                <a:latin typeface="Times New Roman" pitchFamily="18" charset="0"/>
                <a:ea typeface="SimSun" pitchFamily="2" charset="-122"/>
              </a:rPr>
              <a:t>Borrower/</a:t>
            </a:r>
          </a:p>
          <a:p>
            <a:pPr algn="ctr"/>
            <a:r>
              <a:rPr lang="en-US" altLang="zh-CN" sz="2400" b="1">
                <a:latin typeface="Times New Roman" pitchFamily="18" charset="0"/>
                <a:ea typeface="SimSun" pitchFamily="2" charset="-122"/>
              </a:rPr>
              <a:t>Issuer</a:t>
            </a:r>
          </a:p>
        </p:txBody>
      </p:sp>
      <p:sp>
        <p:nvSpPr>
          <p:cNvPr id="12"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72</a:t>
            </a:fld>
            <a:endParaRPr lang="en-US" altLang="en-US"/>
          </a:p>
        </p:txBody>
      </p:sp>
      <p:sp>
        <p:nvSpPr>
          <p:cNvPr id="13"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275468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4138"/>
                                        </p:tgtEl>
                                        <p:attrNameLst>
                                          <p:attrName>style.visibility</p:attrName>
                                        </p:attrNameLst>
                                      </p:cBhvr>
                                      <p:to>
                                        <p:strVal val="visible"/>
                                      </p:to>
                                    </p:set>
                                    <p:anim calcmode="lin" valueType="num">
                                      <p:cBhvr additive="base">
                                        <p:cTn id="7" dur="500" fill="hold"/>
                                        <p:tgtEl>
                                          <p:spTgt spid="304138"/>
                                        </p:tgtEl>
                                        <p:attrNameLst>
                                          <p:attrName>ppt_x</p:attrName>
                                        </p:attrNameLst>
                                      </p:cBhvr>
                                      <p:tavLst>
                                        <p:tav tm="0">
                                          <p:val>
                                            <p:strVal val="0-#ppt_w/2"/>
                                          </p:val>
                                        </p:tav>
                                        <p:tav tm="100000">
                                          <p:val>
                                            <p:strVal val="#ppt_x"/>
                                          </p:val>
                                        </p:tav>
                                      </p:tavLst>
                                    </p:anim>
                                    <p:anim calcmode="lin" valueType="num">
                                      <p:cBhvr additive="base">
                                        <p:cTn id="8" dur="500" fill="hold"/>
                                        <p:tgtEl>
                                          <p:spTgt spid="3041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4133"/>
                                        </p:tgtEl>
                                        <p:attrNameLst>
                                          <p:attrName>style.visibility</p:attrName>
                                        </p:attrNameLst>
                                      </p:cBhvr>
                                      <p:to>
                                        <p:strVal val="visible"/>
                                      </p:to>
                                    </p:set>
                                    <p:anim calcmode="lin" valueType="num">
                                      <p:cBhvr additive="base">
                                        <p:cTn id="13" dur="500" fill="hold"/>
                                        <p:tgtEl>
                                          <p:spTgt spid="304133"/>
                                        </p:tgtEl>
                                        <p:attrNameLst>
                                          <p:attrName>ppt_x</p:attrName>
                                        </p:attrNameLst>
                                      </p:cBhvr>
                                      <p:tavLst>
                                        <p:tav tm="0">
                                          <p:val>
                                            <p:strVal val="0-#ppt_w/2"/>
                                          </p:val>
                                        </p:tav>
                                        <p:tav tm="100000">
                                          <p:val>
                                            <p:strVal val="#ppt_x"/>
                                          </p:val>
                                        </p:tav>
                                      </p:tavLst>
                                    </p:anim>
                                    <p:anim calcmode="lin" valueType="num">
                                      <p:cBhvr additive="base">
                                        <p:cTn id="14" dur="500" fill="hold"/>
                                        <p:tgtEl>
                                          <p:spTgt spid="3041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04131"/>
                                        </p:tgtEl>
                                        <p:attrNameLst>
                                          <p:attrName>style.visibility</p:attrName>
                                        </p:attrNameLst>
                                      </p:cBhvr>
                                      <p:to>
                                        <p:strVal val="visible"/>
                                      </p:to>
                                    </p:set>
                                    <p:anim calcmode="lin" valueType="num">
                                      <p:cBhvr additive="base">
                                        <p:cTn id="19" dur="500" fill="hold"/>
                                        <p:tgtEl>
                                          <p:spTgt spid="304131"/>
                                        </p:tgtEl>
                                        <p:attrNameLst>
                                          <p:attrName>ppt_x</p:attrName>
                                        </p:attrNameLst>
                                      </p:cBhvr>
                                      <p:tavLst>
                                        <p:tav tm="0">
                                          <p:val>
                                            <p:strVal val="1+#ppt_w/2"/>
                                          </p:val>
                                        </p:tav>
                                        <p:tav tm="100000">
                                          <p:val>
                                            <p:strVal val="#ppt_x"/>
                                          </p:val>
                                        </p:tav>
                                      </p:tavLst>
                                    </p:anim>
                                    <p:anim calcmode="lin" valueType="num">
                                      <p:cBhvr additive="base">
                                        <p:cTn id="20" dur="500" fill="hold"/>
                                        <p:tgtEl>
                                          <p:spTgt spid="3041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04134"/>
                                        </p:tgtEl>
                                        <p:attrNameLst>
                                          <p:attrName>style.visibility</p:attrName>
                                        </p:attrNameLst>
                                      </p:cBhvr>
                                      <p:to>
                                        <p:strVal val="visible"/>
                                      </p:to>
                                    </p:set>
                                    <p:anim calcmode="lin" valueType="num">
                                      <p:cBhvr additive="base">
                                        <p:cTn id="25" dur="500" fill="hold"/>
                                        <p:tgtEl>
                                          <p:spTgt spid="304134"/>
                                        </p:tgtEl>
                                        <p:attrNameLst>
                                          <p:attrName>ppt_x</p:attrName>
                                        </p:attrNameLst>
                                      </p:cBhvr>
                                      <p:tavLst>
                                        <p:tav tm="0">
                                          <p:val>
                                            <p:strVal val="#ppt_x"/>
                                          </p:val>
                                        </p:tav>
                                        <p:tav tm="100000">
                                          <p:val>
                                            <p:strVal val="#ppt_x"/>
                                          </p:val>
                                        </p:tav>
                                      </p:tavLst>
                                    </p:anim>
                                    <p:anim calcmode="lin" valueType="num">
                                      <p:cBhvr additive="base">
                                        <p:cTn id="26" dur="500" fill="hold"/>
                                        <p:tgtEl>
                                          <p:spTgt spid="30413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304132"/>
                                        </p:tgtEl>
                                        <p:attrNameLst>
                                          <p:attrName>style.visibility</p:attrName>
                                        </p:attrNameLst>
                                      </p:cBhvr>
                                      <p:to>
                                        <p:strVal val="visible"/>
                                      </p:to>
                                    </p:set>
                                    <p:anim calcmode="lin" valueType="num">
                                      <p:cBhvr additive="base">
                                        <p:cTn id="31" dur="500" fill="hold"/>
                                        <p:tgtEl>
                                          <p:spTgt spid="304132"/>
                                        </p:tgtEl>
                                        <p:attrNameLst>
                                          <p:attrName>ppt_x</p:attrName>
                                        </p:attrNameLst>
                                      </p:cBhvr>
                                      <p:tavLst>
                                        <p:tav tm="0">
                                          <p:val>
                                            <p:strVal val="#ppt_x"/>
                                          </p:val>
                                        </p:tav>
                                        <p:tav tm="100000">
                                          <p:val>
                                            <p:strVal val="#ppt_x"/>
                                          </p:val>
                                        </p:tav>
                                      </p:tavLst>
                                    </p:anim>
                                    <p:anim calcmode="lin" valueType="num">
                                      <p:cBhvr additive="base">
                                        <p:cTn id="32" dur="500" fill="hold"/>
                                        <p:tgtEl>
                                          <p:spTgt spid="30413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04135"/>
                                        </p:tgtEl>
                                        <p:attrNameLst>
                                          <p:attrName>style.visibility</p:attrName>
                                        </p:attrNameLst>
                                      </p:cBhvr>
                                      <p:to>
                                        <p:strVal val="visible"/>
                                      </p:to>
                                    </p:set>
                                    <p:animEffect transition="in" filter="wipe(down)">
                                      <p:cBhvr>
                                        <p:cTn id="36" dur="500"/>
                                        <p:tgtEl>
                                          <p:spTgt spid="3041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04136"/>
                                        </p:tgtEl>
                                        <p:attrNameLst>
                                          <p:attrName>style.visibility</p:attrName>
                                        </p:attrNameLst>
                                      </p:cBhvr>
                                      <p:to>
                                        <p:strVal val="visible"/>
                                      </p:to>
                                    </p:set>
                                    <p:animEffect transition="in" filter="wipe(down)">
                                      <p:cBhvr>
                                        <p:cTn id="41" dur="500"/>
                                        <p:tgtEl>
                                          <p:spTgt spid="304136"/>
                                        </p:tgtEl>
                                      </p:cBhvr>
                                    </p:animEffect>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304137"/>
                                        </p:tgtEl>
                                        <p:attrNameLst>
                                          <p:attrName>style.visibility</p:attrName>
                                        </p:attrNameLst>
                                      </p:cBhvr>
                                      <p:to>
                                        <p:strVal val="visible"/>
                                      </p:to>
                                    </p:set>
                                    <p:anim calcmode="lin" valueType="num">
                                      <p:cBhvr additive="base">
                                        <p:cTn id="45" dur="500" fill="hold"/>
                                        <p:tgtEl>
                                          <p:spTgt spid="304137"/>
                                        </p:tgtEl>
                                        <p:attrNameLst>
                                          <p:attrName>ppt_x</p:attrName>
                                        </p:attrNameLst>
                                      </p:cBhvr>
                                      <p:tavLst>
                                        <p:tav tm="0">
                                          <p:val>
                                            <p:strVal val="#ppt_x"/>
                                          </p:val>
                                        </p:tav>
                                        <p:tav tm="100000">
                                          <p:val>
                                            <p:strVal val="#ppt_x"/>
                                          </p:val>
                                        </p:tav>
                                      </p:tavLst>
                                    </p:anim>
                                    <p:anim calcmode="lin" valueType="num">
                                      <p:cBhvr additive="base">
                                        <p:cTn id="46" dur="500" fill="hold"/>
                                        <p:tgtEl>
                                          <p:spTgt spid="304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animBg="1" autoUpdateAnimBg="0"/>
      <p:bldP spid="304132" grpId="0" autoUpdateAnimBg="0"/>
      <p:bldP spid="304132" grpId="1" animBg="1"/>
      <p:bldP spid="304133" grpId="0" animBg="1" autoUpdateAnimBg="0"/>
      <p:bldP spid="304134" grpId="0" animBg="1"/>
      <p:bldP spid="304135" grpId="0" autoUpdateAnimBg="0"/>
      <p:bldP spid="304136" grpId="0" animBg="1"/>
      <p:bldP spid="304137" grpId="0" animBg="1" autoUpdateAnimBg="0"/>
      <p:bldP spid="304138"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p:nvPr>
        </p:nvSpPr>
        <p:spPr/>
        <p:txBody>
          <a:bodyPr/>
          <a:lstStyle/>
          <a:p>
            <a:pPr eaLnBrk="1" hangingPunct="1"/>
            <a:r>
              <a:rPr lang="en-US" altLang="zh-CN" sz="4100" dirty="0">
                <a:ea typeface="SimSun" pitchFamily="2" charset="-122"/>
              </a:rPr>
              <a:t>Test Your Understanding/PRS time!</a:t>
            </a:r>
          </a:p>
        </p:txBody>
      </p:sp>
      <p:sp>
        <p:nvSpPr>
          <p:cNvPr id="8" name="Content Placeholder 7"/>
          <p:cNvSpPr>
            <a:spLocks noGrp="1"/>
          </p:cNvSpPr>
          <p:nvPr>
            <p:ph sz="half" idx="1"/>
          </p:nvPr>
        </p:nvSpPr>
        <p:spPr/>
        <p:txBody>
          <a:bodyPr>
            <a:normAutofit lnSpcReduction="10000"/>
          </a:bodyPr>
          <a:lstStyle/>
          <a:p>
            <a:pPr>
              <a:lnSpc>
                <a:spcPct val="100000"/>
              </a:lnSpc>
            </a:pPr>
            <a:r>
              <a:rPr lang="en-US" altLang="zh-CN" dirty="0">
                <a:ea typeface="SimSun" pitchFamily="2" charset="-122"/>
              </a:rPr>
              <a:t>Is an IPO (initial public offering) a </a:t>
            </a:r>
            <a:r>
              <a:rPr lang="en-US" altLang="zh-CN" b="1" dirty="0">
                <a:ea typeface="SimSun" pitchFamily="2" charset="-122"/>
              </a:rPr>
              <a:t>primary</a:t>
            </a:r>
            <a:r>
              <a:rPr lang="en-US" altLang="zh-CN" dirty="0">
                <a:ea typeface="SimSun" pitchFamily="2" charset="-122"/>
              </a:rPr>
              <a:t> market or </a:t>
            </a:r>
            <a:r>
              <a:rPr lang="en-US" altLang="zh-CN" b="1" dirty="0">
                <a:ea typeface="SimSun" pitchFamily="2" charset="-122"/>
              </a:rPr>
              <a:t>secondary</a:t>
            </a:r>
            <a:r>
              <a:rPr lang="en-US" altLang="zh-CN" dirty="0">
                <a:ea typeface="SimSun" pitchFamily="2" charset="-122"/>
              </a:rPr>
              <a:t> market transaction?</a:t>
            </a:r>
          </a:p>
          <a:p>
            <a:pPr lvl="1">
              <a:lnSpc>
                <a:spcPct val="100000"/>
              </a:lnSpc>
            </a:pPr>
            <a:r>
              <a:rPr lang="en-US" altLang="zh-CN" dirty="0">
                <a:ea typeface="SimSun" pitchFamily="2" charset="-122"/>
              </a:rPr>
              <a:t>Primary</a:t>
            </a:r>
          </a:p>
          <a:p>
            <a:pPr lvl="1">
              <a:lnSpc>
                <a:spcPct val="100000"/>
              </a:lnSpc>
            </a:pPr>
            <a:r>
              <a:rPr lang="en-US" altLang="zh-CN" dirty="0">
                <a:ea typeface="SimSun" pitchFamily="2" charset="-122"/>
              </a:rPr>
              <a:t>Secondary </a:t>
            </a:r>
          </a:p>
          <a:p>
            <a:pPr>
              <a:lnSpc>
                <a:spcPct val="100000"/>
              </a:lnSpc>
            </a:pPr>
            <a:r>
              <a:rPr lang="en-US" altLang="zh-TW" dirty="0"/>
              <a:t>If you buy shares from another investor, is it </a:t>
            </a:r>
            <a:r>
              <a:rPr lang="en-US" altLang="zh-CN" b="1" dirty="0">
                <a:ea typeface="SimSun" pitchFamily="2" charset="-122"/>
              </a:rPr>
              <a:t>primary</a:t>
            </a:r>
            <a:r>
              <a:rPr lang="en-US" altLang="zh-CN" dirty="0">
                <a:ea typeface="SimSun" pitchFamily="2" charset="-122"/>
              </a:rPr>
              <a:t> market or </a:t>
            </a:r>
            <a:r>
              <a:rPr lang="en-US" altLang="zh-CN" b="1" dirty="0">
                <a:ea typeface="SimSun" pitchFamily="2" charset="-122"/>
              </a:rPr>
              <a:t>secondary</a:t>
            </a:r>
            <a:r>
              <a:rPr lang="en-US" altLang="zh-CN" dirty="0">
                <a:ea typeface="SimSun" pitchFamily="2" charset="-122"/>
              </a:rPr>
              <a:t> market transaction?</a:t>
            </a:r>
          </a:p>
          <a:p>
            <a:pPr lvl="1">
              <a:lnSpc>
                <a:spcPct val="100000"/>
              </a:lnSpc>
            </a:pPr>
            <a:r>
              <a:rPr lang="en-US" altLang="zh-CN" dirty="0">
                <a:ea typeface="SimSun" pitchFamily="2" charset="-122"/>
              </a:rPr>
              <a:t>Primary</a:t>
            </a:r>
          </a:p>
          <a:p>
            <a:pPr lvl="1">
              <a:lnSpc>
                <a:spcPct val="100000"/>
              </a:lnSpc>
            </a:pPr>
            <a:r>
              <a:rPr lang="en-US" altLang="zh-CN" dirty="0">
                <a:ea typeface="SimSun" pitchFamily="2" charset="-122"/>
              </a:rPr>
              <a:t>Secondary </a:t>
            </a:r>
          </a:p>
          <a:p>
            <a:pPr>
              <a:lnSpc>
                <a:spcPct val="100000"/>
              </a:lnSpc>
            </a:pPr>
            <a:endParaRPr lang="zh-TW" altLang="en-US" dirty="0"/>
          </a:p>
        </p:txBody>
      </p:sp>
      <p:sp>
        <p:nvSpPr>
          <p:cNvPr id="9" name="Content Placeholder 8"/>
          <p:cNvSpPr>
            <a:spLocks noGrp="1"/>
          </p:cNvSpPr>
          <p:nvPr>
            <p:ph sz="half" idx="2"/>
          </p:nvPr>
        </p:nvSpPr>
        <p:spPr/>
        <p:txBody>
          <a:bodyPr>
            <a:normAutofit lnSpcReduction="10000"/>
          </a:bodyPr>
          <a:lstStyle/>
          <a:p>
            <a:endParaRPr lang="zh-TW" altLang="en-US" dirty="0"/>
          </a:p>
        </p:txBody>
      </p:sp>
      <p:pic>
        <p:nvPicPr>
          <p:cNvPr id="7"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7852" y="1676400"/>
            <a:ext cx="3810548" cy="354025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73</a:t>
            </a:fld>
            <a:endParaRPr lang="en-US" altLang="en-US"/>
          </a:p>
        </p:txBody>
      </p:sp>
      <p:sp>
        <p:nvSpPr>
          <p:cNvPr id="10"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3415622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p:txBody>
          <a:bodyPr/>
          <a:lstStyle/>
          <a:p>
            <a:pPr eaLnBrk="1" hangingPunct="1"/>
            <a:r>
              <a:rPr lang="en-US" altLang="zh-CN">
                <a:ea typeface="SimSun" pitchFamily="2" charset="-122"/>
              </a:rPr>
              <a:t>Debt v. Equity</a:t>
            </a:r>
          </a:p>
        </p:txBody>
      </p:sp>
      <p:sp>
        <p:nvSpPr>
          <p:cNvPr id="478211" name="Rectangle 3"/>
          <p:cNvSpPr>
            <a:spLocks noGrp="1" noChangeArrowheads="1"/>
          </p:cNvSpPr>
          <p:nvPr>
            <p:ph sz="half" idx="1"/>
          </p:nvPr>
        </p:nvSpPr>
        <p:spPr/>
        <p:txBody>
          <a:bodyPr/>
          <a:lstStyle/>
          <a:p>
            <a:pPr eaLnBrk="1" hangingPunct="1">
              <a:lnSpc>
                <a:spcPct val="90000"/>
              </a:lnSpc>
            </a:pPr>
            <a:r>
              <a:rPr lang="en-US" altLang="zh-CN" sz="2600" dirty="0">
                <a:solidFill>
                  <a:srgbClr val="008000"/>
                </a:solidFill>
                <a:ea typeface="SimSun" pitchFamily="2" charset="-122"/>
              </a:rPr>
              <a:t>Debt</a:t>
            </a:r>
          </a:p>
          <a:p>
            <a:pPr lvl="1" eaLnBrk="1" hangingPunct="1">
              <a:lnSpc>
                <a:spcPct val="90000"/>
              </a:lnSpc>
            </a:pPr>
            <a:r>
              <a:rPr lang="en-US" altLang="zh-CN" sz="2200" dirty="0">
                <a:ea typeface="SimSun" pitchFamily="2" charset="-122"/>
              </a:rPr>
              <a:t>Legally binding obligation</a:t>
            </a:r>
          </a:p>
          <a:p>
            <a:pPr lvl="1" eaLnBrk="1" hangingPunct="1">
              <a:lnSpc>
                <a:spcPct val="90000"/>
              </a:lnSpc>
            </a:pPr>
            <a:r>
              <a:rPr lang="en-US" altLang="zh-CN" sz="2200" dirty="0">
                <a:ea typeface="SimSun" pitchFamily="2" charset="-122"/>
              </a:rPr>
              <a:t>No voting rights</a:t>
            </a:r>
          </a:p>
          <a:p>
            <a:pPr lvl="1" eaLnBrk="1" hangingPunct="1">
              <a:lnSpc>
                <a:spcPct val="90000"/>
              </a:lnSpc>
            </a:pPr>
            <a:r>
              <a:rPr lang="en-US" altLang="zh-CN" sz="2200" dirty="0">
                <a:ea typeface="SimSun" pitchFamily="2" charset="-122"/>
              </a:rPr>
              <a:t>Requires repayment of principal and interest</a:t>
            </a:r>
          </a:p>
          <a:p>
            <a:pPr lvl="1" eaLnBrk="1" hangingPunct="1">
              <a:lnSpc>
                <a:spcPct val="90000"/>
              </a:lnSpc>
            </a:pPr>
            <a:r>
              <a:rPr lang="en-US" altLang="zh-CN" sz="2200" dirty="0">
                <a:ea typeface="SimSun" pitchFamily="2" charset="-122"/>
              </a:rPr>
              <a:t>Interest is tax-deductible (some countries </a:t>
            </a:r>
            <a:r>
              <a:rPr lang="en-US" altLang="zh-CN" sz="2200" dirty="0" err="1">
                <a:ea typeface="SimSun" pitchFamily="2" charset="-122"/>
              </a:rPr>
              <a:t>inc.</a:t>
            </a:r>
            <a:r>
              <a:rPr lang="en-US" altLang="zh-CN" sz="2200" dirty="0">
                <a:ea typeface="SimSun" pitchFamily="2" charset="-122"/>
              </a:rPr>
              <a:t> US, but not always)</a:t>
            </a:r>
          </a:p>
          <a:p>
            <a:pPr lvl="1" eaLnBrk="1" hangingPunct="1">
              <a:lnSpc>
                <a:spcPct val="90000"/>
              </a:lnSpc>
            </a:pPr>
            <a:r>
              <a:rPr lang="en-US" altLang="zh-CN" sz="2200" dirty="0">
                <a:ea typeface="SimSun" pitchFamily="2" charset="-122"/>
              </a:rPr>
              <a:t>Covenants can be restrictive</a:t>
            </a:r>
          </a:p>
        </p:txBody>
      </p:sp>
      <p:sp>
        <p:nvSpPr>
          <p:cNvPr id="478212" name="Rectangle 4"/>
          <p:cNvSpPr>
            <a:spLocks noGrp="1" noChangeArrowheads="1"/>
          </p:cNvSpPr>
          <p:nvPr>
            <p:ph sz="half" idx="2"/>
          </p:nvPr>
        </p:nvSpPr>
        <p:spPr/>
        <p:txBody>
          <a:bodyPr/>
          <a:lstStyle/>
          <a:p>
            <a:pPr eaLnBrk="1" hangingPunct="1">
              <a:lnSpc>
                <a:spcPct val="90000"/>
              </a:lnSpc>
            </a:pPr>
            <a:r>
              <a:rPr lang="en-US" altLang="zh-CN" sz="2600">
                <a:solidFill>
                  <a:srgbClr val="C91F03"/>
                </a:solidFill>
                <a:ea typeface="SimSun" pitchFamily="2" charset="-122"/>
              </a:rPr>
              <a:t>Equity</a:t>
            </a:r>
          </a:p>
          <a:p>
            <a:pPr lvl="1" eaLnBrk="1" hangingPunct="1">
              <a:lnSpc>
                <a:spcPct val="90000"/>
              </a:lnSpc>
            </a:pPr>
            <a:r>
              <a:rPr lang="en-US" altLang="zh-CN" sz="2200">
                <a:ea typeface="SimSun" pitchFamily="2" charset="-122"/>
              </a:rPr>
              <a:t>Ownership</a:t>
            </a:r>
          </a:p>
          <a:p>
            <a:pPr lvl="1" eaLnBrk="1" hangingPunct="1">
              <a:lnSpc>
                <a:spcPct val="90000"/>
              </a:lnSpc>
            </a:pPr>
            <a:r>
              <a:rPr lang="en-US" altLang="zh-CN" sz="2200">
                <a:ea typeface="SimSun" pitchFamily="2" charset="-122"/>
              </a:rPr>
              <a:t>Voting rights on common stock</a:t>
            </a:r>
          </a:p>
          <a:p>
            <a:pPr lvl="1" eaLnBrk="1" hangingPunct="1">
              <a:lnSpc>
                <a:spcPct val="90000"/>
              </a:lnSpc>
            </a:pPr>
            <a:r>
              <a:rPr lang="en-US" altLang="zh-CN" sz="2200">
                <a:ea typeface="SimSun" pitchFamily="2" charset="-122"/>
              </a:rPr>
              <a:t>Dividends on common stock are optional</a:t>
            </a:r>
          </a:p>
          <a:p>
            <a:pPr lvl="1" eaLnBrk="1" hangingPunct="1">
              <a:lnSpc>
                <a:spcPct val="90000"/>
              </a:lnSpc>
            </a:pPr>
            <a:r>
              <a:rPr lang="en-US" altLang="zh-CN" sz="2200">
                <a:ea typeface="SimSun" pitchFamily="2" charset="-122"/>
              </a:rPr>
              <a:t>Dividends are paid from after-tax profits</a:t>
            </a:r>
          </a:p>
          <a:p>
            <a:pPr lvl="1" eaLnBrk="1" hangingPunct="1">
              <a:lnSpc>
                <a:spcPct val="90000"/>
              </a:lnSpc>
            </a:pPr>
            <a:r>
              <a:rPr lang="en-US" altLang="zh-CN" sz="2200">
                <a:ea typeface="SimSun" pitchFamily="2" charset="-122"/>
              </a:rPr>
              <a:t>All cumulative preferred dividends must be paid before dividends paid on common stock</a:t>
            </a:r>
          </a:p>
        </p:txBody>
      </p:sp>
      <p:sp>
        <p:nvSpPr>
          <p:cNvPr id="63492" name="Slide Number Placeholder 3"/>
          <p:cNvSpPr>
            <a:spLocks noGrp="1"/>
          </p:cNvSpPr>
          <p:nvPr>
            <p:ph type="sldNum" sz="quarter" idx="10"/>
          </p:nvPr>
        </p:nvSpPr>
        <p:spPr>
          <a:prstGeom prst="rect">
            <a:avLst/>
          </a:prstGeom>
          <a:noFill/>
        </p:spPr>
        <p:txBody>
          <a:bodyPr/>
          <a:lstStyle/>
          <a:p>
            <a:fld id="{1A47DF43-25BB-4670-B365-463E6007913E}" type="slidenum">
              <a:rPr lang="en-US" altLang="en-US" smtClean="0"/>
              <a:pPr/>
              <a:t>74</a:t>
            </a:fld>
            <a:endParaRPr lang="en-US" altLang="en-US"/>
          </a:p>
        </p:txBody>
      </p:sp>
      <p:sp>
        <p:nvSpPr>
          <p:cNvPr id="6"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
        <p:nvSpPr>
          <p:cNvPr id="2" name="Cloud Callout 1"/>
          <p:cNvSpPr/>
          <p:nvPr/>
        </p:nvSpPr>
        <p:spPr>
          <a:xfrm>
            <a:off x="3429000" y="5334000"/>
            <a:ext cx="3048000" cy="809625"/>
          </a:xfrm>
          <a:prstGeom prst="cloudCallout">
            <a:avLst>
              <a:gd name="adj1" fmla="val -30725"/>
              <a:gd name="adj2" fmla="val -1242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conditions in the contract </a:t>
            </a:r>
          </a:p>
        </p:txBody>
      </p:sp>
    </p:spTree>
    <p:extLst>
      <p:ext uri="{BB962C8B-B14F-4D97-AF65-F5344CB8AC3E}">
        <p14:creationId xmlns:p14="http://schemas.microsoft.com/office/powerpoint/2010/main" val="21713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 calcmode="lin" valueType="num">
                                      <p:cBhvr>
                                        <p:cTn id="7" dur="500" fill="hold"/>
                                        <p:tgtEl>
                                          <p:spTgt spid="4782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78211">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478211">
                                            <p:txEl>
                                              <p:pRg st="1" end="1"/>
                                            </p:txEl>
                                          </p:spTgt>
                                        </p:tgtEl>
                                        <p:attrNameLst>
                                          <p:attrName>style.visibility</p:attrName>
                                        </p:attrNameLst>
                                      </p:cBhvr>
                                      <p:to>
                                        <p:strVal val="visible"/>
                                      </p:to>
                                    </p:set>
                                    <p:anim calcmode="lin" valueType="num">
                                      <p:cBhvr>
                                        <p:cTn id="11" dur="500" fill="hold"/>
                                        <p:tgtEl>
                                          <p:spTgt spid="478211">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78211">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478211">
                                            <p:txEl>
                                              <p:pRg st="2" end="2"/>
                                            </p:txEl>
                                          </p:spTgt>
                                        </p:tgtEl>
                                        <p:attrNameLst>
                                          <p:attrName>style.visibility</p:attrName>
                                        </p:attrNameLst>
                                      </p:cBhvr>
                                      <p:to>
                                        <p:strVal val="visible"/>
                                      </p:to>
                                    </p:set>
                                    <p:anim calcmode="lin" valueType="num">
                                      <p:cBhvr>
                                        <p:cTn id="15" dur="500" fill="hold"/>
                                        <p:tgtEl>
                                          <p:spTgt spid="478211">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478211">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478211">
                                            <p:txEl>
                                              <p:pRg st="3" end="3"/>
                                            </p:txEl>
                                          </p:spTgt>
                                        </p:tgtEl>
                                        <p:attrNameLst>
                                          <p:attrName>style.visibility</p:attrName>
                                        </p:attrNameLst>
                                      </p:cBhvr>
                                      <p:to>
                                        <p:strVal val="visible"/>
                                      </p:to>
                                    </p:set>
                                    <p:anim calcmode="lin" valueType="num">
                                      <p:cBhvr>
                                        <p:cTn id="19" dur="500" fill="hold"/>
                                        <p:tgtEl>
                                          <p:spTgt spid="478211">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478211">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478211">
                                            <p:txEl>
                                              <p:pRg st="4" end="4"/>
                                            </p:txEl>
                                          </p:spTgt>
                                        </p:tgtEl>
                                        <p:attrNameLst>
                                          <p:attrName>style.visibility</p:attrName>
                                        </p:attrNameLst>
                                      </p:cBhvr>
                                      <p:to>
                                        <p:strVal val="visible"/>
                                      </p:to>
                                    </p:set>
                                    <p:anim calcmode="lin" valueType="num">
                                      <p:cBhvr>
                                        <p:cTn id="23" dur="500" fill="hold"/>
                                        <p:tgtEl>
                                          <p:spTgt spid="478211">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478211">
                                            <p:txEl>
                                              <p:pRg st="4" end="4"/>
                                            </p:txEl>
                                          </p:spTgt>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478211">
                                            <p:txEl>
                                              <p:pRg st="5" end="5"/>
                                            </p:txEl>
                                          </p:spTgt>
                                        </p:tgtEl>
                                        <p:attrNameLst>
                                          <p:attrName>style.visibility</p:attrName>
                                        </p:attrNameLst>
                                      </p:cBhvr>
                                      <p:to>
                                        <p:strVal val="visible"/>
                                      </p:to>
                                    </p:set>
                                    <p:anim calcmode="lin" valueType="num">
                                      <p:cBhvr>
                                        <p:cTn id="27" dur="500" fill="hold"/>
                                        <p:tgtEl>
                                          <p:spTgt spid="478211">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478211">
                                            <p:txEl>
                                              <p:pRg st="5" end="5"/>
                                            </p:txEl>
                                          </p:spTgt>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17" presetClass="entr" presetSubtype="10" fill="hold" grpId="0" nodeType="afterEffect">
                                  <p:stCondLst>
                                    <p:cond delay="0"/>
                                  </p:stCondLst>
                                  <p:childTnLst>
                                    <p:set>
                                      <p:cBhvr>
                                        <p:cTn id="31" dur="1" fill="hold">
                                          <p:stCondLst>
                                            <p:cond delay="0"/>
                                          </p:stCondLst>
                                        </p:cTn>
                                        <p:tgtEl>
                                          <p:spTgt spid="478212">
                                            <p:txEl>
                                              <p:pRg st="0" end="0"/>
                                            </p:txEl>
                                          </p:spTgt>
                                        </p:tgtEl>
                                        <p:attrNameLst>
                                          <p:attrName>style.visibility</p:attrName>
                                        </p:attrNameLst>
                                      </p:cBhvr>
                                      <p:to>
                                        <p:strVal val="visible"/>
                                      </p:to>
                                    </p:set>
                                    <p:anim calcmode="lin" valueType="num">
                                      <p:cBhvr>
                                        <p:cTn id="32" dur="500" fill="hold"/>
                                        <p:tgtEl>
                                          <p:spTgt spid="478212">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478212">
                                            <p:txEl>
                                              <p:pRg st="0" end="0"/>
                                            </p:txEl>
                                          </p:spTgt>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478212">
                                            <p:txEl>
                                              <p:pRg st="1" end="1"/>
                                            </p:txEl>
                                          </p:spTgt>
                                        </p:tgtEl>
                                        <p:attrNameLst>
                                          <p:attrName>style.visibility</p:attrName>
                                        </p:attrNameLst>
                                      </p:cBhvr>
                                      <p:to>
                                        <p:strVal val="visible"/>
                                      </p:to>
                                    </p:set>
                                    <p:anim calcmode="lin" valueType="num">
                                      <p:cBhvr>
                                        <p:cTn id="36" dur="500" fill="hold"/>
                                        <p:tgtEl>
                                          <p:spTgt spid="478212">
                                            <p:txEl>
                                              <p:pRg st="1" end="1"/>
                                            </p:txEl>
                                          </p:spTgt>
                                        </p:tgtEl>
                                        <p:attrNameLst>
                                          <p:attrName>ppt_w</p:attrName>
                                        </p:attrNameLst>
                                      </p:cBhvr>
                                      <p:tavLst>
                                        <p:tav tm="0">
                                          <p:val>
                                            <p:fltVal val="0"/>
                                          </p:val>
                                        </p:tav>
                                        <p:tav tm="100000">
                                          <p:val>
                                            <p:strVal val="#ppt_w"/>
                                          </p:val>
                                        </p:tav>
                                      </p:tavLst>
                                    </p:anim>
                                    <p:anim calcmode="lin" valueType="num">
                                      <p:cBhvr>
                                        <p:cTn id="37" dur="500" fill="hold"/>
                                        <p:tgtEl>
                                          <p:spTgt spid="478212">
                                            <p:txEl>
                                              <p:pRg st="1" end="1"/>
                                            </p:txEl>
                                          </p:spTgt>
                                        </p:tgtEl>
                                        <p:attrNameLst>
                                          <p:attrName>ppt_h</p:attrName>
                                        </p:attrNameLst>
                                      </p:cBhvr>
                                      <p:tavLst>
                                        <p:tav tm="0">
                                          <p:val>
                                            <p:strVal val="#ppt_h"/>
                                          </p:val>
                                        </p:tav>
                                        <p:tav tm="100000">
                                          <p:val>
                                            <p:strVal val="#ppt_h"/>
                                          </p:val>
                                        </p:tav>
                                      </p:tavLst>
                                    </p:anim>
                                  </p:childTnLst>
                                </p:cTn>
                              </p:par>
                              <p:par>
                                <p:cTn id="38" presetID="17" presetClass="entr" presetSubtype="10" fill="hold" grpId="0" nodeType="withEffect">
                                  <p:stCondLst>
                                    <p:cond delay="0"/>
                                  </p:stCondLst>
                                  <p:childTnLst>
                                    <p:set>
                                      <p:cBhvr>
                                        <p:cTn id="39" dur="1" fill="hold">
                                          <p:stCondLst>
                                            <p:cond delay="0"/>
                                          </p:stCondLst>
                                        </p:cTn>
                                        <p:tgtEl>
                                          <p:spTgt spid="478212">
                                            <p:txEl>
                                              <p:pRg st="2" end="2"/>
                                            </p:txEl>
                                          </p:spTgt>
                                        </p:tgtEl>
                                        <p:attrNameLst>
                                          <p:attrName>style.visibility</p:attrName>
                                        </p:attrNameLst>
                                      </p:cBhvr>
                                      <p:to>
                                        <p:strVal val="visible"/>
                                      </p:to>
                                    </p:set>
                                    <p:anim calcmode="lin" valueType="num">
                                      <p:cBhvr>
                                        <p:cTn id="40" dur="500" fill="hold"/>
                                        <p:tgtEl>
                                          <p:spTgt spid="478212">
                                            <p:txEl>
                                              <p:pRg st="2" end="2"/>
                                            </p:txEl>
                                          </p:spTgt>
                                        </p:tgtEl>
                                        <p:attrNameLst>
                                          <p:attrName>ppt_w</p:attrName>
                                        </p:attrNameLst>
                                      </p:cBhvr>
                                      <p:tavLst>
                                        <p:tav tm="0">
                                          <p:val>
                                            <p:fltVal val="0"/>
                                          </p:val>
                                        </p:tav>
                                        <p:tav tm="100000">
                                          <p:val>
                                            <p:strVal val="#ppt_w"/>
                                          </p:val>
                                        </p:tav>
                                      </p:tavLst>
                                    </p:anim>
                                    <p:anim calcmode="lin" valueType="num">
                                      <p:cBhvr>
                                        <p:cTn id="41" dur="500" fill="hold"/>
                                        <p:tgtEl>
                                          <p:spTgt spid="478212">
                                            <p:txEl>
                                              <p:pRg st="2" end="2"/>
                                            </p:txEl>
                                          </p:spTgt>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478212">
                                            <p:txEl>
                                              <p:pRg st="3" end="3"/>
                                            </p:txEl>
                                          </p:spTgt>
                                        </p:tgtEl>
                                        <p:attrNameLst>
                                          <p:attrName>style.visibility</p:attrName>
                                        </p:attrNameLst>
                                      </p:cBhvr>
                                      <p:to>
                                        <p:strVal val="visible"/>
                                      </p:to>
                                    </p:set>
                                    <p:anim calcmode="lin" valueType="num">
                                      <p:cBhvr>
                                        <p:cTn id="44" dur="500" fill="hold"/>
                                        <p:tgtEl>
                                          <p:spTgt spid="478212">
                                            <p:txEl>
                                              <p:pRg st="3" end="3"/>
                                            </p:txEl>
                                          </p:spTgt>
                                        </p:tgtEl>
                                        <p:attrNameLst>
                                          <p:attrName>ppt_w</p:attrName>
                                        </p:attrNameLst>
                                      </p:cBhvr>
                                      <p:tavLst>
                                        <p:tav tm="0">
                                          <p:val>
                                            <p:fltVal val="0"/>
                                          </p:val>
                                        </p:tav>
                                        <p:tav tm="100000">
                                          <p:val>
                                            <p:strVal val="#ppt_w"/>
                                          </p:val>
                                        </p:tav>
                                      </p:tavLst>
                                    </p:anim>
                                    <p:anim calcmode="lin" valueType="num">
                                      <p:cBhvr>
                                        <p:cTn id="45" dur="500" fill="hold"/>
                                        <p:tgtEl>
                                          <p:spTgt spid="478212">
                                            <p:txEl>
                                              <p:pRg st="3" end="3"/>
                                            </p:txEl>
                                          </p:spTgt>
                                        </p:tgtEl>
                                        <p:attrNameLst>
                                          <p:attrName>ppt_h</p:attrName>
                                        </p:attrNameLst>
                                      </p:cBhvr>
                                      <p:tavLst>
                                        <p:tav tm="0">
                                          <p:val>
                                            <p:strVal val="#ppt_h"/>
                                          </p:val>
                                        </p:tav>
                                        <p:tav tm="100000">
                                          <p:val>
                                            <p:strVal val="#ppt_h"/>
                                          </p:val>
                                        </p:tav>
                                      </p:tavLst>
                                    </p:anim>
                                  </p:childTnLst>
                                </p:cTn>
                              </p:par>
                              <p:par>
                                <p:cTn id="46" presetID="17" presetClass="entr" presetSubtype="10" fill="hold" grpId="0" nodeType="withEffect">
                                  <p:stCondLst>
                                    <p:cond delay="0"/>
                                  </p:stCondLst>
                                  <p:childTnLst>
                                    <p:set>
                                      <p:cBhvr>
                                        <p:cTn id="47" dur="1" fill="hold">
                                          <p:stCondLst>
                                            <p:cond delay="0"/>
                                          </p:stCondLst>
                                        </p:cTn>
                                        <p:tgtEl>
                                          <p:spTgt spid="478212">
                                            <p:txEl>
                                              <p:pRg st="4" end="4"/>
                                            </p:txEl>
                                          </p:spTgt>
                                        </p:tgtEl>
                                        <p:attrNameLst>
                                          <p:attrName>style.visibility</p:attrName>
                                        </p:attrNameLst>
                                      </p:cBhvr>
                                      <p:to>
                                        <p:strVal val="visible"/>
                                      </p:to>
                                    </p:set>
                                    <p:anim calcmode="lin" valueType="num">
                                      <p:cBhvr>
                                        <p:cTn id="48" dur="500" fill="hold"/>
                                        <p:tgtEl>
                                          <p:spTgt spid="478212">
                                            <p:txEl>
                                              <p:pRg st="4" end="4"/>
                                            </p:txEl>
                                          </p:spTgt>
                                        </p:tgtEl>
                                        <p:attrNameLst>
                                          <p:attrName>ppt_w</p:attrName>
                                        </p:attrNameLst>
                                      </p:cBhvr>
                                      <p:tavLst>
                                        <p:tav tm="0">
                                          <p:val>
                                            <p:fltVal val="0"/>
                                          </p:val>
                                        </p:tav>
                                        <p:tav tm="100000">
                                          <p:val>
                                            <p:strVal val="#ppt_w"/>
                                          </p:val>
                                        </p:tav>
                                      </p:tavLst>
                                    </p:anim>
                                    <p:anim calcmode="lin" valueType="num">
                                      <p:cBhvr>
                                        <p:cTn id="49" dur="500" fill="hold"/>
                                        <p:tgtEl>
                                          <p:spTgt spid="478212">
                                            <p:txEl>
                                              <p:pRg st="4" end="4"/>
                                            </p:txEl>
                                          </p:spTgt>
                                        </p:tgtEl>
                                        <p:attrNameLst>
                                          <p:attrName>ppt_h</p:attrName>
                                        </p:attrNameLst>
                                      </p:cBhvr>
                                      <p:tavLst>
                                        <p:tav tm="0">
                                          <p:val>
                                            <p:strVal val="#ppt_h"/>
                                          </p:val>
                                        </p:tav>
                                        <p:tav tm="100000">
                                          <p:val>
                                            <p:strVal val="#ppt_h"/>
                                          </p:val>
                                        </p:tav>
                                      </p:tavLst>
                                    </p:anim>
                                  </p:childTnLst>
                                </p:cTn>
                              </p:par>
                              <p:par>
                                <p:cTn id="50" presetID="17" presetClass="entr" presetSubtype="10" fill="hold" grpId="0" nodeType="withEffect">
                                  <p:stCondLst>
                                    <p:cond delay="0"/>
                                  </p:stCondLst>
                                  <p:childTnLst>
                                    <p:set>
                                      <p:cBhvr>
                                        <p:cTn id="51" dur="1" fill="hold">
                                          <p:stCondLst>
                                            <p:cond delay="0"/>
                                          </p:stCondLst>
                                        </p:cTn>
                                        <p:tgtEl>
                                          <p:spTgt spid="478212">
                                            <p:txEl>
                                              <p:pRg st="5" end="5"/>
                                            </p:txEl>
                                          </p:spTgt>
                                        </p:tgtEl>
                                        <p:attrNameLst>
                                          <p:attrName>style.visibility</p:attrName>
                                        </p:attrNameLst>
                                      </p:cBhvr>
                                      <p:to>
                                        <p:strVal val="visible"/>
                                      </p:to>
                                    </p:set>
                                    <p:anim calcmode="lin" valueType="num">
                                      <p:cBhvr>
                                        <p:cTn id="52" dur="500" fill="hold"/>
                                        <p:tgtEl>
                                          <p:spTgt spid="478212">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478212">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autoUpdateAnimBg="0"/>
      <p:bldP spid="478212" grpId="0" build="p" autoUpdateAnimBg="0"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Securities &amp; Capital Markets</a:t>
            </a:r>
          </a:p>
        </p:txBody>
      </p:sp>
      <p:sp>
        <p:nvSpPr>
          <p:cNvPr id="5" name="Content Placeholder 4"/>
          <p:cNvSpPr>
            <a:spLocks noGrp="1"/>
          </p:cNvSpPr>
          <p:nvPr>
            <p:ph idx="1"/>
          </p:nvPr>
        </p:nvSpPr>
        <p:spPr/>
        <p:txBody>
          <a:bodyPr>
            <a:normAutofit fontScale="92500" lnSpcReduction="20000"/>
          </a:bodyPr>
          <a:lstStyle/>
          <a:p>
            <a:r>
              <a:rPr lang="en-US" dirty="0"/>
              <a:t>Securities = negotiable, tradable financial instruments</a:t>
            </a:r>
          </a:p>
          <a:p>
            <a:pPr lvl="1"/>
            <a:r>
              <a:rPr lang="en-US" dirty="0"/>
              <a:t>Include equity securities (stocks/shares) and debt securities (bonds/notes)</a:t>
            </a:r>
          </a:p>
          <a:p>
            <a:r>
              <a:rPr lang="en-US" dirty="0"/>
              <a:t>Capital markets = markets where securities are traded and where firms can raise capital (either equity capital or debt capital)</a:t>
            </a:r>
          </a:p>
          <a:p>
            <a:pPr lvl="1"/>
            <a:r>
              <a:rPr lang="en-US" dirty="0"/>
              <a:t>Include Equity Capital Markets (ECM) and Debt Capital Markets (DCM)</a:t>
            </a:r>
          </a:p>
          <a:p>
            <a:r>
              <a:rPr lang="en-US" dirty="0"/>
              <a:t>Financial markets include but are not limited to, capital markets. For example:</a:t>
            </a:r>
          </a:p>
          <a:p>
            <a:pPr lvl="1"/>
            <a:r>
              <a:rPr lang="en-US" dirty="0"/>
              <a:t>Foreign Exchange (FX) market (market for trading currencies) – the largest and most liquid of all financial markets, is not a “capital market” since participants don’t raise capital</a:t>
            </a:r>
          </a:p>
          <a:p>
            <a:pPr lvl="1"/>
            <a:r>
              <a:rPr lang="en-US" dirty="0"/>
              <a:t>Commodities market</a:t>
            </a:r>
          </a:p>
          <a:p>
            <a:pPr lvl="1"/>
            <a:r>
              <a:rPr lang="en-US" dirty="0"/>
              <a:t>Loan market</a:t>
            </a:r>
          </a:p>
          <a:p>
            <a:pPr lvl="1"/>
            <a:r>
              <a:rPr lang="en-US" dirty="0"/>
              <a:t>Money market (interbank, commercial paper, CDs…)</a:t>
            </a:r>
          </a:p>
          <a:p>
            <a:pPr lvl="1"/>
            <a:r>
              <a:rPr lang="en-US" dirty="0"/>
              <a:t>Derivatives market</a:t>
            </a:r>
          </a:p>
        </p:txBody>
      </p:sp>
      <p:sp>
        <p:nvSpPr>
          <p:cNvPr id="3" name="Slide Number Placeholder 2"/>
          <p:cNvSpPr>
            <a:spLocks noGrp="1"/>
          </p:cNvSpPr>
          <p:nvPr>
            <p:ph type="sldNum" sz="quarter" idx="10"/>
          </p:nvPr>
        </p:nvSpPr>
        <p:spPr/>
        <p:txBody>
          <a:bodyPr/>
          <a:lstStyle/>
          <a:p>
            <a:pPr>
              <a:defRPr/>
            </a:pPr>
            <a:fld id="{315E9AFD-F812-4B7C-9364-00DC22051B08}" type="slidenum">
              <a:rPr lang="en-US" altLang="en-US" smtClean="0"/>
              <a:pPr>
                <a:defRPr/>
              </a:pPr>
              <a:t>75</a:t>
            </a:fld>
            <a:endParaRPr lang="en-US" altLang="en-US"/>
          </a:p>
        </p:txBody>
      </p:sp>
      <p:sp>
        <p:nvSpPr>
          <p:cNvPr id="4" name="Footer Placeholder 3"/>
          <p:cNvSpPr>
            <a:spLocks noGrp="1"/>
          </p:cNvSpPr>
          <p:nvPr>
            <p:ph type="ftr" sz="quarter" idx="11"/>
          </p:nvPr>
        </p:nvSpPr>
        <p:spPr/>
        <p:txBody>
          <a:bodyPr/>
          <a:lstStyle/>
          <a:p>
            <a:pPr>
              <a:defRPr/>
            </a:pPr>
            <a:r>
              <a:rPr lang="en-US" altLang="en-US" dirty="0"/>
              <a:t>Overview</a:t>
            </a:r>
          </a:p>
        </p:txBody>
      </p:sp>
    </p:spTree>
    <p:extLst>
      <p:ext uri="{BB962C8B-B14F-4D97-AF65-F5344CB8AC3E}">
        <p14:creationId xmlns:p14="http://schemas.microsoft.com/office/powerpoint/2010/main" val="3547880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eaLnBrk="1" hangingPunct="1"/>
            <a:r>
              <a:rPr lang="en-US" altLang="zh-CN" dirty="0">
                <a:ea typeface="SimSun" pitchFamily="2" charset="-122"/>
              </a:rPr>
              <a:t>Debt v. Equity Markets</a:t>
            </a:r>
          </a:p>
        </p:txBody>
      </p:sp>
      <p:sp>
        <p:nvSpPr>
          <p:cNvPr id="69636" name="Slide Number Placeholder 3"/>
          <p:cNvSpPr>
            <a:spLocks noGrp="1"/>
          </p:cNvSpPr>
          <p:nvPr>
            <p:ph type="sldNum" sz="quarter" idx="10"/>
          </p:nvPr>
        </p:nvSpPr>
        <p:spPr>
          <a:prstGeom prst="rect">
            <a:avLst/>
          </a:prstGeom>
          <a:noFill/>
        </p:spPr>
        <p:txBody>
          <a:bodyPr/>
          <a:lstStyle/>
          <a:p>
            <a:fld id="{DF7846ED-4505-4857-9441-4B51D50615BA}" type="slidenum">
              <a:rPr lang="en-US" altLang="en-US" smtClean="0"/>
              <a:pPr/>
              <a:t>76</a:t>
            </a:fld>
            <a:endParaRPr lang="en-US" altLang="en-US"/>
          </a:p>
        </p:txBody>
      </p:sp>
      <p:sp>
        <p:nvSpPr>
          <p:cNvPr id="452621" name="Text Box 13"/>
          <p:cNvSpPr txBox="1">
            <a:spLocks noChangeArrowheads="1"/>
          </p:cNvSpPr>
          <p:nvPr/>
        </p:nvSpPr>
        <p:spPr bwMode="auto">
          <a:xfrm>
            <a:off x="7924800" y="5791200"/>
            <a:ext cx="1219200" cy="457200"/>
          </a:xfrm>
          <a:prstGeom prst="rect">
            <a:avLst/>
          </a:prstGeom>
          <a:noFill/>
          <a:ln w="9525">
            <a:noFill/>
            <a:miter lim="800000"/>
            <a:headEnd/>
            <a:tailEnd/>
          </a:ln>
        </p:spPr>
        <p:txBody>
          <a:bodyPr>
            <a:spAutoFit/>
          </a:bodyPr>
          <a:lstStyle/>
          <a:p>
            <a:pPr>
              <a:spcBef>
                <a:spcPct val="50000"/>
              </a:spcBef>
            </a:pPr>
            <a:r>
              <a:rPr lang="en-US" altLang="zh-CN" sz="2400" dirty="0">
                <a:ea typeface="新細明體" charset="-120"/>
              </a:rPr>
              <a:t>Hybrids</a:t>
            </a:r>
          </a:p>
        </p:txBody>
      </p:sp>
      <p:sp>
        <p:nvSpPr>
          <p:cNvPr id="18" name="Oval 3"/>
          <p:cNvSpPr>
            <a:spLocks noChangeArrowheads="1"/>
          </p:cNvSpPr>
          <p:nvPr/>
        </p:nvSpPr>
        <p:spPr bwMode="auto">
          <a:xfrm>
            <a:off x="2057400" y="2133600"/>
            <a:ext cx="5410200" cy="4038600"/>
          </a:xfrm>
          <a:prstGeom prst="ellipse">
            <a:avLst/>
          </a:prstGeom>
          <a:noFill/>
          <a:ln w="76200">
            <a:solidFill>
              <a:srgbClr val="FF3300"/>
            </a:solidFill>
            <a:round/>
            <a:headEnd/>
            <a:tailEnd/>
          </a:ln>
        </p:spPr>
        <p:txBody>
          <a:bodyPr wrap="none" anchor="ctr"/>
          <a:lstStyle/>
          <a:p>
            <a:pPr algn="ctr"/>
            <a:endParaRPr lang="zh-CN" altLang="zh-CN">
              <a:solidFill>
                <a:srgbClr val="FF3300"/>
              </a:solidFill>
              <a:ea typeface="新細明體" charset="-120"/>
            </a:endParaRPr>
          </a:p>
        </p:txBody>
      </p:sp>
      <p:sp>
        <p:nvSpPr>
          <p:cNvPr id="19" name="Oval 4"/>
          <p:cNvSpPr>
            <a:spLocks noChangeArrowheads="1"/>
          </p:cNvSpPr>
          <p:nvPr/>
        </p:nvSpPr>
        <p:spPr bwMode="auto">
          <a:xfrm>
            <a:off x="7010400" y="2514600"/>
            <a:ext cx="2667000" cy="2590800"/>
          </a:xfrm>
          <a:prstGeom prst="ellipse">
            <a:avLst/>
          </a:prstGeom>
          <a:noFill/>
          <a:ln w="76200">
            <a:solidFill>
              <a:schemeClr val="folHlink"/>
            </a:solidFill>
            <a:round/>
            <a:headEnd/>
            <a:tailEnd/>
          </a:ln>
        </p:spPr>
        <p:txBody>
          <a:bodyPr wrap="none" anchor="ctr"/>
          <a:lstStyle/>
          <a:p>
            <a:endParaRPr lang="zh-CN" altLang="en-US">
              <a:ea typeface="SimSun" pitchFamily="2" charset="-122"/>
            </a:endParaRPr>
          </a:p>
        </p:txBody>
      </p:sp>
      <p:sp>
        <p:nvSpPr>
          <p:cNvPr id="20" name="Line 5"/>
          <p:cNvSpPr>
            <a:spLocks noChangeShapeType="1"/>
          </p:cNvSpPr>
          <p:nvPr/>
        </p:nvSpPr>
        <p:spPr bwMode="auto">
          <a:xfrm flipH="1">
            <a:off x="4114800" y="2209800"/>
            <a:ext cx="0" cy="3886200"/>
          </a:xfrm>
          <a:prstGeom prst="line">
            <a:avLst/>
          </a:prstGeom>
          <a:noFill/>
          <a:ln w="9525">
            <a:solidFill>
              <a:schemeClr val="tx1"/>
            </a:solidFill>
            <a:round/>
            <a:headEnd/>
            <a:tailEnd/>
          </a:ln>
        </p:spPr>
        <p:txBody>
          <a:bodyPr/>
          <a:lstStyle/>
          <a:p>
            <a:endParaRPr lang="zh-TW" altLang="en-US"/>
          </a:p>
        </p:txBody>
      </p:sp>
      <p:sp>
        <p:nvSpPr>
          <p:cNvPr id="21" name="Line 6"/>
          <p:cNvSpPr>
            <a:spLocks noChangeShapeType="1"/>
          </p:cNvSpPr>
          <p:nvPr/>
        </p:nvSpPr>
        <p:spPr bwMode="auto">
          <a:xfrm>
            <a:off x="5715000" y="2209800"/>
            <a:ext cx="0" cy="3810000"/>
          </a:xfrm>
          <a:prstGeom prst="line">
            <a:avLst/>
          </a:prstGeom>
          <a:noFill/>
          <a:ln w="9525">
            <a:solidFill>
              <a:schemeClr val="tx1"/>
            </a:solidFill>
            <a:round/>
            <a:headEnd/>
            <a:tailEnd/>
          </a:ln>
        </p:spPr>
        <p:txBody>
          <a:bodyPr/>
          <a:lstStyle/>
          <a:p>
            <a:endParaRPr lang="zh-TW" altLang="en-US"/>
          </a:p>
        </p:txBody>
      </p:sp>
      <p:sp>
        <p:nvSpPr>
          <p:cNvPr id="22" name="Text Box 7"/>
          <p:cNvSpPr txBox="1">
            <a:spLocks noChangeArrowheads="1"/>
          </p:cNvSpPr>
          <p:nvPr/>
        </p:nvSpPr>
        <p:spPr bwMode="auto">
          <a:xfrm>
            <a:off x="7772400" y="3200400"/>
            <a:ext cx="1752600" cy="946150"/>
          </a:xfrm>
          <a:prstGeom prst="rect">
            <a:avLst/>
          </a:prstGeom>
          <a:noFill/>
          <a:ln w="9525">
            <a:noFill/>
            <a:miter lim="800000"/>
            <a:headEnd/>
            <a:tailEnd/>
          </a:ln>
        </p:spPr>
        <p:txBody>
          <a:bodyPr>
            <a:spAutoFit/>
          </a:bodyPr>
          <a:lstStyle/>
          <a:p>
            <a:pPr>
              <a:spcBef>
                <a:spcPct val="50000"/>
              </a:spcBef>
            </a:pPr>
            <a:r>
              <a:rPr lang="en-US" altLang="zh-CN" sz="2800">
                <a:solidFill>
                  <a:schemeClr val="folHlink"/>
                </a:solidFill>
                <a:ea typeface="新細明體" charset="-120"/>
              </a:rPr>
              <a:t>Equity Markets</a:t>
            </a:r>
          </a:p>
        </p:txBody>
      </p:sp>
      <p:sp>
        <p:nvSpPr>
          <p:cNvPr id="23" name="Text Box 8"/>
          <p:cNvSpPr txBox="1">
            <a:spLocks noChangeArrowheads="1"/>
          </p:cNvSpPr>
          <p:nvPr/>
        </p:nvSpPr>
        <p:spPr bwMode="auto">
          <a:xfrm>
            <a:off x="4191000" y="2178050"/>
            <a:ext cx="1676400" cy="946150"/>
          </a:xfrm>
          <a:prstGeom prst="rect">
            <a:avLst/>
          </a:prstGeom>
          <a:noFill/>
          <a:ln w="9525">
            <a:noFill/>
            <a:miter lim="800000"/>
            <a:headEnd/>
            <a:tailEnd/>
          </a:ln>
        </p:spPr>
        <p:txBody>
          <a:bodyPr>
            <a:spAutoFit/>
          </a:bodyPr>
          <a:lstStyle/>
          <a:p>
            <a:pPr>
              <a:spcBef>
                <a:spcPct val="50000"/>
              </a:spcBef>
            </a:pPr>
            <a:r>
              <a:rPr lang="en-US" altLang="zh-CN" sz="2800" dirty="0">
                <a:solidFill>
                  <a:srgbClr val="FF3300"/>
                </a:solidFill>
                <a:ea typeface="新細明體" charset="-120"/>
              </a:rPr>
              <a:t>Debt Markets</a:t>
            </a:r>
          </a:p>
        </p:txBody>
      </p:sp>
      <p:sp>
        <p:nvSpPr>
          <p:cNvPr id="24" name="Text Box 9"/>
          <p:cNvSpPr txBox="1">
            <a:spLocks noChangeArrowheads="1"/>
          </p:cNvSpPr>
          <p:nvPr/>
        </p:nvSpPr>
        <p:spPr bwMode="auto">
          <a:xfrm>
            <a:off x="2514600" y="3719514"/>
            <a:ext cx="1371600" cy="1015663"/>
          </a:xfrm>
          <a:prstGeom prst="rect">
            <a:avLst/>
          </a:prstGeom>
          <a:noFill/>
          <a:ln w="9525">
            <a:noFill/>
            <a:miter lim="800000"/>
            <a:headEnd/>
            <a:tailEnd/>
          </a:ln>
        </p:spPr>
        <p:txBody>
          <a:bodyPr>
            <a:spAutoFit/>
          </a:bodyPr>
          <a:lstStyle/>
          <a:p>
            <a:pPr>
              <a:spcBef>
                <a:spcPct val="50000"/>
              </a:spcBef>
            </a:pPr>
            <a:r>
              <a:rPr lang="en-US" altLang="zh-CN" sz="2400">
                <a:ea typeface="新細明體" charset="-120"/>
              </a:rPr>
              <a:t>Money</a:t>
            </a:r>
          </a:p>
          <a:p>
            <a:pPr>
              <a:spcBef>
                <a:spcPct val="50000"/>
              </a:spcBef>
            </a:pPr>
            <a:r>
              <a:rPr lang="en-US" altLang="zh-CN" sz="2400">
                <a:ea typeface="新細明體" charset="-120"/>
              </a:rPr>
              <a:t>Markets</a:t>
            </a:r>
          </a:p>
        </p:txBody>
      </p:sp>
      <p:sp>
        <p:nvSpPr>
          <p:cNvPr id="25" name="Text Box 10"/>
          <p:cNvSpPr txBox="1">
            <a:spLocks noChangeArrowheads="1"/>
          </p:cNvSpPr>
          <p:nvPr/>
        </p:nvSpPr>
        <p:spPr bwMode="auto">
          <a:xfrm>
            <a:off x="4343400" y="3948114"/>
            <a:ext cx="1295400" cy="1015663"/>
          </a:xfrm>
          <a:prstGeom prst="rect">
            <a:avLst/>
          </a:prstGeom>
          <a:noFill/>
          <a:ln w="9525">
            <a:noFill/>
            <a:miter lim="800000"/>
            <a:headEnd/>
            <a:tailEnd/>
          </a:ln>
        </p:spPr>
        <p:txBody>
          <a:bodyPr>
            <a:spAutoFit/>
          </a:bodyPr>
          <a:lstStyle/>
          <a:p>
            <a:pPr>
              <a:spcBef>
                <a:spcPct val="50000"/>
              </a:spcBef>
            </a:pPr>
            <a:r>
              <a:rPr lang="en-US" altLang="zh-CN" sz="2400" dirty="0">
                <a:ea typeface="新細明體" charset="-120"/>
              </a:rPr>
              <a:t>Loan</a:t>
            </a:r>
          </a:p>
          <a:p>
            <a:pPr>
              <a:spcBef>
                <a:spcPct val="50000"/>
              </a:spcBef>
            </a:pPr>
            <a:r>
              <a:rPr lang="en-US" altLang="zh-CN" sz="2400" dirty="0">
                <a:ea typeface="新細明體" charset="-120"/>
              </a:rPr>
              <a:t>Markets</a:t>
            </a:r>
          </a:p>
        </p:txBody>
      </p:sp>
      <p:sp>
        <p:nvSpPr>
          <p:cNvPr id="26" name="Text Box 11"/>
          <p:cNvSpPr txBox="1">
            <a:spLocks noChangeArrowheads="1"/>
          </p:cNvSpPr>
          <p:nvPr/>
        </p:nvSpPr>
        <p:spPr bwMode="auto">
          <a:xfrm>
            <a:off x="6248400" y="3536951"/>
            <a:ext cx="457200" cy="1200329"/>
          </a:xfrm>
          <a:prstGeom prst="rect">
            <a:avLst/>
          </a:prstGeom>
          <a:noFill/>
          <a:ln w="9525">
            <a:noFill/>
            <a:miter lim="800000"/>
            <a:headEnd/>
            <a:tailEnd/>
          </a:ln>
        </p:spPr>
        <p:txBody>
          <a:bodyPr>
            <a:spAutoFit/>
          </a:bodyPr>
          <a:lstStyle/>
          <a:p>
            <a:pPr>
              <a:spcBef>
                <a:spcPct val="50000"/>
              </a:spcBef>
            </a:pPr>
            <a:r>
              <a:rPr lang="en-US" altLang="zh-CN" sz="2400" b="1">
                <a:ea typeface="新細明體" charset="-120"/>
              </a:rPr>
              <a:t>DCM</a:t>
            </a:r>
          </a:p>
        </p:txBody>
      </p:sp>
      <p:sp>
        <p:nvSpPr>
          <p:cNvPr id="27" name="Line 12"/>
          <p:cNvSpPr>
            <a:spLocks noChangeShapeType="1"/>
          </p:cNvSpPr>
          <p:nvPr/>
        </p:nvSpPr>
        <p:spPr bwMode="auto">
          <a:xfrm flipH="1" flipV="1">
            <a:off x="7239000" y="3810000"/>
            <a:ext cx="685800" cy="1905000"/>
          </a:xfrm>
          <a:prstGeom prst="line">
            <a:avLst/>
          </a:prstGeom>
          <a:noFill/>
          <a:ln w="9525">
            <a:solidFill>
              <a:schemeClr val="tx1"/>
            </a:solidFill>
            <a:round/>
            <a:headEnd/>
            <a:tailEnd type="triangle" w="med" len="med"/>
          </a:ln>
        </p:spPr>
        <p:txBody>
          <a:bodyPr/>
          <a:lstStyle/>
          <a:p>
            <a:endParaRPr lang="zh-TW" altLang="en-US"/>
          </a:p>
        </p:txBody>
      </p:sp>
      <p:sp>
        <p:nvSpPr>
          <p:cNvPr id="15"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422884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2621"/>
                                        </p:tgtEl>
                                        <p:attrNameLst>
                                          <p:attrName>style.visibility</p:attrName>
                                        </p:attrNameLst>
                                      </p:cBhvr>
                                      <p:to>
                                        <p:strVal val="visible"/>
                                      </p:to>
                                    </p:set>
                                    <p:animEffect transition="in" filter="dissolve">
                                      <p:cBhvr>
                                        <p:cTn id="7" dur="500"/>
                                        <p:tgtEl>
                                          <p:spTgt spid="4526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dissolv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21" grpId="0"/>
      <p:bldP spid="18" grpId="0" animBg="1"/>
      <p:bldP spid="19" grpId="0" animBg="1"/>
      <p:bldP spid="20" grpId="0" animBg="1"/>
      <p:bldP spid="21" grpId="0" animBg="1"/>
      <p:bldP spid="22" grpId="0"/>
      <p:bldP spid="23" grpId="0"/>
      <p:bldP spid="24" grpId="0"/>
      <p:bldP spid="25" grpId="0"/>
      <p:bldP spid="26" grpId="0"/>
      <p:bldP spid="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p:nvPr>
        </p:nvSpPr>
        <p:spPr/>
        <p:txBody>
          <a:bodyPr/>
          <a:lstStyle/>
          <a:p>
            <a:pPr eaLnBrk="1" hangingPunct="1"/>
            <a:r>
              <a:rPr lang="en-US" altLang="zh-CN" sz="4100" dirty="0">
                <a:ea typeface="SimSun" pitchFamily="2" charset="-122"/>
              </a:rPr>
              <a:t>Test Your Understanding/PRS time!</a:t>
            </a:r>
          </a:p>
        </p:txBody>
      </p:sp>
      <p:sp>
        <p:nvSpPr>
          <p:cNvPr id="8" name="Content Placeholder 7"/>
          <p:cNvSpPr>
            <a:spLocks noGrp="1"/>
          </p:cNvSpPr>
          <p:nvPr>
            <p:ph sz="half" idx="1"/>
          </p:nvPr>
        </p:nvSpPr>
        <p:spPr/>
        <p:txBody>
          <a:bodyPr/>
          <a:lstStyle/>
          <a:p>
            <a:r>
              <a:rPr lang="en-US" altLang="zh-CN" dirty="0">
                <a:ea typeface="SimSun" pitchFamily="2" charset="-122"/>
              </a:rPr>
              <a:t>If a company issues bonds, which type of market does it use?</a:t>
            </a:r>
          </a:p>
          <a:p>
            <a:pPr lvl="1"/>
            <a:r>
              <a:rPr lang="en-US" altLang="zh-CN" dirty="0">
                <a:ea typeface="SimSun" pitchFamily="2" charset="-122"/>
              </a:rPr>
              <a:t>ECM</a:t>
            </a:r>
          </a:p>
          <a:p>
            <a:pPr lvl="1"/>
            <a:r>
              <a:rPr lang="en-US" altLang="zh-CN" dirty="0">
                <a:ea typeface="SimSun" pitchFamily="2" charset="-122"/>
              </a:rPr>
              <a:t>DCM</a:t>
            </a:r>
          </a:p>
          <a:p>
            <a:r>
              <a:rPr lang="en-US" altLang="zh-TW" dirty="0"/>
              <a:t>The FX market is a</a:t>
            </a:r>
          </a:p>
          <a:p>
            <a:pPr lvl="1"/>
            <a:r>
              <a:rPr lang="en-US" altLang="zh-TW" dirty="0"/>
              <a:t>Capital market</a:t>
            </a:r>
          </a:p>
          <a:p>
            <a:pPr lvl="1"/>
            <a:r>
              <a:rPr lang="en-US" altLang="zh-TW" dirty="0"/>
              <a:t>Financial market</a:t>
            </a:r>
            <a:endParaRPr lang="zh-TW" altLang="en-US" dirty="0"/>
          </a:p>
        </p:txBody>
      </p:sp>
      <p:sp>
        <p:nvSpPr>
          <p:cNvPr id="9" name="Content Placeholder 8"/>
          <p:cNvSpPr>
            <a:spLocks noGrp="1"/>
          </p:cNvSpPr>
          <p:nvPr>
            <p:ph sz="half" idx="2"/>
          </p:nvPr>
        </p:nvSpPr>
        <p:spPr/>
        <p:txBody>
          <a:bodyPr/>
          <a:lstStyle/>
          <a:p>
            <a:endParaRPr lang="zh-TW" altLang="en-US" dirty="0"/>
          </a:p>
        </p:txBody>
      </p:sp>
      <p:pic>
        <p:nvPicPr>
          <p:cNvPr id="7"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7852" y="1676400"/>
            <a:ext cx="3810548" cy="354025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77</a:t>
            </a:fld>
            <a:endParaRPr lang="en-US" altLang="en-US"/>
          </a:p>
        </p:txBody>
      </p:sp>
      <p:sp>
        <p:nvSpPr>
          <p:cNvPr id="10"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3420026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pPr eaLnBrk="1" hangingPunct="1"/>
            <a:r>
              <a:rPr lang="en-US" altLang="zh-TW">
                <a:ea typeface="PMingLiU" pitchFamily="18" charset="-120"/>
              </a:rPr>
              <a:t>Market Organization</a:t>
            </a:r>
          </a:p>
        </p:txBody>
      </p:sp>
      <p:sp>
        <p:nvSpPr>
          <p:cNvPr id="34819" name="Rectangle 3"/>
          <p:cNvSpPr>
            <a:spLocks noGrp="1" noChangeArrowheads="1"/>
          </p:cNvSpPr>
          <p:nvPr>
            <p:ph idx="1"/>
          </p:nvPr>
        </p:nvSpPr>
        <p:spPr/>
        <p:txBody>
          <a:bodyPr/>
          <a:lstStyle/>
          <a:p>
            <a:pPr marL="0" indent="0">
              <a:buNone/>
            </a:pPr>
            <a:r>
              <a:rPr lang="en-US" altLang="zh-TW" b="1" dirty="0">
                <a:ea typeface="PMingLiU" pitchFamily="18" charset="-120"/>
              </a:rPr>
              <a:t>4 main types of market organization:</a:t>
            </a:r>
          </a:p>
          <a:p>
            <a:r>
              <a:rPr lang="en-US" altLang="zh-TW" dirty="0">
                <a:ea typeface="PMingLiU" pitchFamily="18" charset="-120"/>
              </a:rPr>
              <a:t>Direct search </a:t>
            </a:r>
          </a:p>
          <a:p>
            <a:r>
              <a:rPr lang="en-US" altLang="zh-TW" dirty="0">
                <a:ea typeface="PMingLiU" pitchFamily="18" charset="-120"/>
              </a:rPr>
              <a:t>Brokered market</a:t>
            </a:r>
          </a:p>
          <a:p>
            <a:r>
              <a:rPr lang="en-US" altLang="zh-TW" dirty="0">
                <a:ea typeface="PMingLiU" pitchFamily="18" charset="-120"/>
              </a:rPr>
              <a:t>Dealer market</a:t>
            </a:r>
          </a:p>
          <a:p>
            <a:r>
              <a:rPr lang="en-US" altLang="zh-TW" dirty="0">
                <a:ea typeface="PMingLiU" pitchFamily="18" charset="-120"/>
              </a:rPr>
              <a:t>Auction market</a:t>
            </a:r>
          </a:p>
        </p:txBody>
      </p:sp>
      <p:sp>
        <p:nvSpPr>
          <p:cNvPr id="19460" name="Slide Number Placeholder 5"/>
          <p:cNvSpPr>
            <a:spLocks noGrp="1"/>
          </p:cNvSpPr>
          <p:nvPr>
            <p:ph type="sldNum" sz="quarter" idx="10"/>
          </p:nvPr>
        </p:nvSpPr>
        <p:spPr>
          <a:noFill/>
        </p:spPr>
        <p:txBody>
          <a:bodyPr/>
          <a:lstStyle/>
          <a:p>
            <a:fld id="{7CD08B60-B0C7-48E8-AA3E-813BA92A375D}" type="slidenum">
              <a:rPr lang="en-US" altLang="en-US"/>
              <a:pPr/>
              <a:t>78</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25082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r>
              <a:rPr lang="en-US" altLang="zh-TW" dirty="0"/>
              <a:t>Methods of Price Determination</a:t>
            </a:r>
          </a:p>
        </p:txBody>
      </p:sp>
      <p:sp>
        <p:nvSpPr>
          <p:cNvPr id="36867" name="Rectangle 3"/>
          <p:cNvSpPr>
            <a:spLocks noGrp="1" noChangeArrowheads="1"/>
          </p:cNvSpPr>
          <p:nvPr>
            <p:ph idx="1"/>
          </p:nvPr>
        </p:nvSpPr>
        <p:spPr/>
        <p:txBody>
          <a:bodyPr/>
          <a:lstStyle/>
          <a:p>
            <a:r>
              <a:rPr lang="en-US" altLang="zh-TW" b="1" dirty="0">
                <a:solidFill>
                  <a:schemeClr val="accent2">
                    <a:lumMod val="75000"/>
                  </a:schemeClr>
                </a:solidFill>
              </a:rPr>
              <a:t>Dealer markets:</a:t>
            </a:r>
            <a:r>
              <a:rPr lang="en-US" altLang="zh-TW" dirty="0"/>
              <a:t> Price determined by market makers (traders/dealers) based on supply/demand; their existing position; their view of the market</a:t>
            </a:r>
          </a:p>
          <a:p>
            <a:r>
              <a:rPr lang="en-US" altLang="zh-TW" b="1" dirty="0">
                <a:solidFill>
                  <a:schemeClr val="accent2">
                    <a:lumMod val="75000"/>
                  </a:schemeClr>
                </a:solidFill>
              </a:rPr>
              <a:t>Broker markets: </a:t>
            </a:r>
            <a:r>
              <a:rPr lang="en-US" altLang="zh-TW" dirty="0"/>
              <a:t>Price determined by supply/demand</a:t>
            </a:r>
          </a:p>
          <a:p>
            <a:r>
              <a:rPr lang="en-US" altLang="zh-TW" b="1" dirty="0">
                <a:solidFill>
                  <a:schemeClr val="accent2">
                    <a:lumMod val="75000"/>
                  </a:schemeClr>
                </a:solidFill>
              </a:rPr>
              <a:t>Auction markets: </a:t>
            </a:r>
            <a:r>
              <a:rPr lang="en-US" altLang="zh-TW" dirty="0"/>
              <a:t>All bids and offers entered into system; price determined at equilibrium point (Dutch auction) or highest price bid </a:t>
            </a:r>
          </a:p>
        </p:txBody>
      </p:sp>
      <p:sp>
        <p:nvSpPr>
          <p:cNvPr id="20484" name="Slide Number Placeholder 5"/>
          <p:cNvSpPr>
            <a:spLocks noGrp="1"/>
          </p:cNvSpPr>
          <p:nvPr>
            <p:ph type="sldNum" sz="quarter" idx="10"/>
          </p:nvPr>
        </p:nvSpPr>
        <p:spPr/>
        <p:txBody>
          <a:bodyPr/>
          <a:lstStyle/>
          <a:p>
            <a:fld id="{4909941C-2D9C-44B6-A315-7868B9DCD9D8}" type="slidenum">
              <a:rPr lang="en-US" altLang="en-US" smtClean="0"/>
              <a:pPr/>
              <a:t>79</a:t>
            </a:fld>
            <a:endParaRPr lang="en-US" altLang="en-US"/>
          </a:p>
        </p:txBody>
      </p:sp>
      <p:sp>
        <p:nvSpPr>
          <p:cNvPr id="36868" name="Rectangle 4"/>
          <p:cNvSpPr>
            <a:spLocks noChangeArrowheads="1"/>
          </p:cNvSpPr>
          <p:nvPr/>
        </p:nvSpPr>
        <p:spPr bwMode="auto">
          <a:xfrm>
            <a:off x="1905000" y="4572000"/>
            <a:ext cx="8305800" cy="990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sz="2400" b="1" dirty="0">
                <a:ea typeface="PMingLiU" pitchFamily="18" charset="-120"/>
              </a:rPr>
              <a:t>Some exchanges are auction markets while others are dealer markets </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21466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868"/>
                                        </p:tgtEl>
                                        <p:attrNameLst>
                                          <p:attrName>style.visibility</p:attrName>
                                        </p:attrNameLst>
                                      </p:cBhvr>
                                      <p:to>
                                        <p:strVal val="visible"/>
                                      </p:to>
                                    </p:set>
                                    <p:animEffect transition="in" filter="fade">
                                      <p:cBhvr>
                                        <p:cTn id="19"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368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Online Quizzes</a:t>
            </a:r>
            <a:endParaRPr lang="zh-TW" altLang="en-US" dirty="0"/>
          </a:p>
        </p:txBody>
      </p:sp>
      <p:sp>
        <p:nvSpPr>
          <p:cNvPr id="3" name="Content Placeholder 2"/>
          <p:cNvSpPr>
            <a:spLocks noGrp="1"/>
          </p:cNvSpPr>
          <p:nvPr>
            <p:ph idx="1"/>
          </p:nvPr>
        </p:nvSpPr>
        <p:spPr/>
        <p:txBody>
          <a:bodyPr/>
          <a:lstStyle/>
          <a:p>
            <a:r>
              <a:rPr lang="en-US" altLang="zh-TW" dirty="0"/>
              <a:t>Are designed to check that you have mastered the key concepts from the class</a:t>
            </a:r>
          </a:p>
          <a:p>
            <a:r>
              <a:rPr lang="en-US" altLang="zh-TW" dirty="0"/>
              <a:t>Will help prepare you for the exams</a:t>
            </a:r>
          </a:p>
          <a:p>
            <a:r>
              <a:rPr lang="en-US" altLang="zh-TW" dirty="0"/>
              <a:t>Will be spaced out through the course </a:t>
            </a:r>
          </a:p>
          <a:p>
            <a:r>
              <a:rPr lang="en-US" altLang="zh-TW" dirty="0"/>
              <a:t>Will be taken online in a limited time</a:t>
            </a:r>
          </a:p>
          <a:p>
            <a:r>
              <a:rPr lang="en-US" altLang="zh-TW" dirty="0"/>
              <a:t>Will cover materials covered in class</a:t>
            </a:r>
          </a:p>
          <a:p>
            <a:r>
              <a:rPr lang="en-US" altLang="zh-TW" dirty="0"/>
              <a:t>Will take the form of MCQ and T/F questions</a:t>
            </a:r>
          </a:p>
          <a:p>
            <a:r>
              <a:rPr lang="en-US" altLang="zh-TW" dirty="0"/>
              <a:t>Represent </a:t>
            </a:r>
            <a:r>
              <a:rPr lang="en-US" altLang="zh-TW" b="1" dirty="0"/>
              <a:t>32%</a:t>
            </a:r>
            <a:r>
              <a:rPr lang="en-US" altLang="zh-TW" dirty="0"/>
              <a:t> of the grade (8% each)</a:t>
            </a:r>
            <a:endParaRPr lang="zh-TW" alt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8</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en-US" dirty="0"/>
              <a:t>Introduction</a:t>
            </a:r>
          </a:p>
        </p:txBody>
      </p:sp>
    </p:spTree>
    <p:extLst>
      <p:ext uri="{BB962C8B-B14F-4D97-AF65-F5344CB8AC3E}">
        <p14:creationId xmlns:p14="http://schemas.microsoft.com/office/powerpoint/2010/main" val="563714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r>
              <a:rPr lang="en-US" altLang="zh-TW" dirty="0"/>
              <a:t>Exchanges vs. Over-the-Counter (OTC)</a:t>
            </a:r>
          </a:p>
        </p:txBody>
      </p:sp>
      <p:sp>
        <p:nvSpPr>
          <p:cNvPr id="6" name="Text Placeholder 5"/>
          <p:cNvSpPr>
            <a:spLocks noGrp="1"/>
          </p:cNvSpPr>
          <p:nvPr>
            <p:ph type="body" idx="1"/>
          </p:nvPr>
        </p:nvSpPr>
        <p:spPr/>
        <p:txBody>
          <a:bodyPr/>
          <a:lstStyle/>
          <a:p>
            <a:r>
              <a:rPr lang="en-US" altLang="zh-TW" dirty="0"/>
              <a:t>Exchanges</a:t>
            </a:r>
          </a:p>
        </p:txBody>
      </p:sp>
      <p:sp>
        <p:nvSpPr>
          <p:cNvPr id="37891" name="Rectangle 3"/>
          <p:cNvSpPr>
            <a:spLocks noGrp="1" noChangeArrowheads="1"/>
          </p:cNvSpPr>
          <p:nvPr>
            <p:ph sz="half" idx="2"/>
          </p:nvPr>
        </p:nvSpPr>
        <p:spPr/>
        <p:txBody>
          <a:bodyPr/>
          <a:lstStyle/>
          <a:p>
            <a:r>
              <a:rPr lang="en-US" altLang="zh-TW" dirty="0"/>
              <a:t>One centralized “location”</a:t>
            </a:r>
          </a:p>
          <a:p>
            <a:r>
              <a:rPr lang="en-US" altLang="zh-TW" dirty="0"/>
              <a:t>2 types: stock exchanges and derivatives exchanges </a:t>
            </a:r>
          </a:p>
          <a:p>
            <a:r>
              <a:rPr lang="en-US" altLang="zh-TW" dirty="0"/>
              <a:t>Can be auction markets or dealer markets</a:t>
            </a:r>
          </a:p>
        </p:txBody>
      </p:sp>
      <p:sp>
        <p:nvSpPr>
          <p:cNvPr id="7" name="Text Placeholder 6"/>
          <p:cNvSpPr>
            <a:spLocks noGrp="1"/>
          </p:cNvSpPr>
          <p:nvPr>
            <p:ph type="body" sz="quarter" idx="3"/>
          </p:nvPr>
        </p:nvSpPr>
        <p:spPr/>
        <p:txBody>
          <a:bodyPr/>
          <a:lstStyle/>
          <a:p>
            <a:r>
              <a:rPr lang="en-US" altLang="zh-TW" dirty="0"/>
              <a:t>Over-the-counter (OTC)</a:t>
            </a:r>
          </a:p>
        </p:txBody>
      </p:sp>
      <p:sp>
        <p:nvSpPr>
          <p:cNvPr id="8" name="Content Placeholder 7"/>
          <p:cNvSpPr>
            <a:spLocks noGrp="1"/>
          </p:cNvSpPr>
          <p:nvPr>
            <p:ph sz="quarter" idx="4"/>
          </p:nvPr>
        </p:nvSpPr>
        <p:spPr/>
        <p:txBody>
          <a:bodyPr/>
          <a:lstStyle/>
          <a:p>
            <a:r>
              <a:rPr lang="en-US" altLang="zh-TW" dirty="0"/>
              <a:t>Not localized</a:t>
            </a:r>
          </a:p>
          <a:p>
            <a:r>
              <a:rPr lang="en-US" altLang="zh-TW" dirty="0"/>
              <a:t>Dealer markets</a:t>
            </a:r>
          </a:p>
          <a:p>
            <a:r>
              <a:rPr lang="en-US" altLang="zh-TW" dirty="0"/>
              <a:t>Examples: bond market</a:t>
            </a:r>
          </a:p>
        </p:txBody>
      </p:sp>
      <p:sp>
        <p:nvSpPr>
          <p:cNvPr id="21508" name="Slide Number Placeholder 5"/>
          <p:cNvSpPr>
            <a:spLocks noGrp="1"/>
          </p:cNvSpPr>
          <p:nvPr>
            <p:ph type="sldNum" sz="quarter" idx="10"/>
          </p:nvPr>
        </p:nvSpPr>
        <p:spPr/>
        <p:txBody>
          <a:bodyPr/>
          <a:lstStyle/>
          <a:p>
            <a:fld id="{00E26614-7ABB-4D82-9810-B67F6BEC5A4A}" type="slidenum">
              <a:rPr lang="en-US" altLang="en-US" smtClean="0"/>
              <a:pPr/>
              <a:t>80</a:t>
            </a:fld>
            <a:endParaRPr lang="en-US" altLang="en-US"/>
          </a:p>
        </p:txBody>
      </p:sp>
      <p:sp>
        <p:nvSpPr>
          <p:cNvPr id="9" name="Footer Placeholder 4"/>
          <p:cNvSpPr>
            <a:spLocks noGrp="1"/>
          </p:cNvSpPr>
          <p:nvPr>
            <p:ph type="ftr" sz="quarter" idx="11"/>
          </p:nvPr>
        </p:nvSpPr>
        <p:spPr bwMode="auto">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191359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8"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altLang="zh-TW" sz="3700" dirty="0">
                <a:ea typeface="PMingLiU" pitchFamily="18" charset="-120"/>
              </a:rPr>
              <a:t>Game: Identify these Asian securities exchanges</a:t>
            </a:r>
          </a:p>
        </p:txBody>
      </p:sp>
      <p:pic>
        <p:nvPicPr>
          <p:cNvPr id="47109" name="Picture 5" descr="The main trading room of the Tokyo Stock Exchange, where nowadays the trading is done through computers">
            <a:hlinkClick r:id="rId3" tooltip="The main trading room of the Tokyo Stock Exchange, where nowadays the trading is done through computers"/>
          </p:cNvPr>
          <p:cNvPicPr>
            <a:picLocks noGrp="1" noChangeAspect="1" noChangeArrowheads="1"/>
          </p:cNvPicPr>
          <p:nvPr>
            <p:ph sz="half" idx="2"/>
          </p:nvPr>
        </p:nvPicPr>
        <p:blipFill>
          <a:blip r:embed="rId4" cstate="print"/>
          <a:stretch>
            <a:fillRect/>
          </a:stretch>
        </p:blipFill>
        <p:spPr>
          <a:xfrm>
            <a:off x="8305800" y="3657600"/>
            <a:ext cx="2053690" cy="2741676"/>
          </a:xfrm>
        </p:spPr>
      </p:pic>
      <p:sp>
        <p:nvSpPr>
          <p:cNvPr id="22532" name="Slide Number Placeholder 6"/>
          <p:cNvSpPr>
            <a:spLocks noGrp="1"/>
          </p:cNvSpPr>
          <p:nvPr>
            <p:ph type="sldNum" sz="quarter" idx="10"/>
          </p:nvPr>
        </p:nvSpPr>
        <p:spPr>
          <a:noFill/>
        </p:spPr>
        <p:txBody>
          <a:bodyPr/>
          <a:lstStyle/>
          <a:p>
            <a:fld id="{105170A2-AF99-400B-BE1E-B4580B573468}" type="slidenum">
              <a:rPr lang="en-US" altLang="en-US"/>
              <a:pPr/>
              <a:t>81</a:t>
            </a:fld>
            <a:endParaRPr lang="en-US" altLang="en-US"/>
          </a:p>
        </p:txBody>
      </p:sp>
      <p:sp>
        <p:nvSpPr>
          <p:cNvPr id="47110" name="Oval 6"/>
          <p:cNvSpPr>
            <a:spLocks noChangeArrowheads="1"/>
          </p:cNvSpPr>
          <p:nvPr/>
        </p:nvSpPr>
        <p:spPr bwMode="auto">
          <a:xfrm>
            <a:off x="1752600" y="2057400"/>
            <a:ext cx="533400" cy="8382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sz="2000" b="1" dirty="0">
                <a:ea typeface="PMingLiU" pitchFamily="18" charset="-120"/>
              </a:rPr>
              <a:t>1</a:t>
            </a:r>
          </a:p>
        </p:txBody>
      </p:sp>
      <p:sp>
        <p:nvSpPr>
          <p:cNvPr id="47111" name="Oval 7"/>
          <p:cNvSpPr>
            <a:spLocks noChangeArrowheads="1"/>
          </p:cNvSpPr>
          <p:nvPr/>
        </p:nvSpPr>
        <p:spPr bwMode="auto">
          <a:xfrm>
            <a:off x="1828800" y="4419600"/>
            <a:ext cx="533400" cy="8382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sz="2000" b="1">
                <a:ea typeface="PMingLiU" pitchFamily="18" charset="-120"/>
              </a:rPr>
              <a:t>2</a:t>
            </a:r>
          </a:p>
        </p:txBody>
      </p:sp>
      <p:sp>
        <p:nvSpPr>
          <p:cNvPr id="47112" name="Oval 8"/>
          <p:cNvSpPr>
            <a:spLocks noChangeArrowheads="1"/>
          </p:cNvSpPr>
          <p:nvPr/>
        </p:nvSpPr>
        <p:spPr bwMode="auto">
          <a:xfrm>
            <a:off x="6553200" y="1752600"/>
            <a:ext cx="533400" cy="8382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sz="2000" b="1" dirty="0">
                <a:ea typeface="PMingLiU" pitchFamily="18" charset="-120"/>
              </a:rPr>
              <a:t>3</a:t>
            </a:r>
          </a:p>
        </p:txBody>
      </p:sp>
      <p:pic>
        <p:nvPicPr>
          <p:cNvPr id="66562" name="Picture 2" descr="http://www.t3bstocktradingcourse.com/howtotradesingaporestocks/wp-content/plugins/rss-poster/cache/a350e_i4hvB2YfvbQw.jpg"/>
          <p:cNvPicPr>
            <a:picLocks noChangeAspect="1" noChangeArrowheads="1"/>
          </p:cNvPicPr>
          <p:nvPr/>
        </p:nvPicPr>
        <p:blipFill>
          <a:blip r:embed="rId5" cstate="print"/>
          <a:srcRect/>
          <a:stretch>
            <a:fillRect/>
          </a:stretch>
        </p:blipFill>
        <p:spPr bwMode="auto">
          <a:xfrm>
            <a:off x="2514600" y="1625600"/>
            <a:ext cx="3124200" cy="2082800"/>
          </a:xfrm>
          <a:prstGeom prst="rect">
            <a:avLst/>
          </a:prstGeom>
          <a:noFill/>
        </p:spPr>
      </p:pic>
      <p:pic>
        <p:nvPicPr>
          <p:cNvPr id="66564" name="Picture 4" descr="http://capitalfinanceint.com/news/wp-content/uploads/2012/07/hkex-trading-floor.jpg"/>
          <p:cNvPicPr>
            <a:picLocks noChangeAspect="1" noChangeArrowheads="1"/>
          </p:cNvPicPr>
          <p:nvPr/>
        </p:nvPicPr>
        <p:blipFill>
          <a:blip r:embed="rId6" cstate="print"/>
          <a:srcRect/>
          <a:stretch>
            <a:fillRect/>
          </a:stretch>
        </p:blipFill>
        <p:spPr bwMode="auto">
          <a:xfrm>
            <a:off x="2514600" y="3886201"/>
            <a:ext cx="3124200" cy="2096503"/>
          </a:xfrm>
          <a:prstGeom prst="rect">
            <a:avLst/>
          </a:prstGeom>
          <a:noFill/>
        </p:spPr>
      </p:pic>
      <p:pic>
        <p:nvPicPr>
          <p:cNvPr id="66566" name="Picture 6" descr="http://roychua.com/blog/images/roy/20050914_Sgx01.jpg">
            <a:hlinkClick r:id="" action="ppaction://noaction"/>
          </p:cNvPr>
          <p:cNvPicPr>
            <a:picLocks noChangeAspect="1" noChangeArrowheads="1"/>
          </p:cNvPicPr>
          <p:nvPr/>
        </p:nvPicPr>
        <p:blipFill>
          <a:blip r:embed="rId7" cstate="print"/>
          <a:srcRect/>
          <a:stretch>
            <a:fillRect/>
          </a:stretch>
        </p:blipFill>
        <p:spPr bwMode="auto">
          <a:xfrm>
            <a:off x="7239000" y="990601"/>
            <a:ext cx="3047998" cy="2285999"/>
          </a:xfrm>
          <a:prstGeom prst="rect">
            <a:avLst/>
          </a:prstGeom>
          <a:noFill/>
        </p:spPr>
      </p:pic>
      <p:sp>
        <p:nvSpPr>
          <p:cNvPr id="15" name="Oval 8"/>
          <p:cNvSpPr>
            <a:spLocks noChangeArrowheads="1"/>
          </p:cNvSpPr>
          <p:nvPr/>
        </p:nvSpPr>
        <p:spPr bwMode="auto">
          <a:xfrm>
            <a:off x="7620000" y="4572000"/>
            <a:ext cx="533400" cy="8382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sz="2000" b="1" dirty="0">
                <a:ea typeface="PMingLiU" pitchFamily="18" charset="-120"/>
              </a:rPr>
              <a:t>4</a:t>
            </a:r>
          </a:p>
        </p:txBody>
      </p: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21387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fade">
                                      <p:cBhvr>
                                        <p:cTn id="7" dur="500"/>
                                        <p:tgtEl>
                                          <p:spTgt spid="47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11"/>
                                        </p:tgtEl>
                                        <p:attrNameLst>
                                          <p:attrName>style.visibility</p:attrName>
                                        </p:attrNameLst>
                                      </p:cBhvr>
                                      <p:to>
                                        <p:strVal val="visible"/>
                                      </p:to>
                                    </p:set>
                                    <p:animEffect transition="in" filter="fade">
                                      <p:cBhvr>
                                        <p:cTn id="10" dur="500"/>
                                        <p:tgtEl>
                                          <p:spTgt spid="471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109"/>
                                        </p:tgtEl>
                                        <p:attrNameLst>
                                          <p:attrName>style.visibility</p:attrName>
                                        </p:attrNameLst>
                                      </p:cBhvr>
                                      <p:to>
                                        <p:strVal val="visible"/>
                                      </p:to>
                                    </p:set>
                                    <p:animEffect transition="in" filter="fade">
                                      <p:cBhvr>
                                        <p:cTn id="15" dur="500"/>
                                        <p:tgtEl>
                                          <p:spTgt spid="4710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112"/>
                                        </p:tgtEl>
                                        <p:attrNameLst>
                                          <p:attrName>style.visibility</p:attrName>
                                        </p:attrNameLst>
                                      </p:cBhvr>
                                      <p:to>
                                        <p:strVal val="visible"/>
                                      </p:to>
                                    </p:set>
                                    <p:animEffect transition="in" filter="fade">
                                      <p:cBhvr>
                                        <p:cTn id="18" dur="500"/>
                                        <p:tgtEl>
                                          <p:spTgt spid="471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animBg="1"/>
      <p:bldP spid="47112"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Some misunderstandings</a:t>
            </a:r>
          </a:p>
        </p:txBody>
      </p:sp>
      <p:sp>
        <p:nvSpPr>
          <p:cNvPr id="8" name="Content Placeholder 7"/>
          <p:cNvSpPr>
            <a:spLocks noGrp="1"/>
          </p:cNvSpPr>
          <p:nvPr>
            <p:ph idx="1"/>
          </p:nvPr>
        </p:nvSpPr>
        <p:spPr/>
        <p:txBody>
          <a:bodyPr>
            <a:normAutofit fontScale="92500" lnSpcReduction="10000"/>
          </a:bodyPr>
          <a:lstStyle/>
          <a:p>
            <a:r>
              <a:rPr lang="en-US" dirty="0"/>
              <a:t>Trading v. listing: financial instruments can be </a:t>
            </a:r>
            <a:r>
              <a:rPr lang="en-US" b="1" dirty="0"/>
              <a:t>listed</a:t>
            </a:r>
            <a:r>
              <a:rPr lang="en-US" dirty="0"/>
              <a:t> on an exchange …</a:t>
            </a:r>
          </a:p>
          <a:p>
            <a:pPr lvl="1"/>
            <a:r>
              <a:rPr lang="en-US" dirty="0"/>
              <a:t>to </a:t>
            </a:r>
            <a:r>
              <a:rPr lang="en-US" b="1" dirty="0"/>
              <a:t>list</a:t>
            </a:r>
            <a:r>
              <a:rPr lang="en-US" dirty="0"/>
              <a:t> a security or a financial instrument on an exchange, the firm needs to meet the listing requirements and rules of that particular exchange</a:t>
            </a:r>
          </a:p>
          <a:p>
            <a:r>
              <a:rPr lang="en-US" dirty="0"/>
              <a:t>… But don’t necessarily </a:t>
            </a:r>
            <a:r>
              <a:rPr lang="en-US" b="1" dirty="0"/>
              <a:t>trade</a:t>
            </a:r>
            <a:r>
              <a:rPr lang="en-US" dirty="0"/>
              <a:t> on that exchange</a:t>
            </a:r>
          </a:p>
          <a:p>
            <a:pPr lvl="1"/>
            <a:r>
              <a:rPr lang="en-US" dirty="0"/>
              <a:t>Trading has to do with supply and demand for that particular instrument</a:t>
            </a:r>
          </a:p>
          <a:p>
            <a:pPr lvl="1"/>
            <a:r>
              <a:rPr lang="en-US" dirty="0"/>
              <a:t>A stock can be listed on an exchange but very rarely trade on it if there is no or limited liquidity</a:t>
            </a:r>
          </a:p>
          <a:p>
            <a:r>
              <a:rPr lang="en-US" dirty="0"/>
              <a:t>Some financial instruments ONLY trade on exchanges</a:t>
            </a:r>
          </a:p>
          <a:p>
            <a:pPr lvl="1"/>
            <a:r>
              <a:rPr lang="en-US" dirty="0"/>
              <a:t> for example </a:t>
            </a:r>
            <a:r>
              <a:rPr lang="en-US" b="1" dirty="0"/>
              <a:t>futures</a:t>
            </a:r>
            <a:r>
              <a:rPr lang="en-US" dirty="0"/>
              <a:t> are exchange specific financial instruments</a:t>
            </a:r>
          </a:p>
          <a:p>
            <a:r>
              <a:rPr lang="en-US" dirty="0"/>
              <a:t>Others can be traded on exchanges or OTC </a:t>
            </a:r>
          </a:p>
          <a:p>
            <a:pPr lvl="1"/>
            <a:r>
              <a:rPr lang="en-US" dirty="0"/>
              <a:t> for example bonds are often listed on exchanges but generally trade OTC.</a:t>
            </a:r>
          </a:p>
          <a:p>
            <a:pPr lvl="1"/>
            <a:r>
              <a:rPr lang="en-US" dirty="0"/>
              <a:t>Spot FX only trades OTC</a:t>
            </a:r>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82</a:t>
            </a:fld>
            <a:endParaRPr lang="en-US" altLang="en-US"/>
          </a:p>
        </p:txBody>
      </p:sp>
      <p:sp>
        <p:nvSpPr>
          <p:cNvPr id="6" name="Footer Placeholder 5"/>
          <p:cNvSpPr>
            <a:spLocks noGrp="1"/>
          </p:cNvSpPr>
          <p:nvPr>
            <p:ph type="ftr" sz="quarter" idx="11"/>
          </p:nvPr>
        </p:nvSpPr>
        <p:spPr/>
        <p:txBody>
          <a:bodyPr/>
          <a:lstStyle/>
          <a:p>
            <a:pPr>
              <a:defRPr/>
            </a:pPr>
            <a:r>
              <a:rPr lang="en-US" altLang="en-US" dirty="0"/>
              <a:t>Overview</a:t>
            </a:r>
          </a:p>
        </p:txBody>
      </p:sp>
    </p:spTree>
    <p:extLst>
      <p:ext uri="{BB962C8B-B14F-4D97-AF65-F5344CB8AC3E}">
        <p14:creationId xmlns:p14="http://schemas.microsoft.com/office/powerpoint/2010/main" val="3740755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r>
              <a:rPr lang="en-US" altLang="zh-TW" dirty="0"/>
              <a:t>Current issues related to market organization</a:t>
            </a:r>
          </a:p>
        </p:txBody>
      </p:sp>
      <p:sp>
        <p:nvSpPr>
          <p:cNvPr id="45059" name="Rectangle 3"/>
          <p:cNvSpPr>
            <a:spLocks noGrp="1" noChangeArrowheads="1"/>
          </p:cNvSpPr>
          <p:nvPr>
            <p:ph idx="1"/>
          </p:nvPr>
        </p:nvSpPr>
        <p:spPr/>
        <p:txBody>
          <a:bodyPr/>
          <a:lstStyle/>
          <a:p>
            <a:r>
              <a:rPr lang="en-US" altLang="zh-TW" dirty="0"/>
              <a:t>The advent of electronic trading</a:t>
            </a:r>
          </a:p>
          <a:p>
            <a:r>
              <a:rPr lang="en-US" altLang="zh-TW" dirty="0"/>
              <a:t>Will open outcry disappear?</a:t>
            </a:r>
          </a:p>
          <a:p>
            <a:r>
              <a:rPr lang="en-US" altLang="zh-TW" dirty="0"/>
              <a:t>Demutualization and listing of exchanges</a:t>
            </a:r>
          </a:p>
          <a:p>
            <a:r>
              <a:rPr lang="en-US" altLang="zh-TW" dirty="0"/>
              <a:t>Mergers and consolidation</a:t>
            </a:r>
          </a:p>
          <a:p>
            <a:r>
              <a:rPr lang="en-US" altLang="zh-TW" dirty="0"/>
              <a:t>Dark pools and private exchanges</a:t>
            </a:r>
          </a:p>
          <a:p>
            <a:r>
              <a:rPr lang="en-US" altLang="zh-TW" dirty="0"/>
              <a:t>Advent of High Frequency Trading (HFT)</a:t>
            </a:r>
          </a:p>
          <a:p>
            <a:r>
              <a:rPr lang="en-US" altLang="zh-TW" dirty="0"/>
              <a:t>Regulators push to move OTC onto exchanges</a:t>
            </a:r>
          </a:p>
          <a:p>
            <a:endParaRPr lang="en-US" altLang="zh-TW" dirty="0"/>
          </a:p>
        </p:txBody>
      </p:sp>
      <p:sp>
        <p:nvSpPr>
          <p:cNvPr id="23556" name="Slide Number Placeholder 5"/>
          <p:cNvSpPr>
            <a:spLocks noGrp="1"/>
          </p:cNvSpPr>
          <p:nvPr>
            <p:ph type="sldNum" sz="quarter" idx="10"/>
          </p:nvPr>
        </p:nvSpPr>
        <p:spPr/>
        <p:txBody>
          <a:bodyPr/>
          <a:lstStyle/>
          <a:p>
            <a:fld id="{B724DC02-F787-452F-97F9-8C07CB44480B}" type="slidenum">
              <a:rPr lang="en-US" altLang="en-US" smtClean="0"/>
              <a:pPr/>
              <a:t>83</a:t>
            </a:fld>
            <a:endParaRPr lang="en-US" altLang="en-US"/>
          </a:p>
        </p:txBody>
      </p:sp>
      <p:sp>
        <p:nvSpPr>
          <p:cNvPr id="23559" name="AutoShape 4"/>
          <p:cNvSpPr>
            <a:spLocks noChangeArrowheads="1"/>
          </p:cNvSpPr>
          <p:nvPr/>
        </p:nvSpPr>
        <p:spPr bwMode="auto">
          <a:xfrm>
            <a:off x="7848600" y="4114800"/>
            <a:ext cx="2286000" cy="1524000"/>
          </a:xfrm>
          <a:prstGeom prst="cloudCallout">
            <a:avLst>
              <a:gd name="adj1" fmla="val -32744"/>
              <a:gd name="adj2" fmla="val -106953"/>
            </a:avLst>
          </a:prstGeom>
          <a:solidFill>
            <a:schemeClr val="accent1">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r>
              <a:rPr lang="en-US" altLang="zh-TW" sz="2400" b="1" dirty="0">
                <a:solidFill>
                  <a:schemeClr val="tx1"/>
                </a:solidFill>
                <a:ea typeface="PMingLiU" pitchFamily="18" charset="-120"/>
              </a:rPr>
              <a:t>Impact?</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Overview</a:t>
            </a:r>
          </a:p>
        </p:txBody>
      </p:sp>
    </p:spTree>
    <p:extLst>
      <p:ext uri="{BB962C8B-B14F-4D97-AF65-F5344CB8AC3E}">
        <p14:creationId xmlns:p14="http://schemas.microsoft.com/office/powerpoint/2010/main" val="330875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059">
                                            <p:txEl>
                                              <p:pRg st="6" end="6"/>
                                            </p:txEl>
                                          </p:spTgt>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23559"/>
                                        </p:tgtEl>
                                        <p:attrNameLst>
                                          <p:attrName>style.visibility</p:attrName>
                                        </p:attrNameLst>
                                      </p:cBhvr>
                                      <p:to>
                                        <p:strVal val="visible"/>
                                      </p:to>
                                    </p:set>
                                    <p:animEffect transition="in" filter="fade">
                                      <p:cBhvr>
                                        <p:cTn id="34"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P spid="2355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ourse buyouts"/>
          <p:cNvPicPr>
            <a:picLocks noGrp="1" noChangeAspect="1" noChangeArrowheads="1"/>
          </p:cNvPicPr>
          <p:nvPr>
            <p:ph idx="4294967295"/>
          </p:nvPr>
        </p:nvPicPr>
        <p:blipFill>
          <a:blip r:embed="rId3" cstate="print"/>
          <a:srcRect/>
          <a:stretch>
            <a:fillRect/>
          </a:stretch>
        </p:blipFill>
        <p:spPr bwMode="auto">
          <a:xfrm>
            <a:off x="1499413" y="0"/>
            <a:ext cx="9168588" cy="6096000"/>
          </a:xfrm>
          <a:prstGeom prst="rect">
            <a:avLst/>
          </a:prstGeom>
          <a:noFill/>
        </p:spPr>
      </p:pic>
      <p:sp>
        <p:nvSpPr>
          <p:cNvPr id="8" name="TextBox 7"/>
          <p:cNvSpPr txBox="1"/>
          <p:nvPr/>
        </p:nvSpPr>
        <p:spPr>
          <a:xfrm>
            <a:off x="3505200" y="6248401"/>
            <a:ext cx="6934200" cy="307777"/>
          </a:xfrm>
          <a:prstGeom prst="rect">
            <a:avLst/>
          </a:prstGeom>
          <a:noFill/>
        </p:spPr>
        <p:txBody>
          <a:bodyPr wrap="square" rtlCol="0">
            <a:spAutoFit/>
          </a:bodyPr>
          <a:lstStyle/>
          <a:p>
            <a:r>
              <a:rPr lang="en-US" altLang="zh-TW" sz="1400" i="1" dirty="0">
                <a:latin typeface="+mj-lt"/>
              </a:rPr>
              <a:t>Source: FT“</a:t>
            </a:r>
            <a:r>
              <a:rPr lang="zh-TW" altLang="zh-TW" sz="1400" i="1" dirty="0">
                <a:latin typeface="+mj-lt"/>
              </a:rPr>
              <a:t>ICE and NYSE Euronext go where other exchanges have struggled</a:t>
            </a:r>
            <a:r>
              <a:rPr lang="en-US" altLang="zh-TW" sz="1400" i="1" dirty="0">
                <a:latin typeface="+mj-lt"/>
              </a:rPr>
              <a:t>” 3 October 2013</a:t>
            </a:r>
            <a:endParaRPr lang="zh-TW" altLang="zh-TW" sz="1400" i="1" dirty="0">
              <a:latin typeface="+mj-lt"/>
            </a:endParaRPr>
          </a:p>
        </p:txBody>
      </p:sp>
    </p:spTree>
    <p:extLst>
      <p:ext uri="{BB962C8B-B14F-4D97-AF65-F5344CB8AC3E}">
        <p14:creationId xmlns:p14="http://schemas.microsoft.com/office/powerpoint/2010/main" val="3260802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r>
              <a:rPr lang="en-US" altLang="zh-TW" dirty="0"/>
              <a:t>Test Your Understanding</a:t>
            </a:r>
          </a:p>
        </p:txBody>
      </p:sp>
      <p:sp>
        <p:nvSpPr>
          <p:cNvPr id="11" name="Content Placeholder 10"/>
          <p:cNvSpPr>
            <a:spLocks noGrp="1"/>
          </p:cNvSpPr>
          <p:nvPr>
            <p:ph sz="half" idx="1"/>
          </p:nvPr>
        </p:nvSpPr>
        <p:spPr/>
        <p:txBody>
          <a:bodyPr/>
          <a:lstStyle/>
          <a:p>
            <a:r>
              <a:rPr lang="en-US" altLang="zh-TW" dirty="0"/>
              <a:t>Futures are traded on</a:t>
            </a:r>
          </a:p>
          <a:p>
            <a:pPr lvl="1"/>
            <a:r>
              <a:rPr lang="en-US" altLang="zh-TW" dirty="0"/>
              <a:t>Exchange markets</a:t>
            </a:r>
          </a:p>
          <a:p>
            <a:pPr lvl="1"/>
            <a:r>
              <a:rPr lang="en-US" altLang="zh-TW" dirty="0"/>
              <a:t>OTC markets</a:t>
            </a:r>
          </a:p>
          <a:p>
            <a:r>
              <a:rPr lang="en-US" altLang="zh-TW" dirty="0"/>
              <a:t>FX is traded on</a:t>
            </a:r>
          </a:p>
          <a:p>
            <a:pPr lvl="1"/>
            <a:r>
              <a:rPr lang="en-US" altLang="zh-TW" dirty="0"/>
              <a:t>Exchange markets</a:t>
            </a:r>
          </a:p>
          <a:p>
            <a:pPr lvl="1"/>
            <a:r>
              <a:rPr lang="en-US" altLang="zh-TW" dirty="0"/>
              <a:t>OTC markets</a:t>
            </a:r>
          </a:p>
          <a:p>
            <a:endParaRPr lang="de-DE" dirty="0"/>
          </a:p>
        </p:txBody>
      </p:sp>
      <p:sp>
        <p:nvSpPr>
          <p:cNvPr id="24580" name="Slide Number Placeholder 6"/>
          <p:cNvSpPr>
            <a:spLocks noGrp="1"/>
          </p:cNvSpPr>
          <p:nvPr>
            <p:ph type="sldNum" sz="quarter" idx="10"/>
          </p:nvPr>
        </p:nvSpPr>
        <p:spPr/>
        <p:txBody>
          <a:bodyPr/>
          <a:lstStyle/>
          <a:p>
            <a:fld id="{9E5F8F64-4B8F-4665-AA29-8A4088286F12}" type="slidenum">
              <a:rPr lang="en-US" altLang="en-US" smtClean="0"/>
              <a:pPr/>
              <a:t>85</a:t>
            </a:fld>
            <a:endParaRPr lang="en-US" altLang="en-US"/>
          </a:p>
        </p:txBody>
      </p:sp>
      <p:sp>
        <p:nvSpPr>
          <p:cNvPr id="12" name="Footer Placeholder 4"/>
          <p:cNvSpPr>
            <a:spLocks noGrp="1"/>
          </p:cNvSpPr>
          <p:nvPr>
            <p:ph type="ftr" sz="quarter" idx="11"/>
          </p:nvPr>
        </p:nvSpPr>
        <p:spPr bwMode="auto">
          <a:noFill/>
          <a:ln>
            <a:miter lim="800000"/>
            <a:headEnd/>
            <a:tailEnd/>
          </a:ln>
        </p:spPr>
        <p:txBody>
          <a:bodyPr/>
          <a:lstStyle/>
          <a:p>
            <a:r>
              <a:rPr lang="en-US" altLang="zh-TW" dirty="0"/>
              <a:t>Overview</a:t>
            </a:r>
          </a:p>
        </p:txBody>
      </p:sp>
      <p:pic>
        <p:nvPicPr>
          <p:cNvPr id="14"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1694931"/>
            <a:ext cx="3429548" cy="318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2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Domestic, Euro and Foreign markets</a:t>
            </a:r>
          </a:p>
        </p:txBody>
      </p:sp>
      <p:sp>
        <p:nvSpPr>
          <p:cNvPr id="8" name="Content Placeholder 7"/>
          <p:cNvSpPr>
            <a:spLocks noGrp="1"/>
          </p:cNvSpPr>
          <p:nvPr>
            <p:ph idx="1"/>
          </p:nvPr>
        </p:nvSpPr>
        <p:spPr/>
        <p:txBody>
          <a:bodyPr/>
          <a:lstStyle/>
          <a:p>
            <a:r>
              <a:rPr lang="en-US" dirty="0"/>
              <a:t>To determine if a securities issue is domestic, foreign or “Euro” we need to check three key variables:</a:t>
            </a:r>
          </a:p>
          <a:p>
            <a:pPr lvl="1"/>
            <a:r>
              <a:rPr lang="en-US" dirty="0"/>
              <a:t>what currency is the security issued in?</a:t>
            </a:r>
          </a:p>
          <a:p>
            <a:pPr lvl="1"/>
            <a:r>
              <a:rPr lang="en-US" dirty="0"/>
              <a:t>Where is the security placed? (where are the investors)</a:t>
            </a:r>
          </a:p>
          <a:p>
            <a:pPr lvl="1"/>
            <a:r>
              <a:rPr lang="en-US" dirty="0"/>
              <a:t>Where is the issuer?</a:t>
            </a:r>
          </a:p>
          <a:p>
            <a:r>
              <a:rPr lang="en-US" dirty="0"/>
              <a:t>Domestic issues: placed with investors in the country of the currency and the issuer is also from the country of the currency</a:t>
            </a:r>
          </a:p>
          <a:p>
            <a:pPr lvl="1"/>
            <a:r>
              <a:rPr lang="en-US" dirty="0"/>
              <a:t>Example: HK Land issues a HKD bond placed to HK investors</a:t>
            </a:r>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86</a:t>
            </a:fld>
            <a:endParaRPr lang="en-US" altLang="en-US"/>
          </a:p>
        </p:txBody>
      </p:sp>
      <p:sp>
        <p:nvSpPr>
          <p:cNvPr id="6" name="Footer Placeholder 5"/>
          <p:cNvSpPr>
            <a:spLocks noGrp="1"/>
          </p:cNvSpPr>
          <p:nvPr>
            <p:ph type="ftr" sz="quarter" idx="11"/>
          </p:nvPr>
        </p:nvSpPr>
        <p:spPr/>
        <p:txBody>
          <a:bodyPr/>
          <a:lstStyle/>
          <a:p>
            <a:pPr>
              <a:defRPr/>
            </a:pPr>
            <a:r>
              <a:rPr lang="en-US" altLang="en-US" dirty="0"/>
              <a:t>Overview</a:t>
            </a:r>
          </a:p>
        </p:txBody>
      </p:sp>
    </p:spTree>
    <p:extLst>
      <p:ext uri="{BB962C8B-B14F-4D97-AF65-F5344CB8AC3E}">
        <p14:creationId xmlns:p14="http://schemas.microsoft.com/office/powerpoint/2010/main" val="2669523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Domestic, Euro and Foreign markets</a:t>
            </a:r>
          </a:p>
        </p:txBody>
      </p:sp>
      <p:sp>
        <p:nvSpPr>
          <p:cNvPr id="3" name="Content Placeholder 2"/>
          <p:cNvSpPr>
            <a:spLocks noGrp="1"/>
          </p:cNvSpPr>
          <p:nvPr>
            <p:ph idx="1"/>
          </p:nvPr>
        </p:nvSpPr>
        <p:spPr/>
        <p:txBody>
          <a:bodyPr/>
          <a:lstStyle/>
          <a:p>
            <a:r>
              <a:rPr lang="en-US" dirty="0"/>
              <a:t>Foreign issues: placed with investors in the country of the currency but the issuer is from a different country</a:t>
            </a:r>
          </a:p>
          <a:p>
            <a:pPr lvl="1"/>
            <a:r>
              <a:rPr lang="en-US" dirty="0"/>
              <a:t>Example: HK Land issues USD bond to US investors </a:t>
            </a:r>
          </a:p>
          <a:p>
            <a:r>
              <a:rPr lang="en-US" dirty="0"/>
              <a:t>“Euro” issues: placed with investors </a:t>
            </a:r>
            <a:r>
              <a:rPr lang="en-US" u="sng" dirty="0"/>
              <a:t>outside</a:t>
            </a:r>
            <a:r>
              <a:rPr lang="en-US" dirty="0"/>
              <a:t> the country of the currency. It doesn’t matter where the issuer is from. </a:t>
            </a:r>
          </a:p>
          <a:p>
            <a:r>
              <a:rPr lang="en-US" dirty="0"/>
              <a:t>WARNING!! Very confusing as “Euro” here is NOT the Euro currency. “Euro” here means the currency is used OUTSIDE its country. </a:t>
            </a:r>
          </a:p>
          <a:p>
            <a:pPr lvl="1"/>
            <a:r>
              <a:rPr lang="en-US" dirty="0"/>
              <a:t>Example 1: HK Land issues a EUR denominated bond to HK investors</a:t>
            </a:r>
          </a:p>
          <a:p>
            <a:pPr lvl="1"/>
            <a:r>
              <a:rPr lang="en-US" dirty="0"/>
              <a:t>Example 2: HK Land issues a USD denominated bond to EU investors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87</a:t>
            </a:fld>
            <a:endParaRPr lang="en-US" altLang="en-US"/>
          </a:p>
        </p:txBody>
      </p:sp>
      <p:sp>
        <p:nvSpPr>
          <p:cNvPr id="5" name="Footer Placeholder 4"/>
          <p:cNvSpPr>
            <a:spLocks noGrp="1"/>
          </p:cNvSpPr>
          <p:nvPr>
            <p:ph type="ftr" sz="quarter" idx="11"/>
          </p:nvPr>
        </p:nvSpPr>
        <p:spPr/>
        <p:txBody>
          <a:bodyPr/>
          <a:lstStyle/>
          <a:p>
            <a:pPr>
              <a:defRPr/>
            </a:pPr>
            <a:r>
              <a:rPr lang="en-US" altLang="en-US" dirty="0"/>
              <a:t>Overview</a:t>
            </a:r>
          </a:p>
        </p:txBody>
      </p:sp>
    </p:spTree>
    <p:extLst>
      <p:ext uri="{BB962C8B-B14F-4D97-AF65-F5344CB8AC3E}">
        <p14:creationId xmlns:p14="http://schemas.microsoft.com/office/powerpoint/2010/main" val="2408786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p:cNvSpPr>
            <a:spLocks noGrp="1" noChangeArrowheads="1"/>
          </p:cNvSpPr>
          <p:nvPr>
            <p:ph type="title"/>
          </p:nvPr>
        </p:nvSpPr>
        <p:spPr/>
        <p:txBody>
          <a:bodyPr/>
          <a:lstStyle/>
          <a:p>
            <a:pPr eaLnBrk="1" hangingPunct="1"/>
            <a:r>
              <a:rPr lang="en-US" altLang="zh-CN" dirty="0">
                <a:ea typeface="SimSun" pitchFamily="2" charset="-122"/>
              </a:rPr>
              <a:t> BIS Classification of Bond Markets</a:t>
            </a:r>
          </a:p>
        </p:txBody>
      </p:sp>
      <p:sp>
        <p:nvSpPr>
          <p:cNvPr id="87049" name="Oval 6"/>
          <p:cNvSpPr>
            <a:spLocks noChangeArrowheads="1"/>
          </p:cNvSpPr>
          <p:nvPr/>
        </p:nvSpPr>
        <p:spPr bwMode="auto">
          <a:xfrm>
            <a:off x="4648200" y="3657600"/>
            <a:ext cx="1219200" cy="304800"/>
          </a:xfrm>
          <a:prstGeom prst="ellipse">
            <a:avLst/>
          </a:prstGeom>
          <a:noFill/>
          <a:ln w="9525">
            <a:solidFill>
              <a:srgbClr val="C91F03"/>
            </a:solidFill>
            <a:round/>
            <a:headEnd/>
            <a:tailEnd/>
          </a:ln>
        </p:spPr>
        <p:txBody>
          <a:bodyPr wrap="none" anchor="ctr"/>
          <a:lstStyle/>
          <a:p>
            <a:endParaRPr lang="zh-CN" altLang="en-US">
              <a:ea typeface="SimSun" pitchFamily="2" charset="-122"/>
            </a:endParaRPr>
          </a:p>
        </p:txBody>
      </p:sp>
      <p:pic>
        <p:nvPicPr>
          <p:cNvPr id="12" name="Picture 3"/>
          <p:cNvPicPr>
            <a:picLocks noGrp="1" noChangeAspect="1" noChangeArrowheads="1"/>
          </p:cNvPicPr>
          <p:nvPr>
            <p:ph idx="1"/>
          </p:nvPr>
        </p:nvPicPr>
        <p:blipFill>
          <a:blip r:embed="rId3" cstate="print"/>
          <a:srcRect/>
          <a:stretch>
            <a:fillRect/>
          </a:stretch>
        </p:blipFill>
        <p:spPr bwMode="auto">
          <a:xfrm>
            <a:off x="1745518" y="2667000"/>
            <a:ext cx="8690991" cy="2590800"/>
          </a:xfrm>
          <a:prstGeom prst="rect">
            <a:avLst/>
          </a:prstGeom>
          <a:noFill/>
          <a:ln w="9525">
            <a:noFill/>
            <a:miter lim="800000"/>
            <a:headEnd/>
            <a:tailEnd/>
          </a:ln>
        </p:spPr>
      </p:pic>
      <p:cxnSp>
        <p:nvCxnSpPr>
          <p:cNvPr id="14" name="Straight Connector 13"/>
          <p:cNvCxnSpPr/>
          <p:nvPr/>
        </p:nvCxnSpPr>
        <p:spPr>
          <a:xfrm>
            <a:off x="1828800" y="4648200"/>
            <a:ext cx="853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4191000"/>
            <a:ext cx="8534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88</a:t>
            </a:fld>
            <a:endParaRPr lang="en-US" altLang="en-US"/>
          </a:p>
        </p:txBody>
      </p:sp>
      <p:sp>
        <p:nvSpPr>
          <p:cNvPr id="8"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
        <p:nvSpPr>
          <p:cNvPr id="2" name="TextBox 1"/>
          <p:cNvSpPr txBox="1"/>
          <p:nvPr/>
        </p:nvSpPr>
        <p:spPr>
          <a:xfrm>
            <a:off x="1905000" y="1295400"/>
            <a:ext cx="8382000" cy="1219200"/>
          </a:xfrm>
          <a:prstGeom prst="rect">
            <a:avLst/>
          </a:prstGeom>
          <a:solidFill>
            <a:schemeClr val="accent1">
              <a:lumMod val="20000"/>
              <a:lumOff val="80000"/>
            </a:schemeClr>
          </a:solidFill>
        </p:spPr>
        <p:txBody>
          <a:bodyPr vert="horz" wrap="square" lIns="91440" tIns="45720" rIns="91440" bIns="45720" rtlCol="0" anchor="ctr">
            <a:normAutofit fontScale="62500" lnSpcReduction="20000"/>
          </a:bodyPr>
          <a:lstStyle/>
          <a:p>
            <a:pPr>
              <a:spcBef>
                <a:spcPct val="0"/>
              </a:spcBef>
            </a:pPr>
            <a:r>
              <a:rPr lang="en-US" sz="4400" dirty="0">
                <a:latin typeface="+mj-lt"/>
                <a:ea typeface="+mj-ea"/>
                <a:cs typeface="+mj-cs"/>
              </a:rPr>
              <a:t>For the BIS, securities issues are classified as domestic or international. The international category includes foreign and “euro” issues.</a:t>
            </a:r>
          </a:p>
        </p:txBody>
      </p:sp>
    </p:spTree>
    <p:extLst>
      <p:ext uri="{BB962C8B-B14F-4D97-AF65-F5344CB8AC3E}">
        <p14:creationId xmlns:p14="http://schemas.microsoft.com/office/powerpoint/2010/main" val="2755555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13"/>
          <p:cNvSpPr>
            <a:spLocks noGrp="1" noChangeArrowheads="1"/>
          </p:cNvSpPr>
          <p:nvPr>
            <p:ph type="title" idx="4294967295"/>
          </p:nvPr>
        </p:nvSpPr>
        <p:spPr/>
        <p:txBody>
          <a:bodyPr/>
          <a:lstStyle/>
          <a:p>
            <a:pPr eaLnBrk="1" hangingPunct="1"/>
            <a:r>
              <a:rPr lang="en-US" altLang="zh-CN" dirty="0">
                <a:ea typeface="SimSun" pitchFamily="2" charset="-122"/>
              </a:rPr>
              <a:t>Internal v. External classification</a:t>
            </a:r>
          </a:p>
        </p:txBody>
      </p:sp>
      <p:sp>
        <p:nvSpPr>
          <p:cNvPr id="86022" name="Rectangle 3"/>
          <p:cNvSpPr>
            <a:spLocks noChangeArrowheads="1"/>
          </p:cNvSpPr>
          <p:nvPr/>
        </p:nvSpPr>
        <p:spPr bwMode="auto">
          <a:xfrm>
            <a:off x="2971800" y="1676400"/>
            <a:ext cx="2514600" cy="1295400"/>
          </a:xfrm>
          <a:prstGeom prst="rect">
            <a:avLst/>
          </a:prstGeom>
          <a:solidFill>
            <a:srgbClr val="BCCDE6"/>
          </a:solidFill>
          <a:ln w="9525">
            <a:solidFill>
              <a:schemeClr val="tx1"/>
            </a:solidFill>
            <a:miter lim="800000"/>
            <a:headEnd/>
            <a:tailEnd/>
          </a:ln>
        </p:spPr>
        <p:txBody>
          <a:bodyPr wrap="none" anchor="ctr"/>
          <a:lstStyle/>
          <a:p>
            <a:pPr algn="ctr"/>
            <a:r>
              <a:rPr lang="en-US" altLang="zh-CN" sz="2000" dirty="0">
                <a:solidFill>
                  <a:srgbClr val="FF0000"/>
                </a:solidFill>
                <a:latin typeface="Arial Unicode MS" pitchFamily="34" charset="-128"/>
                <a:ea typeface="SimSun" pitchFamily="2" charset="-122"/>
              </a:rPr>
              <a:t>Internal</a:t>
            </a:r>
          </a:p>
          <a:p>
            <a:pPr algn="ctr"/>
            <a:r>
              <a:rPr lang="en-US" altLang="zh-CN" sz="2000" dirty="0">
                <a:latin typeface="Arial Unicode MS" pitchFamily="34" charset="-128"/>
                <a:ea typeface="SimSun" pitchFamily="2" charset="-122"/>
              </a:rPr>
              <a:t> (national)</a:t>
            </a:r>
          </a:p>
          <a:p>
            <a:pPr algn="ctr"/>
            <a:r>
              <a:rPr lang="en-US" altLang="zh-CN" sz="2000" dirty="0">
                <a:latin typeface="Arial Unicode MS" pitchFamily="34" charset="-128"/>
                <a:ea typeface="SimSun" pitchFamily="2" charset="-122"/>
              </a:rPr>
              <a:t> </a:t>
            </a:r>
            <a:r>
              <a:rPr lang="en-US" altLang="zh-CN" sz="2000" dirty="0">
                <a:solidFill>
                  <a:srgbClr val="FF0000"/>
                </a:solidFill>
                <a:latin typeface="Arial Unicode MS" pitchFamily="34" charset="-128"/>
                <a:ea typeface="SimSun" pitchFamily="2" charset="-122"/>
              </a:rPr>
              <a:t>Market</a:t>
            </a:r>
          </a:p>
        </p:txBody>
      </p:sp>
      <p:sp>
        <p:nvSpPr>
          <p:cNvPr id="86023" name="Rectangle 4"/>
          <p:cNvSpPr>
            <a:spLocks noChangeArrowheads="1"/>
          </p:cNvSpPr>
          <p:nvPr/>
        </p:nvSpPr>
        <p:spPr bwMode="auto">
          <a:xfrm>
            <a:off x="6553200" y="1676400"/>
            <a:ext cx="3124200" cy="1295400"/>
          </a:xfrm>
          <a:prstGeom prst="rect">
            <a:avLst/>
          </a:prstGeom>
          <a:solidFill>
            <a:srgbClr val="B0C4E2"/>
          </a:solidFill>
          <a:ln w="9525">
            <a:solidFill>
              <a:schemeClr val="tx1"/>
            </a:solidFill>
            <a:miter lim="800000"/>
            <a:headEnd/>
            <a:tailEnd/>
          </a:ln>
        </p:spPr>
        <p:txBody>
          <a:bodyPr wrap="none" anchor="ctr"/>
          <a:lstStyle/>
          <a:p>
            <a:pPr algn="ctr"/>
            <a:r>
              <a:rPr lang="en-US" altLang="zh-CN" sz="2000" dirty="0">
                <a:solidFill>
                  <a:srgbClr val="FF0000"/>
                </a:solidFill>
                <a:latin typeface="Arial Unicode MS" pitchFamily="34" charset="-128"/>
                <a:ea typeface="SimSun" pitchFamily="2" charset="-122"/>
              </a:rPr>
              <a:t>External</a:t>
            </a:r>
          </a:p>
          <a:p>
            <a:pPr algn="ctr"/>
            <a:r>
              <a:rPr lang="en-US" altLang="zh-CN" sz="2000" dirty="0">
                <a:latin typeface="Arial Unicode MS" pitchFamily="34" charset="-128"/>
                <a:ea typeface="SimSun" pitchFamily="2" charset="-122"/>
              </a:rPr>
              <a:t> (international, offshore, </a:t>
            </a:r>
          </a:p>
          <a:p>
            <a:pPr algn="ctr"/>
            <a:r>
              <a:rPr lang="en-US" altLang="zh-CN" sz="2000" dirty="0" err="1">
                <a:latin typeface="Arial Unicode MS" pitchFamily="34" charset="-128"/>
                <a:ea typeface="SimSun" pitchFamily="2" charset="-122"/>
              </a:rPr>
              <a:t>Euromarket</a:t>
            </a:r>
            <a:r>
              <a:rPr lang="en-US" altLang="zh-CN" sz="2000" dirty="0">
                <a:latin typeface="Arial Unicode MS" pitchFamily="34" charset="-128"/>
                <a:ea typeface="SimSun" pitchFamily="2" charset="-122"/>
              </a:rPr>
              <a:t>)</a:t>
            </a:r>
          </a:p>
          <a:p>
            <a:pPr algn="ctr"/>
            <a:r>
              <a:rPr lang="en-US" altLang="zh-CN" sz="2000" dirty="0">
                <a:solidFill>
                  <a:srgbClr val="FF0000"/>
                </a:solidFill>
                <a:latin typeface="Arial Unicode MS" pitchFamily="34" charset="-128"/>
                <a:ea typeface="SimSun" pitchFamily="2" charset="-122"/>
              </a:rPr>
              <a:t>Market</a:t>
            </a:r>
          </a:p>
        </p:txBody>
      </p:sp>
      <p:sp>
        <p:nvSpPr>
          <p:cNvPr id="86024" name="Rectangle 5"/>
          <p:cNvSpPr>
            <a:spLocks noChangeArrowheads="1"/>
          </p:cNvSpPr>
          <p:nvPr/>
        </p:nvSpPr>
        <p:spPr bwMode="auto">
          <a:xfrm>
            <a:off x="2590800" y="3657600"/>
            <a:ext cx="1447800" cy="990600"/>
          </a:xfrm>
          <a:prstGeom prst="rect">
            <a:avLst/>
          </a:prstGeom>
          <a:solidFill>
            <a:srgbClr val="97B2D9"/>
          </a:solidFill>
          <a:ln w="9525">
            <a:solidFill>
              <a:schemeClr val="tx1"/>
            </a:solidFill>
            <a:miter lim="800000"/>
            <a:headEnd/>
            <a:tailEnd/>
          </a:ln>
        </p:spPr>
        <p:txBody>
          <a:bodyPr wrap="none" anchor="ctr"/>
          <a:lstStyle/>
          <a:p>
            <a:pPr algn="ctr"/>
            <a:r>
              <a:rPr lang="en-US" altLang="zh-CN" sz="2000">
                <a:latin typeface="Arial Unicode MS" pitchFamily="34" charset="-128"/>
                <a:ea typeface="SimSun" pitchFamily="2" charset="-122"/>
              </a:rPr>
              <a:t>Domestic</a:t>
            </a:r>
          </a:p>
          <a:p>
            <a:pPr algn="ctr"/>
            <a:r>
              <a:rPr lang="en-US" altLang="zh-CN" sz="2000">
                <a:latin typeface="Arial Unicode MS" pitchFamily="34" charset="-128"/>
                <a:ea typeface="SimSun" pitchFamily="2" charset="-122"/>
              </a:rPr>
              <a:t>Market</a:t>
            </a:r>
          </a:p>
        </p:txBody>
      </p:sp>
      <p:sp>
        <p:nvSpPr>
          <p:cNvPr id="86025" name="Rectangle 6"/>
          <p:cNvSpPr>
            <a:spLocks noChangeArrowheads="1"/>
          </p:cNvSpPr>
          <p:nvPr/>
        </p:nvSpPr>
        <p:spPr bwMode="auto">
          <a:xfrm>
            <a:off x="4343400" y="3657600"/>
            <a:ext cx="1447800" cy="990600"/>
          </a:xfrm>
          <a:prstGeom prst="rect">
            <a:avLst/>
          </a:prstGeom>
          <a:solidFill>
            <a:srgbClr val="A3BADD"/>
          </a:solidFill>
          <a:ln w="9525">
            <a:solidFill>
              <a:schemeClr val="tx1"/>
            </a:solidFill>
            <a:miter lim="800000"/>
            <a:headEnd/>
            <a:tailEnd/>
          </a:ln>
        </p:spPr>
        <p:txBody>
          <a:bodyPr wrap="none" anchor="ctr"/>
          <a:lstStyle/>
          <a:p>
            <a:pPr algn="ctr"/>
            <a:r>
              <a:rPr lang="en-US" altLang="zh-CN" sz="2000" dirty="0">
                <a:latin typeface="Arial Unicode MS" pitchFamily="34" charset="-128"/>
                <a:ea typeface="SimSun" pitchFamily="2" charset="-122"/>
              </a:rPr>
              <a:t>Foreign</a:t>
            </a:r>
          </a:p>
          <a:p>
            <a:pPr algn="ctr"/>
            <a:r>
              <a:rPr lang="en-US" altLang="zh-CN" sz="2000" dirty="0">
                <a:latin typeface="Arial Unicode MS" pitchFamily="34" charset="-128"/>
                <a:ea typeface="SimSun" pitchFamily="2" charset="-122"/>
              </a:rPr>
              <a:t>Market</a:t>
            </a:r>
          </a:p>
        </p:txBody>
      </p:sp>
      <p:cxnSp>
        <p:nvCxnSpPr>
          <p:cNvPr id="86026" name="AutoShape 7"/>
          <p:cNvCxnSpPr>
            <a:cxnSpLocks noChangeShapeType="1"/>
            <a:stCxn id="86022" idx="2"/>
          </p:cNvCxnSpPr>
          <p:nvPr/>
        </p:nvCxnSpPr>
        <p:spPr bwMode="auto">
          <a:xfrm rot="5400000">
            <a:off x="3562350" y="2990850"/>
            <a:ext cx="685800" cy="647700"/>
          </a:xfrm>
          <a:prstGeom prst="straightConnector1">
            <a:avLst/>
          </a:prstGeom>
          <a:noFill/>
          <a:ln w="9525">
            <a:solidFill>
              <a:schemeClr val="tx1"/>
            </a:solidFill>
            <a:round/>
            <a:headEnd/>
            <a:tailEnd/>
          </a:ln>
        </p:spPr>
      </p:cxnSp>
      <p:cxnSp>
        <p:nvCxnSpPr>
          <p:cNvPr id="86027" name="AutoShape 8"/>
          <p:cNvCxnSpPr>
            <a:cxnSpLocks noChangeShapeType="1"/>
            <a:stCxn id="86022" idx="2"/>
          </p:cNvCxnSpPr>
          <p:nvPr/>
        </p:nvCxnSpPr>
        <p:spPr bwMode="auto">
          <a:xfrm rot="16200000" flipH="1">
            <a:off x="4210050" y="2990850"/>
            <a:ext cx="685800" cy="647700"/>
          </a:xfrm>
          <a:prstGeom prst="straightConnector1">
            <a:avLst/>
          </a:prstGeom>
          <a:noFill/>
          <a:ln w="9525">
            <a:solidFill>
              <a:schemeClr val="tx1"/>
            </a:solidFill>
            <a:round/>
            <a:headEnd/>
            <a:tailEnd/>
          </a:ln>
        </p:spPr>
      </p:cxnSp>
      <p:sp>
        <p:nvSpPr>
          <p:cNvPr id="86028" name="Text Box 9"/>
          <p:cNvSpPr txBox="1">
            <a:spLocks noChangeArrowheads="1"/>
          </p:cNvSpPr>
          <p:nvPr/>
        </p:nvSpPr>
        <p:spPr bwMode="auto">
          <a:xfrm>
            <a:off x="1828801" y="4800601"/>
            <a:ext cx="2220913" cy="701675"/>
          </a:xfrm>
          <a:prstGeom prst="rect">
            <a:avLst/>
          </a:prstGeom>
          <a:solidFill>
            <a:srgbClr val="CCFF99"/>
          </a:solidFill>
          <a:ln w="9525">
            <a:noFill/>
            <a:miter lim="800000"/>
            <a:headEnd/>
            <a:tailEnd/>
          </a:ln>
        </p:spPr>
        <p:txBody>
          <a:bodyPr wrap="none">
            <a:spAutoFit/>
          </a:bodyPr>
          <a:lstStyle/>
          <a:p>
            <a:r>
              <a:rPr lang="en-US" altLang="zh-CN" sz="2000">
                <a:latin typeface="Arial Unicode MS" pitchFamily="34" charset="-128"/>
                <a:ea typeface="SimSun" pitchFamily="2" charset="-122"/>
              </a:rPr>
              <a:t>Issuers domiciled </a:t>
            </a:r>
          </a:p>
          <a:p>
            <a:r>
              <a:rPr lang="en-US" altLang="zh-CN" sz="2000">
                <a:latin typeface="Arial Unicode MS" pitchFamily="34" charset="-128"/>
                <a:ea typeface="SimSun" pitchFamily="2" charset="-122"/>
              </a:rPr>
              <a:t>in the country</a:t>
            </a:r>
          </a:p>
        </p:txBody>
      </p:sp>
      <p:sp>
        <p:nvSpPr>
          <p:cNvPr id="86029" name="Text Box 10"/>
          <p:cNvSpPr txBox="1">
            <a:spLocks noChangeArrowheads="1"/>
          </p:cNvSpPr>
          <p:nvPr/>
        </p:nvSpPr>
        <p:spPr bwMode="auto">
          <a:xfrm>
            <a:off x="4343400" y="4800600"/>
            <a:ext cx="3657600" cy="1016000"/>
          </a:xfrm>
          <a:prstGeom prst="rect">
            <a:avLst/>
          </a:prstGeom>
          <a:solidFill>
            <a:srgbClr val="CCFF99"/>
          </a:solidFill>
          <a:ln w="9525">
            <a:noFill/>
            <a:miter lim="800000"/>
            <a:headEnd/>
            <a:tailEnd/>
          </a:ln>
        </p:spPr>
        <p:txBody>
          <a:bodyPr>
            <a:spAutoFit/>
          </a:bodyPr>
          <a:lstStyle/>
          <a:p>
            <a:r>
              <a:rPr lang="en-US" altLang="zh-CN" sz="2000" dirty="0">
                <a:latin typeface="Arial Unicode MS" pitchFamily="34" charset="-128"/>
                <a:ea typeface="SimSun" pitchFamily="2" charset="-122"/>
              </a:rPr>
              <a:t>Issuers not domiciled in the country, e.g. </a:t>
            </a:r>
            <a:r>
              <a:rPr lang="en-US" altLang="zh-CN" sz="2000" i="1" dirty="0">
                <a:latin typeface="Arial Unicode MS" pitchFamily="34" charset="-128"/>
                <a:ea typeface="SimSun" pitchFamily="2" charset="-122"/>
              </a:rPr>
              <a:t>Yankee</a:t>
            </a:r>
            <a:r>
              <a:rPr lang="en-US" altLang="zh-CN" sz="2000" dirty="0">
                <a:latin typeface="Arial Unicode MS" pitchFamily="34" charset="-128"/>
                <a:ea typeface="SimSun" pitchFamily="2" charset="-122"/>
              </a:rPr>
              <a:t> market in the US</a:t>
            </a:r>
          </a:p>
        </p:txBody>
      </p:sp>
      <p:sp>
        <p:nvSpPr>
          <p:cNvPr id="86030" name="Text Box 11"/>
          <p:cNvSpPr txBox="1">
            <a:spLocks noChangeArrowheads="1"/>
          </p:cNvSpPr>
          <p:nvPr/>
        </p:nvSpPr>
        <p:spPr bwMode="auto">
          <a:xfrm>
            <a:off x="6324600" y="3124201"/>
            <a:ext cx="4038600" cy="1323439"/>
          </a:xfrm>
          <a:prstGeom prst="rect">
            <a:avLst/>
          </a:prstGeom>
          <a:solidFill>
            <a:srgbClr val="CCFF99"/>
          </a:solidFill>
          <a:ln w="9525">
            <a:noFill/>
            <a:miter lim="800000"/>
            <a:headEnd/>
            <a:tailEnd/>
          </a:ln>
        </p:spPr>
        <p:txBody>
          <a:bodyPr>
            <a:spAutoFit/>
          </a:bodyPr>
          <a:lstStyle/>
          <a:p>
            <a:pPr>
              <a:spcBef>
                <a:spcPct val="50000"/>
              </a:spcBef>
            </a:pPr>
            <a:r>
              <a:rPr lang="en-US" altLang="zh-CN" sz="2000">
                <a:latin typeface="Arial Unicode MS" pitchFamily="34" charset="-128"/>
                <a:ea typeface="SimSun" pitchFamily="2" charset="-122"/>
              </a:rPr>
              <a:t>Securities offered simultaneously to investors in a number of countries and issued outside the jurisdiction of a single country</a:t>
            </a:r>
          </a:p>
        </p:txBody>
      </p:sp>
      <p:sp>
        <p:nvSpPr>
          <p:cNvPr id="86031" name="Rectangle 12"/>
          <p:cNvSpPr>
            <a:spLocks noChangeArrowheads="1"/>
          </p:cNvSpPr>
          <p:nvPr/>
        </p:nvSpPr>
        <p:spPr bwMode="auto">
          <a:xfrm>
            <a:off x="1524000" y="5867401"/>
            <a:ext cx="5174302" cy="276999"/>
          </a:xfrm>
          <a:prstGeom prst="rect">
            <a:avLst/>
          </a:prstGeom>
          <a:noFill/>
          <a:ln w="9525">
            <a:noFill/>
            <a:miter lim="800000"/>
            <a:headEnd/>
            <a:tailEnd/>
          </a:ln>
        </p:spPr>
        <p:txBody>
          <a:bodyPr wrap="none">
            <a:spAutoFit/>
          </a:bodyPr>
          <a:lstStyle/>
          <a:p>
            <a:r>
              <a:rPr lang="en-US" altLang="zh-CN" sz="1200" i="1" dirty="0">
                <a:latin typeface="+mj-lt"/>
                <a:ea typeface="SimSun" pitchFamily="2" charset="-122"/>
              </a:rPr>
              <a:t>Source: </a:t>
            </a:r>
            <a:r>
              <a:rPr lang="en-US" altLang="zh-CN" sz="1200" i="1" dirty="0" err="1">
                <a:latin typeface="+mj-lt"/>
                <a:ea typeface="SimSun" pitchFamily="2" charset="-122"/>
              </a:rPr>
              <a:t>Fabozzi</a:t>
            </a:r>
            <a:r>
              <a:rPr lang="en-US" altLang="zh-CN" sz="1200" i="1" dirty="0">
                <a:latin typeface="+mj-lt"/>
                <a:ea typeface="SimSun" pitchFamily="2" charset="-122"/>
              </a:rPr>
              <a:t>/Modigliani “Capital Markets: Institutions and Instruments” 1996</a:t>
            </a:r>
          </a:p>
        </p:txBody>
      </p:sp>
      <p:sp>
        <p:nvSpPr>
          <p:cNvPr id="13"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89</a:t>
            </a:fld>
            <a:endParaRPr lang="en-US" altLang="en-US"/>
          </a:p>
        </p:txBody>
      </p:sp>
      <p:sp>
        <p:nvSpPr>
          <p:cNvPr id="14"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100791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Group assignment</a:t>
            </a:r>
            <a:endParaRPr lang="zh-TW" altLang="en-US" dirty="0"/>
          </a:p>
        </p:txBody>
      </p:sp>
      <p:sp>
        <p:nvSpPr>
          <p:cNvPr id="5" name="Content Placeholder 4"/>
          <p:cNvSpPr>
            <a:spLocks noGrp="1"/>
          </p:cNvSpPr>
          <p:nvPr>
            <p:ph idx="1"/>
          </p:nvPr>
        </p:nvSpPr>
        <p:spPr/>
        <p:txBody>
          <a:bodyPr>
            <a:normAutofit fontScale="85000" lnSpcReduction="20000"/>
          </a:bodyPr>
          <a:lstStyle/>
          <a:p>
            <a:r>
              <a:rPr lang="en-US" altLang="zh-TW" dirty="0"/>
              <a:t>You will be formed into groups of 6-7 students (final number TBC)</a:t>
            </a:r>
          </a:p>
          <a:p>
            <a:r>
              <a:rPr lang="en-US" altLang="zh-TW" dirty="0"/>
              <a:t>Assignment 1: </a:t>
            </a:r>
          </a:p>
          <a:p>
            <a:pPr lvl="1"/>
            <a:r>
              <a:rPr lang="en-US" altLang="zh-TW" dirty="0"/>
              <a:t>Each group will be assigned a topic from the course content by lucky draw</a:t>
            </a:r>
            <a:endParaRPr lang="zh-TW" altLang="en-US" dirty="0"/>
          </a:p>
          <a:p>
            <a:pPr lvl="2"/>
            <a:r>
              <a:rPr lang="en-US" altLang="zh-TW" dirty="0"/>
              <a:t>Each group has to submit one (short) video and one (short) article that I can use for this course and will be called upon to present their topic</a:t>
            </a:r>
          </a:p>
          <a:p>
            <a:pPr lvl="1"/>
            <a:r>
              <a:rPr lang="en-US" altLang="zh-TW" dirty="0"/>
              <a:t>Your submission for assignment 1 is due in Week 4.</a:t>
            </a:r>
          </a:p>
          <a:p>
            <a:r>
              <a:rPr lang="en-US" altLang="zh-TW" dirty="0"/>
              <a:t>Assignment 2:</a:t>
            </a:r>
          </a:p>
          <a:p>
            <a:pPr lvl="1"/>
            <a:r>
              <a:rPr lang="en-US" altLang="zh-TW" dirty="0"/>
              <a:t>Each group will be called upon to give a digest of significant financial news in the week assigned to them by lucky draw, and submit a PowerPoint presentation with voice over ppt.</a:t>
            </a:r>
          </a:p>
          <a:p>
            <a:r>
              <a:rPr lang="en-US" altLang="zh-TW" dirty="0"/>
              <a:t>These submissions accounts for </a:t>
            </a:r>
            <a:r>
              <a:rPr lang="en-US" altLang="zh-TW" b="1" dirty="0"/>
              <a:t>20%</a:t>
            </a:r>
            <a:r>
              <a:rPr lang="en-US" altLang="zh-TW" dirty="0"/>
              <a:t> of the grade (10% each)</a:t>
            </a:r>
          </a:p>
          <a:p>
            <a:r>
              <a:rPr lang="en-US" altLang="zh-TW" dirty="0"/>
              <a:t>Grading will be based on the relevance of the submissions to the course and maximum points will be obtained for videos and articles that will be integrated in the course.</a:t>
            </a:r>
          </a:p>
          <a:p>
            <a:r>
              <a:rPr lang="en-US" altLang="zh-TW" dirty="0"/>
              <a:t>You will be asked to do peer evaluation at the end of the course. </a:t>
            </a:r>
          </a:p>
        </p:txBody>
      </p:sp>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9</a:t>
            </a:fld>
            <a:endParaRPr lang="en-US" altLang="en-US"/>
          </a:p>
        </p:txBody>
      </p:sp>
      <p:sp>
        <p:nvSpPr>
          <p:cNvPr id="6" name="Footer Placeholder 4"/>
          <p:cNvSpPr txBox="1">
            <a:spLocks/>
          </p:cNvSpPr>
          <p:nvPr/>
        </p:nvSpPr>
        <p:spPr>
          <a:xfrm>
            <a:off x="3429000" y="6172200"/>
            <a:ext cx="7154862" cy="427038"/>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eaLnBrk="0" fontAlgn="base" hangingPunct="0">
              <a:spcBef>
                <a:spcPct val="0"/>
              </a:spcBef>
              <a:spcAft>
                <a:spcPct val="0"/>
              </a:spcAft>
              <a:defRPr sz="2000" b="1" kern="1200" dirty="0">
                <a:solidFill>
                  <a:srgbClr val="002060"/>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en-US" dirty="0"/>
              <a:t>Introduction</a:t>
            </a:r>
          </a:p>
        </p:txBody>
      </p:sp>
    </p:spTree>
    <p:extLst>
      <p:ext uri="{BB962C8B-B14F-4D97-AF65-F5344CB8AC3E}">
        <p14:creationId xmlns:p14="http://schemas.microsoft.com/office/powerpoint/2010/main" val="4286581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p:cNvSpPr>
            <a:spLocks noGrp="1" noChangeArrowheads="1"/>
          </p:cNvSpPr>
          <p:nvPr>
            <p:ph type="title"/>
          </p:nvPr>
        </p:nvSpPr>
        <p:spPr/>
        <p:txBody>
          <a:bodyPr/>
          <a:lstStyle/>
          <a:p>
            <a:pPr eaLnBrk="1" hangingPunct="1"/>
            <a:r>
              <a:rPr lang="en-US" altLang="zh-CN">
                <a:ea typeface="SimSun" pitchFamily="2" charset="-122"/>
              </a:rPr>
              <a:t>Test Your Understanding</a:t>
            </a:r>
          </a:p>
        </p:txBody>
      </p:sp>
      <p:sp>
        <p:nvSpPr>
          <p:cNvPr id="88070" name="Rectangle 3"/>
          <p:cNvSpPr>
            <a:spLocks noGrp="1" noChangeArrowheads="1"/>
          </p:cNvSpPr>
          <p:nvPr>
            <p:ph sz="half" idx="1"/>
          </p:nvPr>
        </p:nvSpPr>
        <p:spPr/>
        <p:txBody>
          <a:bodyPr/>
          <a:lstStyle/>
          <a:p>
            <a:pPr eaLnBrk="1" hangingPunct="1">
              <a:lnSpc>
                <a:spcPct val="90000"/>
              </a:lnSpc>
            </a:pPr>
            <a:r>
              <a:rPr lang="en-US" altLang="zh-CN" dirty="0">
                <a:ea typeface="SimSun" pitchFamily="2" charset="-122"/>
              </a:rPr>
              <a:t>HK Land issues a HKD bond to HK investors. This is a:</a:t>
            </a:r>
          </a:p>
          <a:p>
            <a:pPr lvl="1" eaLnBrk="1" hangingPunct="1">
              <a:lnSpc>
                <a:spcPct val="90000"/>
              </a:lnSpc>
            </a:pPr>
            <a:r>
              <a:rPr lang="en-US" altLang="zh-CN" sz="2000" dirty="0">
                <a:ea typeface="SimSun" pitchFamily="2" charset="-122"/>
              </a:rPr>
              <a:t>Domestic issue</a:t>
            </a:r>
          </a:p>
          <a:p>
            <a:pPr eaLnBrk="1" hangingPunct="1">
              <a:lnSpc>
                <a:spcPct val="90000"/>
              </a:lnSpc>
            </a:pPr>
            <a:r>
              <a:rPr lang="en-US" altLang="zh-CN" dirty="0">
                <a:ea typeface="SimSun" pitchFamily="2" charset="-122"/>
              </a:rPr>
              <a:t>BIS records the issue as a:</a:t>
            </a:r>
          </a:p>
          <a:p>
            <a:pPr lvl="1" eaLnBrk="1" hangingPunct="1">
              <a:lnSpc>
                <a:spcPct val="90000"/>
              </a:lnSpc>
            </a:pPr>
            <a:r>
              <a:rPr lang="en-US" altLang="zh-CN" sz="2000" dirty="0">
                <a:ea typeface="SimSun" pitchFamily="2" charset="-122"/>
              </a:rPr>
              <a:t>National securities issue</a:t>
            </a:r>
          </a:p>
          <a:p>
            <a:pPr lvl="1" eaLnBrk="1" hangingPunct="1">
              <a:lnSpc>
                <a:spcPct val="90000"/>
              </a:lnSpc>
            </a:pPr>
            <a:r>
              <a:rPr lang="en-US" altLang="zh-CN" sz="2000" dirty="0">
                <a:ea typeface="SimSun" pitchFamily="2" charset="-122"/>
              </a:rPr>
              <a:t>International securities issue</a:t>
            </a:r>
          </a:p>
          <a:p>
            <a:pPr eaLnBrk="1" hangingPunct="1">
              <a:lnSpc>
                <a:spcPct val="90000"/>
              </a:lnSpc>
            </a:pPr>
            <a:r>
              <a:rPr lang="en-US" altLang="zh-CN" dirty="0">
                <a:ea typeface="SimSun" pitchFamily="2" charset="-122"/>
              </a:rPr>
              <a:t>This issue was done in an</a:t>
            </a:r>
          </a:p>
          <a:p>
            <a:pPr lvl="1" eaLnBrk="1" hangingPunct="1">
              <a:lnSpc>
                <a:spcPct val="90000"/>
              </a:lnSpc>
            </a:pPr>
            <a:r>
              <a:rPr lang="en-US" altLang="zh-CN" sz="2000" dirty="0">
                <a:ea typeface="SimSun" pitchFamily="2" charset="-122"/>
              </a:rPr>
              <a:t>Internal market</a:t>
            </a:r>
          </a:p>
          <a:p>
            <a:pPr lvl="1" eaLnBrk="1" hangingPunct="1">
              <a:lnSpc>
                <a:spcPct val="90000"/>
              </a:lnSpc>
            </a:pPr>
            <a:r>
              <a:rPr lang="en-US" altLang="zh-CN" sz="2000" dirty="0">
                <a:ea typeface="SimSun" pitchFamily="2" charset="-122"/>
              </a:rPr>
              <a:t>External market</a:t>
            </a:r>
          </a:p>
        </p:txBody>
      </p:sp>
      <p:sp>
        <p:nvSpPr>
          <p:cNvPr id="88068" name="Slide Number Placeholder 3"/>
          <p:cNvSpPr>
            <a:spLocks noGrp="1"/>
          </p:cNvSpPr>
          <p:nvPr>
            <p:ph type="sldNum" sz="quarter" idx="10"/>
          </p:nvPr>
        </p:nvSpPr>
        <p:spPr>
          <a:prstGeom prst="rect">
            <a:avLst/>
          </a:prstGeom>
          <a:noFill/>
        </p:spPr>
        <p:txBody>
          <a:bodyPr/>
          <a:lstStyle/>
          <a:p>
            <a:fld id="{3FA03E4E-C796-42A4-B66E-AC7EC0245DD3}" type="slidenum">
              <a:rPr lang="en-US" altLang="en-US" smtClean="0"/>
              <a:pPr/>
              <a:t>90</a:t>
            </a:fld>
            <a:endParaRPr lang="en-US" altLang="en-US"/>
          </a:p>
        </p:txBody>
      </p:sp>
      <p:pic>
        <p:nvPicPr>
          <p:cNvPr id="10"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90406" y="1828800"/>
            <a:ext cx="3690795"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9833349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27"/>
          <p:cNvSpPr>
            <a:spLocks noGrp="1" noChangeArrowheads="1"/>
          </p:cNvSpPr>
          <p:nvPr>
            <p:ph type="title"/>
          </p:nvPr>
        </p:nvSpPr>
        <p:spPr/>
        <p:txBody>
          <a:bodyPr/>
          <a:lstStyle/>
          <a:p>
            <a:pPr eaLnBrk="1" hangingPunct="1"/>
            <a:r>
              <a:rPr lang="en-US" altLang="zh-CN">
                <a:ea typeface="SimSun" pitchFamily="2" charset="-122"/>
              </a:rPr>
              <a:t>Private v. Public </a:t>
            </a:r>
          </a:p>
        </p:txBody>
      </p:sp>
      <p:sp>
        <p:nvSpPr>
          <p:cNvPr id="349188" name="Rectangle 4"/>
          <p:cNvSpPr>
            <a:spLocks noChangeArrowheads="1"/>
          </p:cNvSpPr>
          <p:nvPr/>
        </p:nvSpPr>
        <p:spPr bwMode="auto">
          <a:xfrm>
            <a:off x="7467600" y="1981200"/>
            <a:ext cx="2209800" cy="1600200"/>
          </a:xfrm>
          <a:prstGeom prst="rect">
            <a:avLst/>
          </a:prstGeom>
          <a:solidFill>
            <a:srgbClr val="FFFF00"/>
          </a:solidFill>
          <a:ln w="9525">
            <a:solidFill>
              <a:schemeClr val="tx1"/>
            </a:solidFill>
            <a:miter lim="800000"/>
            <a:headEnd/>
            <a:tailEnd/>
          </a:ln>
        </p:spPr>
        <p:txBody>
          <a:bodyPr wrap="none" anchor="ctr"/>
          <a:lstStyle/>
          <a:p>
            <a:pPr algn="ctr"/>
            <a:r>
              <a:rPr lang="en-US" altLang="zh-CN" sz="2800">
                <a:latin typeface="Times New Roman" pitchFamily="18" charset="0"/>
                <a:ea typeface="SimSun" pitchFamily="2" charset="-122"/>
              </a:rPr>
              <a:t>General</a:t>
            </a:r>
          </a:p>
          <a:p>
            <a:pPr algn="ctr"/>
            <a:r>
              <a:rPr lang="en-US" altLang="zh-CN" sz="2800">
                <a:latin typeface="Times New Roman" pitchFamily="18" charset="0"/>
                <a:ea typeface="SimSun" pitchFamily="2" charset="-122"/>
              </a:rPr>
              <a:t>Public</a:t>
            </a:r>
          </a:p>
          <a:p>
            <a:pPr algn="ctr"/>
            <a:r>
              <a:rPr lang="en-US" altLang="zh-CN" sz="2800">
                <a:latin typeface="Times New Roman" pitchFamily="18" charset="0"/>
                <a:ea typeface="SimSun" pitchFamily="2" charset="-122"/>
              </a:rPr>
              <a:t>(individuals)</a:t>
            </a:r>
          </a:p>
        </p:txBody>
      </p:sp>
      <p:sp>
        <p:nvSpPr>
          <p:cNvPr id="349199" name="AutoShape 15"/>
          <p:cNvSpPr>
            <a:spLocks noChangeArrowheads="1"/>
          </p:cNvSpPr>
          <p:nvPr/>
        </p:nvSpPr>
        <p:spPr bwMode="auto">
          <a:xfrm rot="5400000">
            <a:off x="3448050" y="2266950"/>
            <a:ext cx="2476500" cy="5410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5170 h 21600"/>
              <a:gd name="T20" fmla="*/ 18512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757" y="0"/>
                </a:moveTo>
                <a:lnTo>
                  <a:pt x="9913" y="7416"/>
                </a:lnTo>
                <a:lnTo>
                  <a:pt x="13001" y="7416"/>
                </a:lnTo>
                <a:lnTo>
                  <a:pt x="13001" y="15170"/>
                </a:lnTo>
                <a:lnTo>
                  <a:pt x="0" y="15170"/>
                </a:lnTo>
                <a:lnTo>
                  <a:pt x="0" y="21600"/>
                </a:lnTo>
                <a:lnTo>
                  <a:pt x="18512" y="21600"/>
                </a:lnTo>
                <a:lnTo>
                  <a:pt x="18512" y="7416"/>
                </a:lnTo>
                <a:lnTo>
                  <a:pt x="21600" y="7416"/>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zh-TW" altLang="en-US"/>
          </a:p>
        </p:txBody>
      </p:sp>
      <p:sp>
        <p:nvSpPr>
          <p:cNvPr id="349201" name="Text Box 17"/>
          <p:cNvSpPr txBox="1">
            <a:spLocks noChangeArrowheads="1"/>
          </p:cNvSpPr>
          <p:nvPr/>
        </p:nvSpPr>
        <p:spPr bwMode="auto">
          <a:xfrm>
            <a:off x="3352800" y="5257801"/>
            <a:ext cx="2667000" cy="519113"/>
          </a:xfrm>
          <a:prstGeom prst="rect">
            <a:avLst/>
          </a:prstGeom>
          <a:noFill/>
          <a:ln w="9525">
            <a:noFill/>
            <a:miter lim="800000"/>
            <a:headEnd/>
            <a:tailEnd/>
          </a:ln>
        </p:spPr>
        <p:txBody>
          <a:bodyPr>
            <a:spAutoFit/>
          </a:bodyPr>
          <a:lstStyle/>
          <a:p>
            <a:pPr>
              <a:spcBef>
                <a:spcPct val="50000"/>
              </a:spcBef>
            </a:pPr>
            <a:r>
              <a:rPr lang="en-US" altLang="zh-CN" sz="2800" b="1" i="1">
                <a:latin typeface="Times New Roman" pitchFamily="18" charset="0"/>
                <a:ea typeface="SimSun" pitchFamily="2" charset="-122"/>
              </a:rPr>
              <a:t>Private Markets</a:t>
            </a:r>
          </a:p>
        </p:txBody>
      </p:sp>
      <p:sp>
        <p:nvSpPr>
          <p:cNvPr id="349203" name="Oval 19"/>
          <p:cNvSpPr>
            <a:spLocks noChangeArrowheads="1"/>
          </p:cNvSpPr>
          <p:nvPr/>
        </p:nvSpPr>
        <p:spPr bwMode="auto">
          <a:xfrm>
            <a:off x="7239000" y="3657600"/>
            <a:ext cx="2743200" cy="2438400"/>
          </a:xfrm>
          <a:prstGeom prst="ellipse">
            <a:avLst/>
          </a:prstGeom>
          <a:solidFill>
            <a:srgbClr val="66FF99"/>
          </a:solidFill>
          <a:ln w="9525">
            <a:solidFill>
              <a:schemeClr val="tx1"/>
            </a:solidFill>
            <a:round/>
            <a:headEnd/>
            <a:tailEnd/>
          </a:ln>
        </p:spPr>
        <p:txBody>
          <a:bodyPr wrap="none" anchor="ctr"/>
          <a:lstStyle/>
          <a:p>
            <a:pPr algn="ctr"/>
            <a:r>
              <a:rPr lang="en-US" altLang="zh-CN" sz="2800">
                <a:latin typeface="Times New Roman" pitchFamily="18" charset="0"/>
                <a:ea typeface="SimSun" pitchFamily="2" charset="-122"/>
              </a:rPr>
              <a:t>Sophisticated</a:t>
            </a:r>
          </a:p>
          <a:p>
            <a:pPr algn="ctr"/>
            <a:r>
              <a:rPr lang="en-US" altLang="zh-CN" sz="2800">
                <a:latin typeface="Times New Roman" pitchFamily="18" charset="0"/>
                <a:ea typeface="SimSun" pitchFamily="2" charset="-122"/>
              </a:rPr>
              <a:t>Investors</a:t>
            </a:r>
          </a:p>
          <a:p>
            <a:pPr algn="ctr"/>
            <a:r>
              <a:rPr lang="en-US" altLang="zh-CN" sz="2800">
                <a:latin typeface="Times New Roman" pitchFamily="18" charset="0"/>
                <a:ea typeface="SimSun" pitchFamily="2" charset="-122"/>
              </a:rPr>
              <a:t>(institutions)</a:t>
            </a:r>
          </a:p>
        </p:txBody>
      </p:sp>
      <p:sp>
        <p:nvSpPr>
          <p:cNvPr id="349206" name="AutoShape 22"/>
          <p:cNvSpPr>
            <a:spLocks/>
          </p:cNvSpPr>
          <p:nvPr/>
        </p:nvSpPr>
        <p:spPr bwMode="auto">
          <a:xfrm>
            <a:off x="6400800" y="1981200"/>
            <a:ext cx="914400" cy="2971800"/>
          </a:xfrm>
          <a:prstGeom prst="leftBrace">
            <a:avLst>
              <a:gd name="adj1" fmla="val 27083"/>
              <a:gd name="adj2" fmla="val 50000"/>
            </a:avLst>
          </a:prstGeom>
          <a:noFill/>
          <a:ln w="9525">
            <a:solidFill>
              <a:schemeClr val="tx1"/>
            </a:solidFill>
            <a:round/>
            <a:headEnd/>
            <a:tailEnd/>
          </a:ln>
        </p:spPr>
        <p:txBody>
          <a:bodyPr wrap="none" anchor="ctr"/>
          <a:lstStyle/>
          <a:p>
            <a:endParaRPr lang="zh-CN" altLang="en-US">
              <a:ea typeface="SimSun" pitchFamily="2" charset="-122"/>
            </a:endParaRPr>
          </a:p>
        </p:txBody>
      </p:sp>
      <p:sp>
        <p:nvSpPr>
          <p:cNvPr id="349207" name="AutoShape 23"/>
          <p:cNvSpPr>
            <a:spLocks noChangeArrowheads="1"/>
          </p:cNvSpPr>
          <p:nvPr/>
        </p:nvSpPr>
        <p:spPr bwMode="auto">
          <a:xfrm>
            <a:off x="3276600" y="2819400"/>
            <a:ext cx="3505200" cy="1371600"/>
          </a:xfrm>
          <a:prstGeom prst="notchedRightArrow">
            <a:avLst>
              <a:gd name="adj1" fmla="val 50000"/>
              <a:gd name="adj2" fmla="val 63889"/>
            </a:avLst>
          </a:prstGeom>
          <a:solidFill>
            <a:schemeClr val="accent1">
              <a:lumMod val="20000"/>
              <a:lumOff val="80000"/>
            </a:schemeClr>
          </a:solidFill>
          <a:ln w="9525">
            <a:solidFill>
              <a:schemeClr val="tx1"/>
            </a:solidFill>
            <a:miter lim="800000"/>
            <a:headEnd/>
            <a:tailEnd/>
          </a:ln>
        </p:spPr>
        <p:txBody>
          <a:bodyPr wrap="none" anchor="ctr"/>
          <a:lstStyle/>
          <a:p>
            <a:endParaRPr lang="zh-CN" altLang="en-US">
              <a:ea typeface="SimSun" pitchFamily="2" charset="-122"/>
            </a:endParaRPr>
          </a:p>
        </p:txBody>
      </p:sp>
      <p:sp>
        <p:nvSpPr>
          <p:cNvPr id="349208" name="Text Box 24"/>
          <p:cNvSpPr txBox="1">
            <a:spLocks noChangeArrowheads="1"/>
          </p:cNvSpPr>
          <p:nvPr/>
        </p:nvSpPr>
        <p:spPr bwMode="auto">
          <a:xfrm>
            <a:off x="4038600" y="3200401"/>
            <a:ext cx="2446338" cy="523875"/>
          </a:xfrm>
          <a:prstGeom prst="rect">
            <a:avLst/>
          </a:prstGeom>
          <a:solidFill>
            <a:schemeClr val="accent1">
              <a:lumMod val="20000"/>
              <a:lumOff val="80000"/>
            </a:schemeClr>
          </a:solidFill>
          <a:ln w="9525">
            <a:noFill/>
            <a:miter lim="800000"/>
            <a:headEnd/>
            <a:tailEnd/>
          </a:ln>
        </p:spPr>
        <p:txBody>
          <a:bodyPr wrap="none">
            <a:spAutoFit/>
          </a:bodyPr>
          <a:lstStyle/>
          <a:p>
            <a:r>
              <a:rPr lang="en-US" altLang="zh-CN" sz="2800" b="1" i="1" dirty="0">
                <a:latin typeface="Times New Roman" pitchFamily="18" charset="0"/>
                <a:ea typeface="SimSun" pitchFamily="2" charset="-122"/>
              </a:rPr>
              <a:t>Public Markets</a:t>
            </a:r>
          </a:p>
        </p:txBody>
      </p:sp>
      <p:sp>
        <p:nvSpPr>
          <p:cNvPr id="349209" name="Rectangle 25"/>
          <p:cNvSpPr>
            <a:spLocks noChangeArrowheads="1"/>
          </p:cNvSpPr>
          <p:nvPr/>
        </p:nvSpPr>
        <p:spPr bwMode="auto">
          <a:xfrm>
            <a:off x="1905000" y="2438400"/>
            <a:ext cx="1828800" cy="1981200"/>
          </a:xfrm>
          <a:prstGeom prst="rect">
            <a:avLst/>
          </a:prstGeom>
          <a:solidFill>
            <a:srgbClr val="FF99CC"/>
          </a:solidFill>
          <a:ln w="9525">
            <a:solidFill>
              <a:schemeClr val="tx1"/>
            </a:solidFill>
            <a:miter lim="800000"/>
            <a:headEnd/>
            <a:tailEnd/>
          </a:ln>
        </p:spPr>
        <p:txBody>
          <a:bodyPr wrap="none" anchor="ctr"/>
          <a:lstStyle/>
          <a:p>
            <a:pPr algn="ctr"/>
            <a:r>
              <a:rPr lang="en-US" altLang="zh-CN" sz="2800" b="1">
                <a:latin typeface="Times New Roman" pitchFamily="18" charset="0"/>
                <a:ea typeface="SimSun" pitchFamily="2" charset="-122"/>
              </a:rPr>
              <a:t>Issuer</a:t>
            </a:r>
          </a:p>
        </p:txBody>
      </p:sp>
      <p:sp>
        <p:nvSpPr>
          <p:cNvPr id="349210" name="AutoShape 26"/>
          <p:cNvSpPr>
            <a:spLocks noChangeArrowheads="1"/>
          </p:cNvSpPr>
          <p:nvPr/>
        </p:nvSpPr>
        <p:spPr bwMode="auto">
          <a:xfrm>
            <a:off x="3810000" y="1828800"/>
            <a:ext cx="2362200" cy="990600"/>
          </a:xfrm>
          <a:prstGeom prst="wedgeRoundRectCallout">
            <a:avLst>
              <a:gd name="adj1" fmla="val 57662"/>
              <a:gd name="adj2" fmla="val 91185"/>
              <a:gd name="adj3" fmla="val 16667"/>
            </a:avLst>
          </a:prstGeom>
          <a:solidFill>
            <a:srgbClr val="CCFF33"/>
          </a:solidFill>
          <a:ln w="9525">
            <a:solidFill>
              <a:schemeClr val="tx1"/>
            </a:solidFill>
            <a:miter lim="800000"/>
            <a:headEnd/>
            <a:tailEnd/>
          </a:ln>
        </p:spPr>
        <p:txBody>
          <a:bodyPr anchor="ctr" anchorCtr="1"/>
          <a:lstStyle/>
          <a:p>
            <a:pPr algn="ctr"/>
            <a:r>
              <a:rPr lang="en-US" altLang="zh-CN" sz="2400" i="1" dirty="0">
                <a:latin typeface="Times New Roman" pitchFamily="18" charset="0"/>
                <a:ea typeface="SimSun" pitchFamily="2" charset="-122"/>
              </a:rPr>
              <a:t>Disclosure</a:t>
            </a:r>
          </a:p>
          <a:p>
            <a:pPr algn="ctr"/>
            <a:r>
              <a:rPr lang="en-US" altLang="zh-CN" sz="2400" i="1" dirty="0">
                <a:latin typeface="Times New Roman" pitchFamily="18" charset="0"/>
                <a:ea typeface="SimSun" pitchFamily="2" charset="-122"/>
              </a:rPr>
              <a:t>Registration</a:t>
            </a:r>
          </a:p>
        </p:txBody>
      </p:sp>
      <p:sp>
        <p:nvSpPr>
          <p:cNvPr id="12" name="Slide Number Placeholder 1"/>
          <p:cNvSpPr>
            <a:spLocks noGrp="1"/>
          </p:cNvSpPr>
          <p:nvPr>
            <p:ph type="sldNum" sz="quarter" idx="10"/>
          </p:nvPr>
        </p:nvSpPr>
        <p:spPr>
          <a:xfrm>
            <a:off x="9763126" y="6586539"/>
            <a:ext cx="919163" cy="293687"/>
          </a:xfrm>
        </p:spPr>
        <p:txBody>
          <a:bodyPr/>
          <a:lstStyle/>
          <a:p>
            <a:pPr>
              <a:defRPr/>
            </a:pPr>
            <a:fld id="{9D872A7E-2B3C-4E24-917C-D58E6D5AD492}" type="slidenum">
              <a:rPr lang="en-US" altLang="en-US" smtClean="0"/>
              <a:pPr>
                <a:defRPr/>
              </a:pPr>
              <a:t>91</a:t>
            </a:fld>
            <a:endParaRPr lang="en-US" altLang="en-US"/>
          </a:p>
        </p:txBody>
      </p:sp>
      <p:sp>
        <p:nvSpPr>
          <p:cNvPr id="13"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361520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9209"/>
                                        </p:tgtEl>
                                        <p:attrNameLst>
                                          <p:attrName>style.visibility</p:attrName>
                                        </p:attrNameLst>
                                      </p:cBhvr>
                                      <p:to>
                                        <p:strVal val="visible"/>
                                      </p:to>
                                    </p:set>
                                    <p:anim calcmode="lin" valueType="num">
                                      <p:cBhvr additive="base">
                                        <p:cTn id="7" dur="500" fill="hold"/>
                                        <p:tgtEl>
                                          <p:spTgt spid="349209"/>
                                        </p:tgtEl>
                                        <p:attrNameLst>
                                          <p:attrName>ppt_x</p:attrName>
                                        </p:attrNameLst>
                                      </p:cBhvr>
                                      <p:tavLst>
                                        <p:tav tm="0">
                                          <p:val>
                                            <p:strVal val="0-#ppt_w/2"/>
                                          </p:val>
                                        </p:tav>
                                        <p:tav tm="100000">
                                          <p:val>
                                            <p:strVal val="#ppt_x"/>
                                          </p:val>
                                        </p:tav>
                                      </p:tavLst>
                                    </p:anim>
                                    <p:anim calcmode="lin" valueType="num">
                                      <p:cBhvr additive="base">
                                        <p:cTn id="8" dur="500" fill="hold"/>
                                        <p:tgtEl>
                                          <p:spTgt spid="3492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49199"/>
                                        </p:tgtEl>
                                        <p:attrNameLst>
                                          <p:attrName>style.visibility</p:attrName>
                                        </p:attrNameLst>
                                      </p:cBhvr>
                                      <p:to>
                                        <p:strVal val="visible"/>
                                      </p:to>
                                    </p:set>
                                    <p:animEffect transition="in" filter="dissolve">
                                      <p:cBhvr>
                                        <p:cTn id="13" dur="500"/>
                                        <p:tgtEl>
                                          <p:spTgt spid="34919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49203"/>
                                        </p:tgtEl>
                                        <p:attrNameLst>
                                          <p:attrName>style.visibility</p:attrName>
                                        </p:attrNameLst>
                                      </p:cBhvr>
                                      <p:to>
                                        <p:strVal val="visible"/>
                                      </p:to>
                                    </p:set>
                                    <p:anim calcmode="lin" valueType="num">
                                      <p:cBhvr additive="base">
                                        <p:cTn id="18" dur="500" fill="hold"/>
                                        <p:tgtEl>
                                          <p:spTgt spid="349203"/>
                                        </p:tgtEl>
                                        <p:attrNameLst>
                                          <p:attrName>ppt_x</p:attrName>
                                        </p:attrNameLst>
                                      </p:cBhvr>
                                      <p:tavLst>
                                        <p:tav tm="0">
                                          <p:val>
                                            <p:strVal val="1+#ppt_w/2"/>
                                          </p:val>
                                        </p:tav>
                                        <p:tav tm="100000">
                                          <p:val>
                                            <p:strVal val="#ppt_x"/>
                                          </p:val>
                                        </p:tav>
                                      </p:tavLst>
                                    </p:anim>
                                    <p:anim calcmode="lin" valueType="num">
                                      <p:cBhvr additive="base">
                                        <p:cTn id="19" dur="500" fill="hold"/>
                                        <p:tgtEl>
                                          <p:spTgt spid="34920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49201"/>
                                        </p:tgtEl>
                                        <p:attrNameLst>
                                          <p:attrName>style.visibility</p:attrName>
                                        </p:attrNameLst>
                                      </p:cBhvr>
                                      <p:to>
                                        <p:strVal val="visible"/>
                                      </p:to>
                                    </p:set>
                                    <p:animEffect transition="in" filter="dissolve">
                                      <p:cBhvr>
                                        <p:cTn id="24" dur="500"/>
                                        <p:tgtEl>
                                          <p:spTgt spid="34920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9207"/>
                                        </p:tgtEl>
                                        <p:attrNameLst>
                                          <p:attrName>style.visibility</p:attrName>
                                        </p:attrNameLst>
                                      </p:cBhvr>
                                      <p:to>
                                        <p:strVal val="visible"/>
                                      </p:to>
                                    </p:set>
                                    <p:animEffect transition="in" filter="dissolve">
                                      <p:cBhvr>
                                        <p:cTn id="29" dur="500"/>
                                        <p:tgtEl>
                                          <p:spTgt spid="34920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349188"/>
                                        </p:tgtEl>
                                        <p:attrNameLst>
                                          <p:attrName>style.visibility</p:attrName>
                                        </p:attrNameLst>
                                      </p:cBhvr>
                                      <p:to>
                                        <p:strVal val="visible"/>
                                      </p:to>
                                    </p:set>
                                    <p:anim calcmode="lin" valueType="num">
                                      <p:cBhvr additive="base">
                                        <p:cTn id="34" dur="500" fill="hold"/>
                                        <p:tgtEl>
                                          <p:spTgt spid="349188"/>
                                        </p:tgtEl>
                                        <p:attrNameLst>
                                          <p:attrName>ppt_x</p:attrName>
                                        </p:attrNameLst>
                                      </p:cBhvr>
                                      <p:tavLst>
                                        <p:tav tm="0">
                                          <p:val>
                                            <p:strVal val="1+#ppt_w/2"/>
                                          </p:val>
                                        </p:tav>
                                        <p:tav tm="100000">
                                          <p:val>
                                            <p:strVal val="#ppt_x"/>
                                          </p:val>
                                        </p:tav>
                                      </p:tavLst>
                                    </p:anim>
                                    <p:anim calcmode="lin" valueType="num">
                                      <p:cBhvr additive="base">
                                        <p:cTn id="35" dur="500" fill="hold"/>
                                        <p:tgtEl>
                                          <p:spTgt spid="34918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9206"/>
                                        </p:tgtEl>
                                        <p:attrNameLst>
                                          <p:attrName>style.visibility</p:attrName>
                                        </p:attrNameLst>
                                      </p:cBhvr>
                                      <p:to>
                                        <p:strVal val="visible"/>
                                      </p:to>
                                    </p:set>
                                    <p:animEffect transition="in" filter="dissolve">
                                      <p:cBhvr>
                                        <p:cTn id="40" dur="500"/>
                                        <p:tgtEl>
                                          <p:spTgt spid="34920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49208"/>
                                        </p:tgtEl>
                                        <p:attrNameLst>
                                          <p:attrName>style.visibility</p:attrName>
                                        </p:attrNameLst>
                                      </p:cBhvr>
                                      <p:to>
                                        <p:strVal val="visible"/>
                                      </p:to>
                                    </p:set>
                                    <p:animEffect transition="in" filter="dissolve">
                                      <p:cBhvr>
                                        <p:cTn id="45" dur="500"/>
                                        <p:tgtEl>
                                          <p:spTgt spid="34920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49210"/>
                                        </p:tgtEl>
                                        <p:attrNameLst>
                                          <p:attrName>style.visibility</p:attrName>
                                        </p:attrNameLst>
                                      </p:cBhvr>
                                      <p:to>
                                        <p:strVal val="visible"/>
                                      </p:to>
                                    </p:set>
                                    <p:animEffect transition="in" filter="dissolve">
                                      <p:cBhvr>
                                        <p:cTn id="50" dur="500"/>
                                        <p:tgtEl>
                                          <p:spTgt spid="349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8" grpId="0" animBg="1"/>
      <p:bldP spid="349199" grpId="0" animBg="1"/>
      <p:bldP spid="349201" grpId="0"/>
      <p:bldP spid="349203" grpId="0" animBg="1"/>
      <p:bldP spid="349206" grpId="0" animBg="1"/>
      <p:bldP spid="349207" grpId="0" animBg="1"/>
      <p:bldP spid="349208" grpId="0" animBg="1"/>
      <p:bldP spid="349209" grpId="0" animBg="1"/>
      <p:bldP spid="3492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p:cNvSpPr>
            <a:spLocks noGrp="1" noChangeArrowheads="1"/>
          </p:cNvSpPr>
          <p:nvPr>
            <p:ph type="title"/>
          </p:nvPr>
        </p:nvSpPr>
        <p:spPr/>
        <p:txBody>
          <a:bodyPr/>
          <a:lstStyle/>
          <a:p>
            <a:pPr eaLnBrk="1" hangingPunct="1"/>
            <a:r>
              <a:rPr lang="en-US" altLang="zh-CN">
                <a:ea typeface="SimSun" pitchFamily="2" charset="-122"/>
              </a:rPr>
              <a:t>Public Issues</a:t>
            </a:r>
          </a:p>
        </p:txBody>
      </p:sp>
      <p:sp>
        <p:nvSpPr>
          <p:cNvPr id="494595" name="Rectangle 3"/>
          <p:cNvSpPr>
            <a:spLocks noGrp="1" noChangeArrowheads="1"/>
          </p:cNvSpPr>
          <p:nvPr>
            <p:ph idx="1"/>
          </p:nvPr>
        </p:nvSpPr>
        <p:spPr/>
        <p:txBody>
          <a:bodyPr>
            <a:normAutofit/>
          </a:bodyPr>
          <a:lstStyle/>
          <a:p>
            <a:pPr eaLnBrk="1" hangingPunct="1"/>
            <a:r>
              <a:rPr lang="en-US" altLang="zh-CN" sz="2600" dirty="0">
                <a:ea typeface="SimSun" pitchFamily="2" charset="-122"/>
              </a:rPr>
              <a:t>Targeted at the general public (also called “retail” issues)</a:t>
            </a:r>
          </a:p>
          <a:p>
            <a:pPr eaLnBrk="1" hangingPunct="1"/>
            <a:r>
              <a:rPr lang="en-US" altLang="zh-CN" sz="2600" dirty="0">
                <a:ea typeface="SimSun" pitchFamily="2" charset="-122"/>
              </a:rPr>
              <a:t>Subject to regulatory control</a:t>
            </a:r>
          </a:p>
          <a:p>
            <a:pPr eaLnBrk="1" hangingPunct="1"/>
            <a:r>
              <a:rPr lang="en-US" altLang="zh-CN" sz="2600" dirty="0">
                <a:ea typeface="SimSun" pitchFamily="2" charset="-122"/>
              </a:rPr>
              <a:t>Typically underwritten by an investment bank</a:t>
            </a:r>
          </a:p>
          <a:p>
            <a:pPr eaLnBrk="1" hangingPunct="1"/>
            <a:r>
              <a:rPr lang="en-US" altLang="zh-CN" sz="2600" dirty="0">
                <a:ea typeface="SimSun" pitchFamily="2" charset="-122"/>
              </a:rPr>
              <a:t>Typically require</a:t>
            </a:r>
          </a:p>
          <a:p>
            <a:pPr lvl="1" eaLnBrk="1" hangingPunct="1"/>
            <a:r>
              <a:rPr lang="en-US" altLang="zh-CN" sz="2200" dirty="0">
                <a:ea typeface="SimSun" pitchFamily="2" charset="-122"/>
              </a:rPr>
              <a:t>Registration/filing </a:t>
            </a:r>
          </a:p>
          <a:p>
            <a:pPr lvl="1" eaLnBrk="1" hangingPunct="1"/>
            <a:r>
              <a:rPr lang="en-US" altLang="zh-CN" sz="2200" dirty="0">
                <a:ea typeface="SimSun" pitchFamily="2" charset="-122"/>
              </a:rPr>
              <a:t>Disclosure (prospectus) + due diligence</a:t>
            </a:r>
          </a:p>
          <a:p>
            <a:pPr lvl="1" eaLnBrk="1" hangingPunct="1"/>
            <a:r>
              <a:rPr lang="en-US" altLang="zh-CN" sz="2200" dirty="0">
                <a:ea typeface="SimSun" pitchFamily="2" charset="-122"/>
              </a:rPr>
              <a:t>Rating (in some countries)</a:t>
            </a:r>
          </a:p>
          <a:p>
            <a:pPr lvl="1" eaLnBrk="1" hangingPunct="1"/>
            <a:r>
              <a:rPr lang="en-US" altLang="zh-CN" sz="2200" dirty="0">
                <a:ea typeface="SimSun" pitchFamily="2" charset="-122"/>
              </a:rPr>
              <a:t>In some countries there may be a need for prior approval from regulator (e.g. PRC) and a queuing system </a:t>
            </a:r>
          </a:p>
        </p:txBody>
      </p:sp>
      <p:sp>
        <p:nvSpPr>
          <p:cNvPr id="90116" name="Slide Number Placeholder 3"/>
          <p:cNvSpPr>
            <a:spLocks noGrp="1"/>
          </p:cNvSpPr>
          <p:nvPr>
            <p:ph type="sldNum" sz="quarter" idx="10"/>
          </p:nvPr>
        </p:nvSpPr>
        <p:spPr>
          <a:prstGeom prst="rect">
            <a:avLst/>
          </a:prstGeom>
          <a:noFill/>
        </p:spPr>
        <p:txBody>
          <a:bodyPr/>
          <a:lstStyle/>
          <a:p>
            <a:fld id="{F0B4FA84-FD48-4EEB-81A1-DA0B2C5D2CDC}" type="slidenum">
              <a:rPr lang="en-US" altLang="en-US" smtClean="0"/>
              <a:pPr/>
              <a:t>92</a:t>
            </a:fld>
            <a:endParaRPr lang="en-US" altLang="en-US"/>
          </a:p>
        </p:txBody>
      </p:sp>
      <p:sp>
        <p:nvSpPr>
          <p:cNvPr id="5"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250973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anim calcmode="lin" valueType="num">
                                      <p:cBhvr additive="base">
                                        <p:cTn id="7" dur="500" fill="hold"/>
                                        <p:tgtEl>
                                          <p:spTgt spid="4945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45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4595">
                                            <p:txEl>
                                              <p:pRg st="1" end="1"/>
                                            </p:txEl>
                                          </p:spTgt>
                                        </p:tgtEl>
                                        <p:attrNameLst>
                                          <p:attrName>style.visibility</p:attrName>
                                        </p:attrNameLst>
                                      </p:cBhvr>
                                      <p:to>
                                        <p:strVal val="visible"/>
                                      </p:to>
                                    </p:set>
                                    <p:anim calcmode="lin" valueType="num">
                                      <p:cBhvr additive="base">
                                        <p:cTn id="13" dur="500" fill="hold"/>
                                        <p:tgtEl>
                                          <p:spTgt spid="4945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45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4595">
                                            <p:txEl>
                                              <p:pRg st="2" end="2"/>
                                            </p:txEl>
                                          </p:spTgt>
                                        </p:tgtEl>
                                        <p:attrNameLst>
                                          <p:attrName>style.visibility</p:attrName>
                                        </p:attrNameLst>
                                      </p:cBhvr>
                                      <p:to>
                                        <p:strVal val="visible"/>
                                      </p:to>
                                    </p:set>
                                    <p:anim calcmode="lin" valueType="num">
                                      <p:cBhvr additive="base">
                                        <p:cTn id="19" dur="500" fill="hold"/>
                                        <p:tgtEl>
                                          <p:spTgt spid="4945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45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4595">
                                            <p:txEl>
                                              <p:pRg st="3" end="3"/>
                                            </p:txEl>
                                          </p:spTgt>
                                        </p:tgtEl>
                                        <p:attrNameLst>
                                          <p:attrName>style.visibility</p:attrName>
                                        </p:attrNameLst>
                                      </p:cBhvr>
                                      <p:to>
                                        <p:strVal val="visible"/>
                                      </p:to>
                                    </p:set>
                                    <p:anim calcmode="lin" valueType="num">
                                      <p:cBhvr additive="base">
                                        <p:cTn id="25" dur="500" fill="hold"/>
                                        <p:tgtEl>
                                          <p:spTgt spid="4945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45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4595">
                                            <p:txEl>
                                              <p:pRg st="4" end="4"/>
                                            </p:txEl>
                                          </p:spTgt>
                                        </p:tgtEl>
                                        <p:attrNameLst>
                                          <p:attrName>style.visibility</p:attrName>
                                        </p:attrNameLst>
                                      </p:cBhvr>
                                      <p:to>
                                        <p:strVal val="visible"/>
                                      </p:to>
                                    </p:set>
                                    <p:anim calcmode="lin" valueType="num">
                                      <p:cBhvr additive="base">
                                        <p:cTn id="31" dur="500" fill="hold"/>
                                        <p:tgtEl>
                                          <p:spTgt spid="494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45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4595">
                                            <p:txEl>
                                              <p:pRg st="5" end="5"/>
                                            </p:txEl>
                                          </p:spTgt>
                                        </p:tgtEl>
                                        <p:attrNameLst>
                                          <p:attrName>style.visibility</p:attrName>
                                        </p:attrNameLst>
                                      </p:cBhvr>
                                      <p:to>
                                        <p:strVal val="visible"/>
                                      </p:to>
                                    </p:set>
                                    <p:anim calcmode="lin" valueType="num">
                                      <p:cBhvr additive="base">
                                        <p:cTn id="37" dur="500" fill="hold"/>
                                        <p:tgtEl>
                                          <p:spTgt spid="4945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45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4595">
                                            <p:txEl>
                                              <p:pRg st="6" end="6"/>
                                            </p:txEl>
                                          </p:spTgt>
                                        </p:tgtEl>
                                        <p:attrNameLst>
                                          <p:attrName>style.visibility</p:attrName>
                                        </p:attrNameLst>
                                      </p:cBhvr>
                                      <p:to>
                                        <p:strVal val="visible"/>
                                      </p:to>
                                    </p:set>
                                    <p:anim calcmode="lin" valueType="num">
                                      <p:cBhvr additive="base">
                                        <p:cTn id="43" dur="500" fill="hold"/>
                                        <p:tgtEl>
                                          <p:spTgt spid="4945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945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4595">
                                            <p:txEl>
                                              <p:pRg st="7" end="7"/>
                                            </p:txEl>
                                          </p:spTgt>
                                        </p:tgtEl>
                                        <p:attrNameLst>
                                          <p:attrName>style.visibility</p:attrName>
                                        </p:attrNameLst>
                                      </p:cBhvr>
                                      <p:to>
                                        <p:strVal val="visible"/>
                                      </p:to>
                                    </p:set>
                                    <p:anim calcmode="lin" valueType="num">
                                      <p:cBhvr additive="base">
                                        <p:cTn id="49" dur="500" fill="hold"/>
                                        <p:tgtEl>
                                          <p:spTgt spid="4945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45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2"/>
          <p:cNvSpPr>
            <a:spLocks noGrp="1" noChangeArrowheads="1"/>
          </p:cNvSpPr>
          <p:nvPr>
            <p:ph type="title"/>
          </p:nvPr>
        </p:nvSpPr>
        <p:spPr/>
        <p:txBody>
          <a:bodyPr/>
          <a:lstStyle/>
          <a:p>
            <a:pPr eaLnBrk="1" hangingPunct="1"/>
            <a:r>
              <a:rPr lang="en-US" altLang="zh-CN">
                <a:ea typeface="SimSun" pitchFamily="2" charset="-122"/>
              </a:rPr>
              <a:t>Private Issues (Private Placements)</a:t>
            </a:r>
          </a:p>
        </p:txBody>
      </p:sp>
      <p:sp>
        <p:nvSpPr>
          <p:cNvPr id="495619" name="Rectangle 3"/>
          <p:cNvSpPr>
            <a:spLocks noGrp="1" noChangeArrowheads="1"/>
          </p:cNvSpPr>
          <p:nvPr>
            <p:ph idx="1"/>
          </p:nvPr>
        </p:nvSpPr>
        <p:spPr/>
        <p:txBody>
          <a:bodyPr/>
          <a:lstStyle/>
          <a:p>
            <a:pPr eaLnBrk="1" hangingPunct="1"/>
            <a:r>
              <a:rPr lang="en-US" altLang="zh-CN" dirty="0">
                <a:ea typeface="SimSun" pitchFamily="2" charset="-122"/>
              </a:rPr>
              <a:t>Targeted at “sophisticated investors” or QIBs</a:t>
            </a:r>
          </a:p>
          <a:p>
            <a:pPr eaLnBrk="1" hangingPunct="1"/>
            <a:r>
              <a:rPr lang="en-US" altLang="zh-CN" dirty="0">
                <a:ea typeface="SimSun" pitchFamily="2" charset="-122"/>
              </a:rPr>
              <a:t>Typically exempted from registration requirements (in the US various exemptions may apply depending on the nature of the issue e.g. rule 144A)</a:t>
            </a:r>
          </a:p>
          <a:p>
            <a:pPr eaLnBrk="1" hangingPunct="1"/>
            <a:r>
              <a:rPr lang="en-US" altLang="zh-CN" dirty="0">
                <a:ea typeface="SimSun" pitchFamily="2" charset="-122"/>
              </a:rPr>
              <a:t>Lower standards of disclosure and due diligence as investors are deemed “sophisticated”</a:t>
            </a:r>
          </a:p>
          <a:p>
            <a:pPr eaLnBrk="1" hangingPunct="1"/>
            <a:r>
              <a:rPr lang="en-US" altLang="zh-CN" dirty="0">
                <a:ea typeface="SimSun" pitchFamily="2" charset="-122"/>
              </a:rPr>
              <a:t>Generally no need for underwriting</a:t>
            </a:r>
          </a:p>
        </p:txBody>
      </p:sp>
      <p:sp>
        <p:nvSpPr>
          <p:cNvPr id="91140" name="Slide Number Placeholder 3"/>
          <p:cNvSpPr>
            <a:spLocks noGrp="1"/>
          </p:cNvSpPr>
          <p:nvPr>
            <p:ph type="sldNum" sz="quarter" idx="10"/>
          </p:nvPr>
        </p:nvSpPr>
        <p:spPr>
          <a:prstGeom prst="rect">
            <a:avLst/>
          </a:prstGeom>
          <a:noFill/>
        </p:spPr>
        <p:txBody>
          <a:bodyPr/>
          <a:lstStyle/>
          <a:p>
            <a:fld id="{ED9F088D-E354-4E18-A8A7-B023347C7513}" type="slidenum">
              <a:rPr lang="en-US" altLang="en-US" smtClean="0"/>
              <a:pPr/>
              <a:t>93</a:t>
            </a:fld>
            <a:endParaRPr lang="en-US" altLang="en-US"/>
          </a:p>
        </p:txBody>
      </p:sp>
      <p:sp>
        <p:nvSpPr>
          <p:cNvPr id="5"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24672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 calcmode="lin" valueType="num">
                                      <p:cBhvr additive="base">
                                        <p:cTn id="7" dur="500" fill="hold"/>
                                        <p:tgtEl>
                                          <p:spTgt spid="4956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5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5619">
                                            <p:txEl>
                                              <p:pRg st="1" end="1"/>
                                            </p:txEl>
                                          </p:spTgt>
                                        </p:tgtEl>
                                        <p:attrNameLst>
                                          <p:attrName>style.visibility</p:attrName>
                                        </p:attrNameLst>
                                      </p:cBhvr>
                                      <p:to>
                                        <p:strVal val="visible"/>
                                      </p:to>
                                    </p:set>
                                    <p:anim calcmode="lin" valueType="num">
                                      <p:cBhvr additive="base">
                                        <p:cTn id="13" dur="500" fill="hold"/>
                                        <p:tgtEl>
                                          <p:spTgt spid="4956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5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5619">
                                            <p:txEl>
                                              <p:pRg st="2" end="2"/>
                                            </p:txEl>
                                          </p:spTgt>
                                        </p:tgtEl>
                                        <p:attrNameLst>
                                          <p:attrName>style.visibility</p:attrName>
                                        </p:attrNameLst>
                                      </p:cBhvr>
                                      <p:to>
                                        <p:strVal val="visible"/>
                                      </p:to>
                                    </p:set>
                                    <p:anim calcmode="lin" valueType="num">
                                      <p:cBhvr additive="base">
                                        <p:cTn id="19" dur="500" fill="hold"/>
                                        <p:tgtEl>
                                          <p:spTgt spid="4956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5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5619">
                                            <p:txEl>
                                              <p:pRg st="3" end="3"/>
                                            </p:txEl>
                                          </p:spTgt>
                                        </p:tgtEl>
                                        <p:attrNameLst>
                                          <p:attrName>style.visibility</p:attrName>
                                        </p:attrNameLst>
                                      </p:cBhvr>
                                      <p:to>
                                        <p:strVal val="visible"/>
                                      </p:to>
                                    </p:set>
                                    <p:anim calcmode="lin" valueType="num">
                                      <p:cBhvr additive="base">
                                        <p:cTn id="25" dur="500" fill="hold"/>
                                        <p:tgtEl>
                                          <p:spTgt spid="4956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56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p:cNvSpPr>
            <a:spLocks noGrp="1" noChangeArrowheads="1"/>
          </p:cNvSpPr>
          <p:nvPr>
            <p:ph type="title"/>
          </p:nvPr>
        </p:nvSpPr>
        <p:spPr/>
        <p:txBody>
          <a:bodyPr/>
          <a:lstStyle/>
          <a:p>
            <a:pPr eaLnBrk="1" hangingPunct="1"/>
            <a:r>
              <a:rPr lang="en-US" altLang="zh-CN">
                <a:ea typeface="SimSun" pitchFamily="2" charset="-122"/>
              </a:rPr>
              <a:t>Test Your Understanding</a:t>
            </a:r>
          </a:p>
        </p:txBody>
      </p:sp>
      <p:sp>
        <p:nvSpPr>
          <p:cNvPr id="92166" name="Rectangle 3"/>
          <p:cNvSpPr>
            <a:spLocks noGrp="1" noChangeArrowheads="1"/>
          </p:cNvSpPr>
          <p:nvPr>
            <p:ph sz="half" idx="1"/>
          </p:nvPr>
        </p:nvSpPr>
        <p:spPr/>
        <p:txBody>
          <a:bodyPr/>
          <a:lstStyle/>
          <a:p>
            <a:pPr eaLnBrk="1" hangingPunct="1">
              <a:lnSpc>
                <a:spcPct val="90000"/>
              </a:lnSpc>
            </a:pPr>
            <a:r>
              <a:rPr lang="en-US" altLang="zh-CN" dirty="0">
                <a:ea typeface="SimSun" pitchFamily="2" charset="-122"/>
              </a:rPr>
              <a:t>HK Land issues a HKD bond to HK investors. The placing banks are targeting individual investors in HK. This is a:</a:t>
            </a:r>
          </a:p>
          <a:p>
            <a:pPr lvl="1" eaLnBrk="1" hangingPunct="1">
              <a:lnSpc>
                <a:spcPct val="90000"/>
              </a:lnSpc>
            </a:pPr>
            <a:r>
              <a:rPr lang="en-US" altLang="zh-CN" dirty="0">
                <a:ea typeface="SimSun" pitchFamily="2" charset="-122"/>
              </a:rPr>
              <a:t>Public issue</a:t>
            </a:r>
          </a:p>
          <a:p>
            <a:pPr eaLnBrk="1" hangingPunct="1">
              <a:lnSpc>
                <a:spcPct val="90000"/>
              </a:lnSpc>
            </a:pPr>
            <a:r>
              <a:rPr lang="en-US" altLang="zh-CN" dirty="0">
                <a:ea typeface="SimSun" pitchFamily="2" charset="-122"/>
              </a:rPr>
              <a:t>The MTRC places a USD bond with sophisticated investors in the US under rule 144A. This is a:</a:t>
            </a:r>
          </a:p>
          <a:p>
            <a:pPr lvl="1" eaLnBrk="1" hangingPunct="1">
              <a:lnSpc>
                <a:spcPct val="90000"/>
              </a:lnSpc>
            </a:pPr>
            <a:r>
              <a:rPr lang="en-US" altLang="zh-CN" dirty="0">
                <a:ea typeface="SimSun" pitchFamily="2" charset="-122"/>
              </a:rPr>
              <a:t>Private issue</a:t>
            </a:r>
          </a:p>
        </p:txBody>
      </p:sp>
      <p:sp>
        <p:nvSpPr>
          <p:cNvPr id="92164" name="Slide Number Placeholder 3"/>
          <p:cNvSpPr>
            <a:spLocks noGrp="1"/>
          </p:cNvSpPr>
          <p:nvPr>
            <p:ph type="sldNum" sz="quarter" idx="10"/>
          </p:nvPr>
        </p:nvSpPr>
        <p:spPr>
          <a:prstGeom prst="rect">
            <a:avLst/>
          </a:prstGeom>
          <a:noFill/>
        </p:spPr>
        <p:txBody>
          <a:bodyPr/>
          <a:lstStyle/>
          <a:p>
            <a:fld id="{4DE3A7D2-7811-412E-8FFF-BEC9150613CA}" type="slidenum">
              <a:rPr lang="en-US" altLang="en-US" smtClean="0"/>
              <a:pPr/>
              <a:t>94</a:t>
            </a:fld>
            <a:endParaRPr lang="en-US" altLang="en-US"/>
          </a:p>
        </p:txBody>
      </p:sp>
      <p:pic>
        <p:nvPicPr>
          <p:cNvPr id="12"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08388" y="1752600"/>
            <a:ext cx="385483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a:spLocks noGrp="1"/>
          </p:cNvSpPr>
          <p:nvPr>
            <p:ph type="ftr" sz="quarter" idx="11"/>
          </p:nvPr>
        </p:nvSpPr>
        <p:spPr>
          <a:xfrm>
            <a:off x="3513138" y="6143625"/>
            <a:ext cx="7154862" cy="427038"/>
          </a:xfrm>
        </p:spPr>
        <p:txBody>
          <a:bodyPr/>
          <a:lstStyle/>
          <a:p>
            <a:pPr>
              <a:defRPr/>
            </a:pPr>
            <a:r>
              <a:rPr lang="en-US" altLang="en-US" dirty="0"/>
              <a:t>Overview</a:t>
            </a:r>
          </a:p>
        </p:txBody>
      </p:sp>
    </p:spTree>
    <p:extLst>
      <p:ext uri="{BB962C8B-B14F-4D97-AF65-F5344CB8AC3E}">
        <p14:creationId xmlns:p14="http://schemas.microsoft.com/office/powerpoint/2010/main" val="17242517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sz="3200" dirty="0">
                <a:ea typeface="PMingLiU" pitchFamily="18" charset="-120"/>
              </a:rPr>
              <a:t>FINA 1303</a:t>
            </a:r>
            <a:br>
              <a:rPr lang="en-US" altLang="zh-TW" dirty="0">
                <a:ea typeface="PMingLiU" pitchFamily="18" charset="-120"/>
              </a:rPr>
            </a:br>
            <a:r>
              <a:rPr lang="en-US" altLang="zh-TW" dirty="0">
                <a:ea typeface="PMingLiU" pitchFamily="18" charset="-120"/>
              </a:rPr>
              <a:t>FOUNDATIONS OF INTEREST RATES</a:t>
            </a:r>
            <a:br>
              <a:rPr lang="en-US" altLang="zh-TW" dirty="0">
                <a:ea typeface="PMingLiU" pitchFamily="18" charset="-120"/>
              </a:rPr>
            </a:br>
            <a:r>
              <a:rPr lang="en-US" altLang="zh-TW" dirty="0">
                <a:ea typeface="PMingLiU" pitchFamily="18" charset="-120"/>
              </a:rPr>
              <a:t>Part I </a:t>
            </a:r>
          </a:p>
        </p:txBody>
      </p:sp>
      <p:sp>
        <p:nvSpPr>
          <p:cNvPr id="3078"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eaLnBrk="0" hangingPunct="0">
              <a:defRPr/>
            </a:pPr>
            <a:r>
              <a:rPr lang="fr-FR" altLang="zh-TW" dirty="0"/>
              <a:t>Associate </a:t>
            </a:r>
            <a:r>
              <a:rPr lang="en-US" altLang="zh-TW" dirty="0"/>
              <a:t>Professor of Business</a:t>
            </a:r>
            <a:r>
              <a:rPr lang="fr-FR" altLang="zh-TW" dirty="0"/>
              <a:t> Education</a:t>
            </a:r>
            <a:r>
              <a:rPr lang="en-US" altLang="zh-TW" dirty="0"/>
              <a:t> </a:t>
            </a:r>
            <a:r>
              <a:rPr lang="en-US" altLang="zh-TW" dirty="0">
                <a:solidFill>
                  <a:srgbClr val="595959"/>
                </a:solidFill>
              </a:rPr>
              <a:t>- Department of Finance</a:t>
            </a:r>
            <a:endParaRPr lang="zh-TW" altLang="en-US" dirty="0">
              <a:solidFill>
                <a:srgbClr val="595959"/>
              </a:solidFill>
            </a:endParaRPr>
          </a:p>
        </p:txBody>
      </p:sp>
    </p:spTree>
    <p:extLst>
      <p:ext uri="{BB962C8B-B14F-4D97-AF65-F5344CB8AC3E}">
        <p14:creationId xmlns:p14="http://schemas.microsoft.com/office/powerpoint/2010/main" val="2602364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96</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96</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Tree>
    <p:extLst>
      <p:ext uri="{BB962C8B-B14F-4D97-AF65-F5344CB8AC3E}">
        <p14:creationId xmlns:p14="http://schemas.microsoft.com/office/powerpoint/2010/main" val="6423999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D872A7E-2B3C-4E24-917C-D58E6D5AD492}" type="slidenum">
              <a:rPr lang="en-US" altLang="en-US" smtClean="0"/>
              <a:pPr>
                <a:defRPr/>
              </a:pPr>
              <a:t>97</a:t>
            </a:fld>
            <a:endParaRPr lang="en-US" altLang="en-US"/>
          </a:p>
        </p:txBody>
      </p:sp>
      <p:sp>
        <p:nvSpPr>
          <p:cNvPr id="3" name="Footer Placeholder 2"/>
          <p:cNvSpPr>
            <a:spLocks noGrp="1"/>
          </p:cNvSpPr>
          <p:nvPr>
            <p:ph type="ftr" sz="quarter" idx="11"/>
          </p:nvPr>
        </p:nvSpPr>
        <p:spPr/>
        <p:txBody>
          <a:bodyPr/>
          <a:lstStyle/>
          <a:p>
            <a:pPr>
              <a:defRPr/>
            </a:pPr>
            <a:r>
              <a:rPr lang="en-US" altLang="en-US" dirty="0"/>
              <a:t>Foundations of Interest Rates</a:t>
            </a:r>
          </a:p>
        </p:txBody>
      </p:sp>
      <p:sp>
        <p:nvSpPr>
          <p:cNvPr id="4"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8" name="Rectangle 7"/>
          <p:cNvSpPr/>
          <p:nvPr/>
        </p:nvSpPr>
        <p:spPr>
          <a:xfrm>
            <a:off x="4343400" y="3352800"/>
            <a:ext cx="5867400" cy="19812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3400" indent="-533400"/>
            <a:r>
              <a:rPr lang="en-US" altLang="en-US" sz="2400" dirty="0">
                <a:solidFill>
                  <a:schemeClr val="tx1"/>
                </a:solidFill>
              </a:rPr>
              <a:t>Students will establish an understanding of</a:t>
            </a:r>
          </a:p>
          <a:p>
            <a:pPr marL="533400" indent="-533400">
              <a:buFontTx/>
              <a:buAutoNum type="arabicPeriod"/>
            </a:pPr>
            <a:r>
              <a:rPr lang="en-US" altLang="en-US" sz="2400" dirty="0">
                <a:solidFill>
                  <a:schemeClr val="tx1"/>
                </a:solidFill>
              </a:rPr>
              <a:t>Time and the value of payments</a:t>
            </a:r>
          </a:p>
          <a:p>
            <a:pPr marL="533400" indent="-533400">
              <a:buFontTx/>
              <a:buAutoNum type="arabicPeriod"/>
            </a:pPr>
            <a:r>
              <a:rPr lang="en-US" altLang="en-US" sz="2400" dirty="0">
                <a:solidFill>
                  <a:schemeClr val="tx1"/>
                </a:solidFill>
              </a:rPr>
              <a:t>Present value versus future value</a:t>
            </a:r>
          </a:p>
          <a:p>
            <a:pPr marL="533400" indent="-533400">
              <a:buFontTx/>
              <a:buAutoNum type="arabicPeriod"/>
            </a:pPr>
            <a:r>
              <a:rPr lang="en-US" altLang="en-US" sz="2400" dirty="0">
                <a:solidFill>
                  <a:schemeClr val="tx1"/>
                </a:solidFill>
              </a:rPr>
              <a:t>DCF</a:t>
            </a:r>
          </a:p>
          <a:p>
            <a:pPr marL="533400" indent="-533400">
              <a:buFontTx/>
              <a:buAutoNum type="arabicPeriod"/>
            </a:pPr>
            <a:r>
              <a:rPr lang="en-US" altLang="en-US" sz="2400" dirty="0">
                <a:solidFill>
                  <a:schemeClr val="tx1"/>
                </a:solidFill>
              </a:rPr>
              <a:t>Basic Formulas</a:t>
            </a:r>
          </a:p>
        </p:txBody>
      </p:sp>
      <p:sp>
        <p:nvSpPr>
          <p:cNvPr id="9"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10"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11"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Tree>
    <p:extLst>
      <p:ext uri="{BB962C8B-B14F-4D97-AF65-F5344CB8AC3E}">
        <p14:creationId xmlns:p14="http://schemas.microsoft.com/office/powerpoint/2010/main" val="7980069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TW">
                <a:ea typeface="新細明體" charset="-120"/>
              </a:rPr>
              <a:t>Get a Glimpse: Movies </a:t>
            </a:r>
          </a:p>
        </p:txBody>
      </p:sp>
      <p:sp>
        <p:nvSpPr>
          <p:cNvPr id="14" name="Slide Number Placeholder 4"/>
          <p:cNvSpPr>
            <a:spLocks noGrp="1"/>
          </p:cNvSpPr>
          <p:nvPr>
            <p:ph type="sldNum" sz="quarter" idx="10"/>
          </p:nvPr>
        </p:nvSpPr>
        <p:spPr>
          <a:prstGeom prst="rect">
            <a:avLst/>
          </a:prstGeom>
        </p:spPr>
        <p:txBody>
          <a:bodyPr/>
          <a:lstStyle/>
          <a:p>
            <a:fld id="{20AAFA9E-94DC-4905-A619-D748AA16A5B6}" type="slidenum">
              <a:rPr lang="en-US" altLang="zh-TW"/>
              <a:pPr/>
              <a:t>98</a:t>
            </a:fld>
            <a:endParaRPr lang="en-US" altLang="zh-TW"/>
          </a:p>
        </p:txBody>
      </p:sp>
      <p:sp>
        <p:nvSpPr>
          <p:cNvPr id="13" name="Footer Placeholder 3"/>
          <p:cNvSpPr>
            <a:spLocks noGrp="1"/>
          </p:cNvSpPr>
          <p:nvPr>
            <p:ph type="ftr" sz="quarter" idx="11"/>
          </p:nvPr>
        </p:nvSpPr>
        <p:spPr/>
        <p:txBody>
          <a:bodyPr/>
          <a:lstStyle/>
          <a:p>
            <a:r>
              <a:rPr lang="en-US" altLang="zh-TW" dirty="0"/>
              <a:t>Get a Glimpse</a:t>
            </a:r>
          </a:p>
        </p:txBody>
      </p:sp>
      <p:pic>
        <p:nvPicPr>
          <p:cNvPr id="60419" name="Picture 3" descr="barbarians at the gate"/>
          <p:cNvPicPr>
            <a:picLocks noChangeAspect="1" noChangeArrowheads="1"/>
          </p:cNvPicPr>
          <p:nvPr/>
        </p:nvPicPr>
        <p:blipFill>
          <a:blip r:embed="rId3" cstate="print"/>
          <a:srcRect/>
          <a:stretch>
            <a:fillRect/>
          </a:stretch>
        </p:blipFill>
        <p:spPr bwMode="auto">
          <a:xfrm>
            <a:off x="7981951" y="1828800"/>
            <a:ext cx="1323975" cy="1771650"/>
          </a:xfrm>
          <a:prstGeom prst="rect">
            <a:avLst/>
          </a:prstGeom>
          <a:noFill/>
        </p:spPr>
      </p:pic>
      <p:pic>
        <p:nvPicPr>
          <p:cNvPr id="60420" name="Picture 4" descr="boiler room"/>
          <p:cNvPicPr>
            <a:picLocks noChangeAspect="1" noChangeArrowheads="1"/>
          </p:cNvPicPr>
          <p:nvPr/>
        </p:nvPicPr>
        <p:blipFill>
          <a:blip r:embed="rId4" cstate="print"/>
          <a:srcRect/>
          <a:stretch>
            <a:fillRect/>
          </a:stretch>
        </p:blipFill>
        <p:spPr bwMode="auto">
          <a:xfrm>
            <a:off x="8039102" y="3829050"/>
            <a:ext cx="1278731" cy="1771650"/>
          </a:xfrm>
          <a:prstGeom prst="rect">
            <a:avLst/>
          </a:prstGeom>
          <a:noFill/>
        </p:spPr>
      </p:pic>
      <p:pic>
        <p:nvPicPr>
          <p:cNvPr id="60421" name="Picture 5" descr="trading places"/>
          <p:cNvPicPr>
            <a:picLocks noChangeAspect="1" noChangeArrowheads="1"/>
          </p:cNvPicPr>
          <p:nvPr/>
        </p:nvPicPr>
        <p:blipFill>
          <a:blip r:embed="rId5" cstate="print"/>
          <a:srcRect/>
          <a:stretch>
            <a:fillRect/>
          </a:stretch>
        </p:blipFill>
        <p:spPr bwMode="auto">
          <a:xfrm>
            <a:off x="6267451" y="1828800"/>
            <a:ext cx="1394222" cy="1828800"/>
          </a:xfrm>
          <a:prstGeom prst="rect">
            <a:avLst/>
          </a:prstGeom>
          <a:noFill/>
        </p:spPr>
      </p:pic>
      <p:pic>
        <p:nvPicPr>
          <p:cNvPr id="60422" name="Picture 6" descr="wall street"/>
          <p:cNvPicPr>
            <a:picLocks noChangeAspect="1" noChangeArrowheads="1"/>
          </p:cNvPicPr>
          <p:nvPr/>
        </p:nvPicPr>
        <p:blipFill>
          <a:blip r:embed="rId6" cstate="print"/>
          <a:srcRect/>
          <a:stretch>
            <a:fillRect/>
          </a:stretch>
        </p:blipFill>
        <p:spPr bwMode="auto">
          <a:xfrm>
            <a:off x="4438650" y="1828800"/>
            <a:ext cx="1333500" cy="1885950"/>
          </a:xfrm>
          <a:prstGeom prst="rect">
            <a:avLst/>
          </a:prstGeom>
          <a:noFill/>
        </p:spPr>
      </p:pic>
      <p:pic>
        <p:nvPicPr>
          <p:cNvPr id="60423" name="Picture 7" descr="rogue trader"/>
          <p:cNvPicPr>
            <a:picLocks noChangeAspect="1" noChangeArrowheads="1"/>
          </p:cNvPicPr>
          <p:nvPr/>
        </p:nvPicPr>
        <p:blipFill>
          <a:blip r:embed="rId7" cstate="print"/>
          <a:srcRect/>
          <a:stretch>
            <a:fillRect/>
          </a:stretch>
        </p:blipFill>
        <p:spPr bwMode="auto">
          <a:xfrm>
            <a:off x="2859287" y="3886200"/>
            <a:ext cx="1329929" cy="1885950"/>
          </a:xfrm>
          <a:prstGeom prst="rect">
            <a:avLst/>
          </a:prstGeom>
          <a:noFill/>
        </p:spPr>
      </p:pic>
      <p:sp>
        <p:nvSpPr>
          <p:cNvPr id="60424" name="Rectangle 8"/>
          <p:cNvSpPr>
            <a:spLocks noChangeArrowheads="1"/>
          </p:cNvSpPr>
          <p:nvPr/>
        </p:nvSpPr>
        <p:spPr bwMode="auto">
          <a:xfrm>
            <a:off x="3009900" y="2514600"/>
            <a:ext cx="6858000" cy="369332"/>
          </a:xfrm>
          <a:prstGeom prst="rect">
            <a:avLst/>
          </a:prstGeom>
          <a:noFill/>
          <a:ln w="9525">
            <a:noFill/>
            <a:miter lim="800000"/>
            <a:headEnd/>
            <a:tailEnd/>
          </a:ln>
          <a:effectLst/>
        </p:spPr>
        <p:txBody>
          <a:bodyPr>
            <a:spAutoFit/>
          </a:bodyPr>
          <a:lstStyle/>
          <a:p>
            <a:endParaRPr lang="zh-TW" altLang="en-US"/>
          </a:p>
        </p:txBody>
      </p:sp>
      <p:pic>
        <p:nvPicPr>
          <p:cNvPr id="60425" name="Picture 9" descr="Working Girl">
            <a:hlinkClick r:id="rId8"/>
          </p:cNvPr>
          <p:cNvPicPr>
            <a:picLocks noChangeAspect="1" noChangeArrowheads="1"/>
          </p:cNvPicPr>
          <p:nvPr/>
        </p:nvPicPr>
        <p:blipFill>
          <a:blip r:embed="rId9" cstate="print"/>
          <a:srcRect/>
          <a:stretch>
            <a:fillRect/>
          </a:stretch>
        </p:blipFill>
        <p:spPr bwMode="auto">
          <a:xfrm>
            <a:off x="6324600" y="3829050"/>
            <a:ext cx="1314450" cy="1828800"/>
          </a:xfrm>
          <a:prstGeom prst="rect">
            <a:avLst/>
          </a:prstGeom>
          <a:noFill/>
        </p:spPr>
      </p:pic>
      <p:pic>
        <p:nvPicPr>
          <p:cNvPr id="60426" name="Picture 10" descr="OPM"/>
          <p:cNvPicPr>
            <a:picLocks noChangeAspect="1" noChangeArrowheads="1"/>
          </p:cNvPicPr>
          <p:nvPr/>
        </p:nvPicPr>
        <p:blipFill>
          <a:blip r:embed="rId10" cstate="print"/>
          <a:srcRect/>
          <a:stretch>
            <a:fillRect/>
          </a:stretch>
        </p:blipFill>
        <p:spPr bwMode="auto">
          <a:xfrm>
            <a:off x="4495800" y="3829050"/>
            <a:ext cx="1466850" cy="1828800"/>
          </a:xfrm>
          <a:prstGeom prst="rect">
            <a:avLst/>
          </a:prstGeom>
          <a:noFill/>
        </p:spPr>
      </p:pic>
      <p:pic>
        <p:nvPicPr>
          <p:cNvPr id="60430" name="Picture 14" descr="Dealers"/>
          <p:cNvPicPr>
            <a:picLocks noChangeAspect="1" noChangeArrowheads="1"/>
          </p:cNvPicPr>
          <p:nvPr/>
        </p:nvPicPr>
        <p:blipFill>
          <a:blip r:embed="rId11" cstate="print"/>
          <a:srcRect/>
          <a:stretch>
            <a:fillRect/>
          </a:stretch>
        </p:blipFill>
        <p:spPr bwMode="auto">
          <a:xfrm>
            <a:off x="2667000" y="1828800"/>
            <a:ext cx="1714500" cy="1714500"/>
          </a:xfrm>
          <a:prstGeom prst="rect">
            <a:avLst/>
          </a:prstGeom>
          <a:noFill/>
        </p:spPr>
      </p:pic>
    </p:spTree>
    <p:extLst>
      <p:ext uri="{BB962C8B-B14F-4D97-AF65-F5344CB8AC3E}">
        <p14:creationId xmlns:p14="http://schemas.microsoft.com/office/powerpoint/2010/main" val="62377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0430"/>
                                        </p:tgtEl>
                                        <p:attrNameLst>
                                          <p:attrName>style.visibility</p:attrName>
                                        </p:attrNameLst>
                                      </p:cBhvr>
                                      <p:to>
                                        <p:strVal val="visible"/>
                                      </p:to>
                                    </p:set>
                                    <p:animEffect transition="in" filter="dissolve">
                                      <p:cBhvr>
                                        <p:cTn id="7" dur="500"/>
                                        <p:tgtEl>
                                          <p:spTgt spid="604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box(in)">
                                      <p:cBhvr>
                                        <p:cTn id="12" dur="500"/>
                                        <p:tgtEl>
                                          <p:spTgt spid="6042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0421"/>
                                        </p:tgtEl>
                                        <p:attrNameLst>
                                          <p:attrName>style.visibility</p:attrName>
                                        </p:attrNameLst>
                                      </p:cBhvr>
                                      <p:to>
                                        <p:strVal val="visible"/>
                                      </p:to>
                                    </p:set>
                                    <p:animEffect transition="in" filter="box(in)">
                                      <p:cBhvr>
                                        <p:cTn id="17" dur="500"/>
                                        <p:tgtEl>
                                          <p:spTgt spid="6042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0419"/>
                                        </p:tgtEl>
                                        <p:attrNameLst>
                                          <p:attrName>style.visibility</p:attrName>
                                        </p:attrNameLst>
                                      </p:cBhvr>
                                      <p:to>
                                        <p:strVal val="visible"/>
                                      </p:to>
                                    </p:set>
                                    <p:animEffect transition="in" filter="box(in)">
                                      <p:cBhvr>
                                        <p:cTn id="22" dur="500"/>
                                        <p:tgtEl>
                                          <p:spTgt spid="6041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0423"/>
                                        </p:tgtEl>
                                        <p:attrNameLst>
                                          <p:attrName>style.visibility</p:attrName>
                                        </p:attrNameLst>
                                      </p:cBhvr>
                                      <p:to>
                                        <p:strVal val="visible"/>
                                      </p:to>
                                    </p:set>
                                    <p:animEffect transition="in" filter="box(in)">
                                      <p:cBhvr>
                                        <p:cTn id="27" dur="500"/>
                                        <p:tgtEl>
                                          <p:spTgt spid="6042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0426"/>
                                        </p:tgtEl>
                                        <p:attrNameLst>
                                          <p:attrName>style.visibility</p:attrName>
                                        </p:attrNameLst>
                                      </p:cBhvr>
                                      <p:to>
                                        <p:strVal val="visible"/>
                                      </p:to>
                                    </p:set>
                                    <p:animEffect transition="in" filter="box(in)">
                                      <p:cBhvr>
                                        <p:cTn id="32" dur="500"/>
                                        <p:tgtEl>
                                          <p:spTgt spid="6042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0425"/>
                                        </p:tgtEl>
                                        <p:attrNameLst>
                                          <p:attrName>style.visibility</p:attrName>
                                        </p:attrNameLst>
                                      </p:cBhvr>
                                      <p:to>
                                        <p:strVal val="visible"/>
                                      </p:to>
                                    </p:set>
                                    <p:animEffect transition="in" filter="box(in)">
                                      <p:cBhvr>
                                        <p:cTn id="37" dur="500"/>
                                        <p:tgtEl>
                                          <p:spTgt spid="6042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0420"/>
                                        </p:tgtEl>
                                        <p:attrNameLst>
                                          <p:attrName>style.visibility</p:attrName>
                                        </p:attrNameLst>
                                      </p:cBhvr>
                                      <p:to>
                                        <p:strVal val="visible"/>
                                      </p:to>
                                    </p:set>
                                    <p:animEffect transition="in" filter="box(in)">
                                      <p:cBhvr>
                                        <p:cTn id="42"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TW" dirty="0">
                <a:ea typeface="新細明體" charset="-120"/>
              </a:rPr>
              <a:t>Get a Glimpse: Books</a:t>
            </a:r>
          </a:p>
        </p:txBody>
      </p:sp>
      <p:sp>
        <p:nvSpPr>
          <p:cNvPr id="15" name="Slide Number Placeholder 4"/>
          <p:cNvSpPr>
            <a:spLocks noGrp="1"/>
          </p:cNvSpPr>
          <p:nvPr>
            <p:ph type="sldNum" sz="quarter" idx="10"/>
          </p:nvPr>
        </p:nvSpPr>
        <p:spPr>
          <a:prstGeom prst="rect">
            <a:avLst/>
          </a:prstGeom>
        </p:spPr>
        <p:txBody>
          <a:bodyPr/>
          <a:lstStyle/>
          <a:p>
            <a:fld id="{5A18230D-61E6-4719-9B28-7A851A8643C7}" type="slidenum">
              <a:rPr lang="en-US" altLang="zh-TW"/>
              <a:pPr/>
              <a:t>99</a:t>
            </a:fld>
            <a:endParaRPr lang="en-US" altLang="zh-TW"/>
          </a:p>
        </p:txBody>
      </p:sp>
      <p:sp>
        <p:nvSpPr>
          <p:cNvPr id="14" name="Footer Placeholder 3"/>
          <p:cNvSpPr>
            <a:spLocks noGrp="1"/>
          </p:cNvSpPr>
          <p:nvPr>
            <p:ph type="ftr" sz="quarter" idx="11"/>
          </p:nvPr>
        </p:nvSpPr>
        <p:spPr/>
        <p:txBody>
          <a:bodyPr/>
          <a:lstStyle/>
          <a:p>
            <a:r>
              <a:rPr lang="en-US" altLang="zh-TW" dirty="0"/>
              <a:t>Get a Glimpse</a:t>
            </a:r>
          </a:p>
        </p:txBody>
      </p:sp>
      <p:pic>
        <p:nvPicPr>
          <p:cNvPr id="130051" name="Picture 3" descr="moneky business"/>
          <p:cNvPicPr>
            <a:picLocks noChangeAspect="1" noChangeArrowheads="1"/>
          </p:cNvPicPr>
          <p:nvPr/>
        </p:nvPicPr>
        <p:blipFill>
          <a:blip r:embed="rId3" cstate="print"/>
          <a:srcRect/>
          <a:stretch>
            <a:fillRect/>
          </a:stretch>
        </p:blipFill>
        <p:spPr bwMode="auto">
          <a:xfrm>
            <a:off x="7981950" y="2057401"/>
            <a:ext cx="1543050" cy="1626394"/>
          </a:xfrm>
          <a:prstGeom prst="rect">
            <a:avLst/>
          </a:prstGeom>
          <a:noFill/>
        </p:spPr>
      </p:pic>
      <p:pic>
        <p:nvPicPr>
          <p:cNvPr id="130052" name="Picture 4" descr="FIASCO"/>
          <p:cNvPicPr>
            <a:picLocks noChangeAspect="1" noChangeArrowheads="1"/>
          </p:cNvPicPr>
          <p:nvPr/>
        </p:nvPicPr>
        <p:blipFill>
          <a:blip r:embed="rId4" cstate="print"/>
          <a:srcRect/>
          <a:stretch>
            <a:fillRect/>
          </a:stretch>
        </p:blipFill>
        <p:spPr bwMode="auto">
          <a:xfrm>
            <a:off x="6553200" y="3771902"/>
            <a:ext cx="1714500" cy="1793081"/>
          </a:xfrm>
          <a:prstGeom prst="rect">
            <a:avLst/>
          </a:prstGeom>
          <a:noFill/>
        </p:spPr>
      </p:pic>
      <p:pic>
        <p:nvPicPr>
          <p:cNvPr id="130053" name="Picture 5" descr="0273704745"/>
          <p:cNvPicPr>
            <a:picLocks noChangeAspect="1" noChangeArrowheads="1"/>
          </p:cNvPicPr>
          <p:nvPr/>
        </p:nvPicPr>
        <p:blipFill>
          <a:blip r:embed="rId5" cstate="print"/>
          <a:srcRect/>
          <a:stretch>
            <a:fillRect/>
          </a:stretch>
        </p:blipFill>
        <p:spPr bwMode="auto">
          <a:xfrm>
            <a:off x="8039100" y="4057650"/>
            <a:ext cx="1485900" cy="1485900"/>
          </a:xfrm>
          <a:prstGeom prst="rect">
            <a:avLst/>
          </a:prstGeom>
          <a:noFill/>
        </p:spPr>
      </p:pic>
      <p:pic>
        <p:nvPicPr>
          <p:cNvPr id="130054" name="Picture 6" descr="When Genius Failed: The Rise and Fall of Long-Term Capital Management">
            <a:hlinkClick r:id="rId6"/>
          </p:cNvPr>
          <p:cNvPicPr>
            <a:picLocks noChangeAspect="1" noChangeArrowheads="1"/>
          </p:cNvPicPr>
          <p:nvPr/>
        </p:nvPicPr>
        <p:blipFill>
          <a:blip r:embed="rId7" cstate="print"/>
          <a:srcRect/>
          <a:stretch>
            <a:fillRect/>
          </a:stretch>
        </p:blipFill>
        <p:spPr bwMode="auto">
          <a:xfrm>
            <a:off x="3867150" y="2000250"/>
            <a:ext cx="1714500" cy="1714500"/>
          </a:xfrm>
          <a:prstGeom prst="rect">
            <a:avLst/>
          </a:prstGeom>
          <a:noFill/>
        </p:spPr>
      </p:pic>
      <p:pic>
        <p:nvPicPr>
          <p:cNvPr id="130055" name="Picture 7" descr="barbarians at the gate_book"/>
          <p:cNvPicPr>
            <a:picLocks noChangeAspect="1" noChangeArrowheads="1"/>
          </p:cNvPicPr>
          <p:nvPr/>
        </p:nvPicPr>
        <p:blipFill>
          <a:blip r:embed="rId8" cstate="print"/>
          <a:srcRect/>
          <a:stretch>
            <a:fillRect/>
          </a:stretch>
        </p:blipFill>
        <p:spPr bwMode="auto">
          <a:xfrm>
            <a:off x="5181600" y="2057401"/>
            <a:ext cx="1771650" cy="1666875"/>
          </a:xfrm>
          <a:prstGeom prst="rect">
            <a:avLst/>
          </a:prstGeom>
          <a:noFill/>
        </p:spPr>
      </p:pic>
      <p:pic>
        <p:nvPicPr>
          <p:cNvPr id="130056" name="Picture 8" descr="liar's poker"/>
          <p:cNvPicPr>
            <a:picLocks noChangeAspect="1" noChangeArrowheads="1"/>
          </p:cNvPicPr>
          <p:nvPr/>
        </p:nvPicPr>
        <p:blipFill>
          <a:blip r:embed="rId9" cstate="print"/>
          <a:srcRect/>
          <a:stretch>
            <a:fillRect/>
          </a:stretch>
        </p:blipFill>
        <p:spPr bwMode="auto">
          <a:xfrm>
            <a:off x="2667000" y="2057401"/>
            <a:ext cx="1600200" cy="1664494"/>
          </a:xfrm>
          <a:prstGeom prst="rect">
            <a:avLst/>
          </a:prstGeom>
          <a:noFill/>
        </p:spPr>
      </p:pic>
      <p:pic>
        <p:nvPicPr>
          <p:cNvPr id="130057" name="Picture 9" descr="Hedgehogging">
            <a:hlinkClick r:id="rId10"/>
          </p:cNvPr>
          <p:cNvPicPr>
            <a:picLocks noChangeAspect="1" noChangeArrowheads="1"/>
          </p:cNvPicPr>
          <p:nvPr/>
        </p:nvPicPr>
        <p:blipFill>
          <a:blip r:embed="rId11" cstate="print"/>
          <a:srcRect/>
          <a:stretch>
            <a:fillRect/>
          </a:stretch>
        </p:blipFill>
        <p:spPr bwMode="auto">
          <a:xfrm>
            <a:off x="2667000" y="3771900"/>
            <a:ext cx="1714500" cy="1714500"/>
          </a:xfrm>
          <a:prstGeom prst="rect">
            <a:avLst/>
          </a:prstGeom>
          <a:noFill/>
        </p:spPr>
      </p:pic>
      <p:pic>
        <p:nvPicPr>
          <p:cNvPr id="130058" name="Picture 10" descr="The Big Short: Inside the Doomsday Machine">
            <a:hlinkClick r:id="rId12"/>
          </p:cNvPr>
          <p:cNvPicPr>
            <a:picLocks noChangeAspect="1" noChangeArrowheads="1"/>
          </p:cNvPicPr>
          <p:nvPr/>
        </p:nvPicPr>
        <p:blipFill>
          <a:blip r:embed="rId13" cstate="print"/>
          <a:srcRect/>
          <a:stretch>
            <a:fillRect/>
          </a:stretch>
        </p:blipFill>
        <p:spPr bwMode="auto">
          <a:xfrm>
            <a:off x="3924300" y="3829050"/>
            <a:ext cx="1657350" cy="1657350"/>
          </a:xfrm>
          <a:prstGeom prst="rect">
            <a:avLst/>
          </a:prstGeom>
          <a:noFill/>
        </p:spPr>
      </p:pic>
      <p:pic>
        <p:nvPicPr>
          <p:cNvPr id="130059" name="Picture 11" descr="0471770574"/>
          <p:cNvPicPr>
            <a:picLocks noChangeAspect="1" noChangeArrowheads="1"/>
          </p:cNvPicPr>
          <p:nvPr/>
        </p:nvPicPr>
        <p:blipFill>
          <a:blip r:embed="rId14" cstate="print"/>
          <a:srcRect/>
          <a:stretch>
            <a:fillRect/>
          </a:stretch>
        </p:blipFill>
        <p:spPr bwMode="auto">
          <a:xfrm>
            <a:off x="5524501" y="4000500"/>
            <a:ext cx="1021556" cy="1543050"/>
          </a:xfrm>
          <a:prstGeom prst="rect">
            <a:avLst/>
          </a:prstGeom>
          <a:noFill/>
        </p:spPr>
      </p:pic>
      <p:pic>
        <p:nvPicPr>
          <p:cNvPr id="130060" name="Picture 12" descr="Fool's Gold: The Inside Story of J.P. Morgan and How Wall St. Greed Corrupted Its Bold Dream and Created a Financial Catastrophe">
            <a:hlinkClick r:id="rId15"/>
          </p:cNvPr>
          <p:cNvPicPr>
            <a:picLocks noChangeAspect="1" noChangeArrowheads="1"/>
          </p:cNvPicPr>
          <p:nvPr/>
        </p:nvPicPr>
        <p:blipFill>
          <a:blip r:embed="rId16" cstate="print"/>
          <a:srcRect/>
          <a:stretch>
            <a:fillRect/>
          </a:stretch>
        </p:blipFill>
        <p:spPr bwMode="auto">
          <a:xfrm>
            <a:off x="6553200" y="1943100"/>
            <a:ext cx="1714500" cy="1714500"/>
          </a:xfrm>
          <a:prstGeom prst="rect">
            <a:avLst/>
          </a:prstGeom>
          <a:noFill/>
        </p:spPr>
      </p:pic>
    </p:spTree>
    <p:extLst>
      <p:ext uri="{BB962C8B-B14F-4D97-AF65-F5344CB8AC3E}">
        <p14:creationId xmlns:p14="http://schemas.microsoft.com/office/powerpoint/2010/main" val="63332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0051"/>
                                        </p:tgtEl>
                                        <p:attrNameLst>
                                          <p:attrName>style.visibility</p:attrName>
                                        </p:attrNameLst>
                                      </p:cBhvr>
                                      <p:to>
                                        <p:strVal val="visible"/>
                                      </p:to>
                                    </p:set>
                                    <p:animEffect transition="in" filter="box(in)">
                                      <p:cBhvr>
                                        <p:cTn id="7" dur="500"/>
                                        <p:tgtEl>
                                          <p:spTgt spid="13005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0052"/>
                                        </p:tgtEl>
                                        <p:attrNameLst>
                                          <p:attrName>style.visibility</p:attrName>
                                        </p:attrNameLst>
                                      </p:cBhvr>
                                      <p:to>
                                        <p:strVal val="visible"/>
                                      </p:to>
                                    </p:set>
                                    <p:animEffect transition="in" filter="box(in)">
                                      <p:cBhvr>
                                        <p:cTn id="12" dur="500"/>
                                        <p:tgtEl>
                                          <p:spTgt spid="1300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0055"/>
                                        </p:tgtEl>
                                        <p:attrNameLst>
                                          <p:attrName>style.visibility</p:attrName>
                                        </p:attrNameLst>
                                      </p:cBhvr>
                                      <p:to>
                                        <p:strVal val="visible"/>
                                      </p:to>
                                    </p:set>
                                    <p:animEffect transition="in" filter="box(in)">
                                      <p:cBhvr>
                                        <p:cTn id="17" dur="500"/>
                                        <p:tgtEl>
                                          <p:spTgt spid="13005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0056"/>
                                        </p:tgtEl>
                                        <p:attrNameLst>
                                          <p:attrName>style.visibility</p:attrName>
                                        </p:attrNameLst>
                                      </p:cBhvr>
                                      <p:to>
                                        <p:strVal val="visible"/>
                                      </p:to>
                                    </p:set>
                                    <p:animEffect transition="in" filter="box(in)">
                                      <p:cBhvr>
                                        <p:cTn id="22" dur="500"/>
                                        <p:tgtEl>
                                          <p:spTgt spid="13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40083</Words>
  <Application>Microsoft Macintosh PowerPoint</Application>
  <PresentationFormat>Widescreen</PresentationFormat>
  <Paragraphs>5310</Paragraphs>
  <Slides>447</Slides>
  <Notes>294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447</vt:i4>
      </vt:variant>
    </vt:vector>
  </HeadingPairs>
  <TitlesOfParts>
    <vt:vector size="463" baseType="lpstr">
      <vt:lpstr>Arial Unicode MS</vt:lpstr>
      <vt:lpstr>Arial</vt:lpstr>
      <vt:lpstr>Calibri</vt:lpstr>
      <vt:lpstr>Calibri Light</vt:lpstr>
      <vt:lpstr>Cambria Math</vt:lpstr>
      <vt:lpstr>Comic Sans MS</vt:lpstr>
      <vt:lpstr>Garamond</vt:lpstr>
      <vt:lpstr>Symbol</vt:lpstr>
      <vt:lpstr>Tahoma</vt:lpstr>
      <vt:lpstr>Times New Roman</vt:lpstr>
      <vt:lpstr>Verdana</vt:lpstr>
      <vt:lpstr>Wingdings</vt:lpstr>
      <vt:lpstr>Wingdings 2</vt:lpstr>
      <vt:lpstr>Office Theme</vt:lpstr>
      <vt:lpstr>Equation</vt:lpstr>
      <vt:lpstr>Equation.DSMT4</vt:lpstr>
      <vt:lpstr>PowerPoint Presentation</vt:lpstr>
      <vt:lpstr>FINA 1303 INTRODUCTION TO FINANCIAL MARKETS</vt:lpstr>
      <vt:lpstr>Zoom Protocol for Students</vt:lpstr>
      <vt:lpstr>Course Objective</vt:lpstr>
      <vt:lpstr> Grading</vt:lpstr>
      <vt:lpstr>Participation</vt:lpstr>
      <vt:lpstr>Personal Response System (PRS) </vt:lpstr>
      <vt:lpstr>Online Quizzes</vt:lpstr>
      <vt:lpstr>Group assignment</vt:lpstr>
      <vt:lpstr>Exams</vt:lpstr>
      <vt:lpstr>Financial Calculator</vt:lpstr>
      <vt:lpstr>Textbook</vt:lpstr>
      <vt:lpstr>How to study for this class</vt:lpstr>
      <vt:lpstr>Course Map</vt:lpstr>
      <vt:lpstr>Copyright Issues</vt:lpstr>
      <vt:lpstr>Contact Info</vt:lpstr>
      <vt:lpstr>Ask Questions</vt:lpstr>
      <vt:lpstr>Course Map</vt:lpstr>
      <vt:lpstr>Course Map</vt:lpstr>
      <vt:lpstr>Quick reminder on types of firms</vt:lpstr>
      <vt:lpstr>Some examples of corporate organization in the financial industry</vt:lpstr>
      <vt:lpstr>The corporation</vt:lpstr>
      <vt:lpstr>Why does it matter?</vt:lpstr>
      <vt:lpstr>Pop Quiz!</vt:lpstr>
      <vt:lpstr>Financial Statements</vt:lpstr>
      <vt:lpstr>Accounting standards</vt:lpstr>
      <vt:lpstr>Quick Search!</vt:lpstr>
      <vt:lpstr>Role of the auditor</vt:lpstr>
      <vt:lpstr>Pop Quiz!</vt:lpstr>
      <vt:lpstr>Types of Financial Statements</vt:lpstr>
      <vt:lpstr>The Balance Sheet</vt:lpstr>
      <vt:lpstr>Illustration: Global Corporation Balance Sheet for 2012 and 2013</vt:lpstr>
      <vt:lpstr>The Balance Sheet</vt:lpstr>
      <vt:lpstr>Shareholder’s Equity (Capital)</vt:lpstr>
      <vt:lpstr>Market v. Book Value</vt:lpstr>
      <vt:lpstr>Quick Search!</vt:lpstr>
      <vt:lpstr>Funding the business</vt:lpstr>
      <vt:lpstr>Life Cycle of Firms</vt:lpstr>
      <vt:lpstr>Life cycle and funding</vt:lpstr>
      <vt:lpstr>The Income Statement</vt:lpstr>
      <vt:lpstr>Illustration: Global Corporation’s Income Statement Sheet for 2013 and 2012</vt:lpstr>
      <vt:lpstr>The Statement of Cash Flows</vt:lpstr>
      <vt:lpstr>Illustration Global Corporation’s Statement of Cash Flows for 2013 and 2012</vt:lpstr>
      <vt:lpstr>Pop Quiz!</vt:lpstr>
      <vt:lpstr>Some important ratios and terms you should know about</vt:lpstr>
      <vt:lpstr>EBITDA</vt:lpstr>
      <vt:lpstr>EPS</vt:lpstr>
      <vt:lpstr>Quick Search!</vt:lpstr>
      <vt:lpstr>Course Map</vt:lpstr>
      <vt:lpstr>Imagine…</vt:lpstr>
      <vt:lpstr>Evolution of Financial System</vt:lpstr>
      <vt:lpstr>Tech, tech, FinTech</vt:lpstr>
      <vt:lpstr>Quick Search!</vt:lpstr>
      <vt:lpstr>Disruptive Technologies</vt:lpstr>
      <vt:lpstr>PowerPoint Presentation</vt:lpstr>
      <vt:lpstr>Class discussion</vt:lpstr>
      <vt:lpstr>Financial Markets</vt:lpstr>
      <vt:lpstr>Key building blocks for capital markets</vt:lpstr>
      <vt:lpstr>Functions of Financial Markets</vt:lpstr>
      <vt:lpstr>Quick Search!</vt:lpstr>
      <vt:lpstr>Asia’s Financial Markets</vt:lpstr>
      <vt:lpstr>McKinsey Asian Capital Markets Development Index</vt:lpstr>
      <vt:lpstr>Constituents of the McKinsey ACMD Index</vt:lpstr>
      <vt:lpstr>Pop Quiz!</vt:lpstr>
      <vt:lpstr>Course Map</vt:lpstr>
      <vt:lpstr>The Players</vt:lpstr>
      <vt:lpstr>The Players</vt:lpstr>
      <vt:lpstr>Class discussion</vt:lpstr>
      <vt:lpstr>Course Map</vt:lpstr>
      <vt:lpstr>Classification of Financial Markets</vt:lpstr>
      <vt:lpstr>Primary &amp; Secondary Markets</vt:lpstr>
      <vt:lpstr>Primary v. Secondary Markets</vt:lpstr>
      <vt:lpstr>Test Your Understanding/PRS time!</vt:lpstr>
      <vt:lpstr>Debt v. Equity</vt:lpstr>
      <vt:lpstr>Securities &amp; Capital Markets</vt:lpstr>
      <vt:lpstr>Debt v. Equity Markets</vt:lpstr>
      <vt:lpstr>Test Your Understanding/PRS time!</vt:lpstr>
      <vt:lpstr>Market Organization</vt:lpstr>
      <vt:lpstr>Methods of Price Determination</vt:lpstr>
      <vt:lpstr>Exchanges vs. Over-the-Counter (OTC)</vt:lpstr>
      <vt:lpstr>Game: Identify these Asian securities exchanges</vt:lpstr>
      <vt:lpstr>Some misunderstandings</vt:lpstr>
      <vt:lpstr>Current issues related to market organization</vt:lpstr>
      <vt:lpstr>PowerPoint Presentation</vt:lpstr>
      <vt:lpstr>Test Your Understanding</vt:lpstr>
      <vt:lpstr>Domestic, Euro and Foreign markets</vt:lpstr>
      <vt:lpstr>Domestic, Euro and Foreign markets</vt:lpstr>
      <vt:lpstr> BIS Classification of Bond Markets</vt:lpstr>
      <vt:lpstr>Internal v. External classification</vt:lpstr>
      <vt:lpstr>Test Your Understanding</vt:lpstr>
      <vt:lpstr>Private v. Public </vt:lpstr>
      <vt:lpstr>Public Issues</vt:lpstr>
      <vt:lpstr>Private Issues (Private Placements)</vt:lpstr>
      <vt:lpstr>Test Your Understanding</vt:lpstr>
      <vt:lpstr>FINA 1303 FOUNDATIONS OF INTEREST RATES Part I </vt:lpstr>
      <vt:lpstr>Course Map</vt:lpstr>
      <vt:lpstr>PowerPoint Presentation</vt:lpstr>
      <vt:lpstr>Get a Glimpse: Movies </vt:lpstr>
      <vt:lpstr>Get a Glimpse: Books</vt:lpstr>
      <vt:lpstr>Get a Glimpse: Newsletters and Blogs</vt:lpstr>
      <vt:lpstr>FINA 1303 – Basics of financial calculations</vt:lpstr>
      <vt:lpstr>Agenda</vt:lpstr>
      <vt:lpstr>Interest in History &amp; Islamic Finance</vt:lpstr>
      <vt:lpstr>Important things to know before we start!</vt:lpstr>
      <vt:lpstr>Part 1: Time Value of Money</vt:lpstr>
      <vt:lpstr>Valuing Monetary Payments now and in the Future: Introducing DCF (“Discounted Cash Flows”)</vt:lpstr>
      <vt:lpstr>Timelines</vt:lpstr>
      <vt:lpstr>Timelines</vt:lpstr>
      <vt:lpstr>DCF Introduction</vt:lpstr>
      <vt:lpstr>Real Rates</vt:lpstr>
      <vt:lpstr>Sub-zero yielding debt reaches $17.05 Tr</vt:lpstr>
      <vt:lpstr>Real Interest Rates in History</vt:lpstr>
      <vt:lpstr>Real Interest Rates a long way back</vt:lpstr>
      <vt:lpstr>Interest Rates Story</vt:lpstr>
      <vt:lpstr>Class Discussion</vt:lpstr>
      <vt:lpstr>The Time Value of Money and Interest Rates</vt:lpstr>
      <vt:lpstr>Future Value and Interest</vt:lpstr>
      <vt:lpstr>Future Value example (single period)</vt:lpstr>
      <vt:lpstr>Future Value example (single period)</vt:lpstr>
      <vt:lpstr>Future Value example (single period)</vt:lpstr>
      <vt:lpstr>Future Value and Interest (single period)</vt:lpstr>
      <vt:lpstr>Future Value and Compound Interest</vt:lpstr>
      <vt:lpstr>Future Value and Compound Interest</vt:lpstr>
      <vt:lpstr>Future Value and Compound Interest</vt:lpstr>
      <vt:lpstr>Future Value and Compound Interest</vt:lpstr>
      <vt:lpstr>Pop Quiz!</vt:lpstr>
      <vt:lpstr>Compounding Frequency</vt:lpstr>
      <vt:lpstr>Compounding Frequency</vt:lpstr>
      <vt:lpstr>Changing Compounding Frequency</vt:lpstr>
      <vt:lpstr>Changing Compounding Frequency</vt:lpstr>
      <vt:lpstr>Changing Compounding Frequency</vt:lpstr>
      <vt:lpstr>Present Value</vt:lpstr>
      <vt:lpstr>Present Value for 1 Period</vt:lpstr>
      <vt:lpstr>Present Value for n Periods </vt:lpstr>
      <vt:lpstr>Present Value: THE Basis for DCF</vt:lpstr>
      <vt:lpstr>Present Value as a Function of Tenor</vt:lpstr>
      <vt:lpstr>Present Value of $100 Payment</vt:lpstr>
      <vt:lpstr>Example 1: Comparing Revenues at Different Points in Time</vt:lpstr>
      <vt:lpstr>Example 1: Comparing Revenues at Different Points in Time</vt:lpstr>
      <vt:lpstr>Example 1: Comparing Revenues at Different Points in Time</vt:lpstr>
      <vt:lpstr>Example 1: Comparing Revenues at Different Points in Time</vt:lpstr>
      <vt:lpstr>Example 1: Comparing Revenues at Different Points in Time</vt:lpstr>
      <vt:lpstr>Your Turn! </vt:lpstr>
      <vt:lpstr>Your Turn! (PRS, please)</vt:lpstr>
      <vt:lpstr>Solution to Example: Comparing Revenues at Different Points in Time</vt:lpstr>
      <vt:lpstr>Solution to Example: Comparing Revenues at Different Points in Time</vt:lpstr>
      <vt:lpstr>Solution to Example: Comparing Revenues at Different Points in Time</vt:lpstr>
      <vt:lpstr>The Three Rules of Valuing Cash Flows</vt:lpstr>
      <vt:lpstr>Valuing Cash Flows at Different Points in Time</vt:lpstr>
      <vt:lpstr>Valuing Cash Flows at Different Points in Time</vt:lpstr>
      <vt:lpstr>Valuing Cash Flows at Different Points in Time</vt:lpstr>
      <vt:lpstr>Valuing Cash Flows at Different Points in Time</vt:lpstr>
      <vt:lpstr>Example: Present Value of a Single Future Cash Flow</vt:lpstr>
      <vt:lpstr>Example: Present Value of a Single Future Cash Flow</vt:lpstr>
      <vt:lpstr>Example: Present Value of a Single Future Cash Flow</vt:lpstr>
      <vt:lpstr>Example: Present Value of a Single Future Cash Flow</vt:lpstr>
      <vt:lpstr>Your Turn! </vt:lpstr>
      <vt:lpstr>Your Turn! (PRS, please)</vt:lpstr>
      <vt:lpstr>Solution to Example: Present Value of a Single Future Cash Flow</vt:lpstr>
      <vt:lpstr>Solution to Example: Present Value of a Single Future Cash Flow</vt:lpstr>
      <vt:lpstr>Solution to Example: Present Value of a Single Future Cash Flow</vt:lpstr>
      <vt:lpstr>Part 2: Valuing a Stream of Cash Flows</vt:lpstr>
      <vt:lpstr>Valuing a Stream of Cash Flows</vt:lpstr>
      <vt:lpstr>Valuing a Stream of Cash Flows</vt:lpstr>
      <vt:lpstr>Valuing a Stream of Cash Flows</vt:lpstr>
      <vt:lpstr>Valuing a Stream of Cash Flows</vt:lpstr>
      <vt:lpstr>Valuing a Stream of Cash Flows</vt:lpstr>
      <vt:lpstr>Valuing a Stream of Cash Flows</vt:lpstr>
      <vt:lpstr>Your Turn!</vt:lpstr>
      <vt:lpstr>Your Turn! (PRS, please)</vt:lpstr>
      <vt:lpstr>Solution : Present Value of a Stream of Cash Flows</vt:lpstr>
      <vt:lpstr>Solution : Present Value of a Stream of Cash Flows (cont’d)</vt:lpstr>
      <vt:lpstr>Solution : Present Value of a Stream of Cash Flows (cont’d)</vt:lpstr>
      <vt:lpstr>Solution : Present Value of a Stream of Cash Flows (cont’d)</vt:lpstr>
      <vt:lpstr>Your Turn! (PRS, please)</vt:lpstr>
      <vt:lpstr>Solution : Present Value of a Stream of Cash Flows (cont’d)</vt:lpstr>
      <vt:lpstr>Solution : Present Value of a Stream of Cash Flows (cont’d)</vt:lpstr>
      <vt:lpstr>Your Turn!</vt:lpstr>
      <vt:lpstr>Your Turn! (PRS, please)</vt:lpstr>
      <vt:lpstr>Solution : Computing the Future Value (cont’d)</vt:lpstr>
      <vt:lpstr>Solution : Computing the Future Value (cont’d)</vt:lpstr>
      <vt:lpstr>Perpetuities</vt:lpstr>
      <vt:lpstr>Perpetuities</vt:lpstr>
      <vt:lpstr>Perpetuities/Consols</vt:lpstr>
      <vt:lpstr>Example of consol</vt:lpstr>
      <vt:lpstr>Your Turn!</vt:lpstr>
      <vt:lpstr>Your Turn! (PRS, please)</vt:lpstr>
      <vt:lpstr>Solution : Endowing a Perpetuity</vt:lpstr>
      <vt:lpstr>Solution : Endowing a Perpetuity (cont’d)</vt:lpstr>
      <vt:lpstr>Annuities</vt:lpstr>
      <vt:lpstr>Annuities</vt:lpstr>
      <vt:lpstr>Annuities</vt:lpstr>
      <vt:lpstr>In Practice: Mortgages</vt:lpstr>
      <vt:lpstr>In Practice: Fixed Rate Mortgage</vt:lpstr>
      <vt:lpstr>Your Turn!</vt:lpstr>
      <vt:lpstr>Your Turn! (PRS, please)</vt:lpstr>
      <vt:lpstr>Solution : Present Value of an Annuity</vt:lpstr>
      <vt:lpstr>Solution : Present Value of an Annuity (cont’d)</vt:lpstr>
      <vt:lpstr>Solution : Present Value of an Annuity (cont’d)</vt:lpstr>
      <vt:lpstr>Solution : Present Value of an Annuity (cont’d)</vt:lpstr>
      <vt:lpstr>Your Turn!</vt:lpstr>
      <vt:lpstr>Your Turn! (PRS, please)</vt:lpstr>
      <vt:lpstr>Solution : Retirement Savings Plan Annuity</vt:lpstr>
      <vt:lpstr>Solution : Retirement Savings Plan Annuity</vt:lpstr>
      <vt:lpstr>Solution : Retirement Savings Plan Annuity</vt:lpstr>
      <vt:lpstr>Part 3: Applications</vt:lpstr>
      <vt:lpstr>Application 1: Your Credit Card in Hong Kong</vt:lpstr>
      <vt:lpstr>Credit Cards “Easy Money”: Pay Fast!</vt:lpstr>
      <vt:lpstr>Applying PV : Example - calculating the Internal Rate of Return</vt:lpstr>
      <vt:lpstr>Internal Rate of Return: Example</vt:lpstr>
      <vt:lpstr>Internal Rate of Return: Example</vt:lpstr>
      <vt:lpstr>Internal Rate of Return: Example</vt:lpstr>
      <vt:lpstr>Key Formulas: Fixed Cash Flows + Residual Value</vt:lpstr>
      <vt:lpstr>Annex</vt:lpstr>
      <vt:lpstr>Basic Math Time!</vt:lpstr>
      <vt:lpstr>Basic Math Refresher</vt:lpstr>
      <vt:lpstr>Basic Math Refresher</vt:lpstr>
      <vt:lpstr>Basic Math Refresher</vt:lpstr>
      <vt:lpstr>Basic Math Refresher</vt:lpstr>
      <vt:lpstr>Basic Math Refresher</vt:lpstr>
      <vt:lpstr>FINA 1303 FOUNDATIONS OF INTEREST RATES Part II </vt:lpstr>
      <vt:lpstr>Course Map</vt:lpstr>
      <vt:lpstr>PowerPoint Presentation</vt:lpstr>
      <vt:lpstr>Bond Basics</vt:lpstr>
      <vt:lpstr>Bond Basics: Coupon Bond</vt:lpstr>
      <vt:lpstr>Coupon Bond</vt:lpstr>
      <vt:lpstr>Key Formulas: Bond Price</vt:lpstr>
      <vt:lpstr>Key Formulas: Bond Price</vt:lpstr>
      <vt:lpstr>Zero Coupon Bonds</vt:lpstr>
      <vt:lpstr>Zero-Coupon Bonds</vt:lpstr>
      <vt:lpstr>Zero-Coupon Bonds - Example</vt:lpstr>
      <vt:lpstr>Zero-Coupon Bonds </vt:lpstr>
      <vt:lpstr>Example: Yields for Different Maturities</vt:lpstr>
      <vt:lpstr>Example: Yields for Different Maturities</vt:lpstr>
      <vt:lpstr>Example: Yields for Different Maturities</vt:lpstr>
      <vt:lpstr>Example: Yields for Different Maturities</vt:lpstr>
      <vt:lpstr>Your Turn! </vt:lpstr>
      <vt:lpstr>Your Turn (PRS please)</vt:lpstr>
      <vt:lpstr>Solution: Yields for Different Maturities</vt:lpstr>
      <vt:lpstr>Solution: Yields for Different Maturities</vt:lpstr>
      <vt:lpstr>Solution: Yields for Different Maturities</vt:lpstr>
      <vt:lpstr>Example: Computing the Price of a Zero-Coupon Bond</vt:lpstr>
      <vt:lpstr>Example: Computing the Price of a Zero-Coupon Bond</vt:lpstr>
      <vt:lpstr>Zero-Coupon Yield Curve Consistent with the Bond Prices in Example</vt:lpstr>
      <vt:lpstr>Example: Computing the Price of a Zero-Coupon Bond</vt:lpstr>
      <vt:lpstr>Example: Computing the Price of a Zero-Coupon Bond</vt:lpstr>
      <vt:lpstr>Your Turn!</vt:lpstr>
      <vt:lpstr>Your Turn (PRS please)</vt:lpstr>
      <vt:lpstr>Solution: Computing the Price of a Zero-Coupon Bond</vt:lpstr>
      <vt:lpstr>Zero-Coupon Yield Curve Consistent with the Bond Prices in Example</vt:lpstr>
      <vt:lpstr>Solution: Computing the Price of a Zero-Coupon Bond</vt:lpstr>
      <vt:lpstr>U.S. Government Securities “Treasuries”</vt:lpstr>
      <vt:lpstr>Zero-Coupon Yield Curve</vt:lpstr>
      <vt:lpstr>Coupon Bonds</vt:lpstr>
      <vt:lpstr>Coupon Bonds</vt:lpstr>
      <vt:lpstr>Key Formulas: Bond Price</vt:lpstr>
      <vt:lpstr>Example: Computing the Yield to Maturity of a Coupon Bond </vt:lpstr>
      <vt:lpstr>Example: Computing the Yield to Maturity of a Coupon Bond</vt:lpstr>
      <vt:lpstr>Example: Computing the Yield to Maturity of a Coupon Bond</vt:lpstr>
      <vt:lpstr>Example: Computing the Yield to Maturity of a Coupon Bond</vt:lpstr>
      <vt:lpstr>Example: Computing a Bond Price from Its Yield to Maturity</vt:lpstr>
      <vt:lpstr>Example: Computing a Bond Price from Its Yield to Maturity</vt:lpstr>
      <vt:lpstr>Example: Computing a Bond Price from Its Yield to Maturity</vt:lpstr>
      <vt:lpstr>Your Turn!</vt:lpstr>
      <vt:lpstr>Your Turn (PRS please)</vt:lpstr>
      <vt:lpstr>Solution: Computing the Yield to Maturity of a Coupon Bond</vt:lpstr>
      <vt:lpstr>Solution: Computing the Yield to Maturity of a Coupon Bond</vt:lpstr>
      <vt:lpstr>Solution: Computing the Yield to Maturity of a Coupon Bond</vt:lpstr>
      <vt:lpstr>Bond Pricing Recap</vt:lpstr>
      <vt:lpstr>Bond Pricing</vt:lpstr>
      <vt:lpstr>Bond Pricing Example</vt:lpstr>
      <vt:lpstr>Bond Pricing Example</vt:lpstr>
      <vt:lpstr>Bond Pricing</vt:lpstr>
      <vt:lpstr>Interest for short term debt instruments</vt:lpstr>
      <vt:lpstr>Money Market ( 1 Year) Rates</vt:lpstr>
      <vt:lpstr>Simple Interest on Short Term Loans</vt:lpstr>
      <vt:lpstr>The DIY Dilemma</vt:lpstr>
      <vt:lpstr>The DIY Dilemma (Continued)</vt:lpstr>
      <vt:lpstr>The DIY Dilemma (Continued)</vt:lpstr>
      <vt:lpstr>Day Count Conventions</vt:lpstr>
      <vt:lpstr>PowerPoint Presentation</vt:lpstr>
      <vt:lpstr>The DIY Dilemma (Continued) Day Count Conventions</vt:lpstr>
      <vt:lpstr>The DIY Dilemma (Continued)</vt:lpstr>
      <vt:lpstr>The DIY Dilemma (Continued) Trade and Value Dates</vt:lpstr>
      <vt:lpstr>Trade, Value &amp; Maturity Dates</vt:lpstr>
      <vt:lpstr>Illustration: 1 Month Deposit</vt:lpstr>
      <vt:lpstr>The DIY Dilemma (Continued) Trade and Value Dates</vt:lpstr>
      <vt:lpstr>The DIY Dilemma (Continued) Business Day Definitions</vt:lpstr>
      <vt:lpstr>Business Day Conventions</vt:lpstr>
      <vt:lpstr>Business Day Conventions</vt:lpstr>
      <vt:lpstr>The DIY Dilemma (Continued) Trade and Value Dates</vt:lpstr>
      <vt:lpstr>The DIY Dilemma (Continued) DTM applying day count convention</vt:lpstr>
      <vt:lpstr>The DIY Dilemma Solution</vt:lpstr>
      <vt:lpstr>Your turn!  Supreme Bank</vt:lpstr>
      <vt:lpstr>Supreme Bank: What Do We Need to Know?</vt:lpstr>
      <vt:lpstr>Supreme Bank Solution Steps</vt:lpstr>
      <vt:lpstr>Supreme Bank solution</vt:lpstr>
      <vt:lpstr>FINA 1303 FOUNDATIONS OF FINANCIAL INSTITUTIONS</vt:lpstr>
      <vt:lpstr>Course Map</vt:lpstr>
      <vt:lpstr>Course Map</vt:lpstr>
      <vt:lpstr>Role of financial institutions</vt:lpstr>
      <vt:lpstr>Course Map</vt:lpstr>
      <vt:lpstr>Types of Financial Institutions</vt:lpstr>
      <vt:lpstr>Financial System</vt:lpstr>
      <vt:lpstr>Financial institutions that are not financial intermediaries</vt:lpstr>
      <vt:lpstr>Brokers</vt:lpstr>
      <vt:lpstr>Dealers</vt:lpstr>
      <vt:lpstr>SUMMARY (KLO)</vt:lpstr>
      <vt:lpstr>Course Map</vt:lpstr>
      <vt:lpstr>Financial Intermediaries</vt:lpstr>
      <vt:lpstr>Financial Intermediation</vt:lpstr>
      <vt:lpstr>Financial Intermediation (Cont)</vt:lpstr>
      <vt:lpstr>Function of Financial Intermediaries</vt:lpstr>
      <vt:lpstr>Function of Financial Intermediaries</vt:lpstr>
      <vt:lpstr>Banks as Financial Intermediaries</vt:lpstr>
      <vt:lpstr>Insurers as Financial Intermediaries</vt:lpstr>
      <vt:lpstr>Services performed by financial intermediaries</vt:lpstr>
      <vt:lpstr>Services performed by financial intermediaries (Cont)</vt:lpstr>
      <vt:lpstr>Services provided by financial intermediaries benefiting the overall economy</vt:lpstr>
      <vt:lpstr>Test Your Understanding</vt:lpstr>
      <vt:lpstr>SUMMARY (KLOs)</vt:lpstr>
      <vt:lpstr>Course Map</vt:lpstr>
      <vt:lpstr>What are conflicts of interest and why are they important?</vt:lpstr>
      <vt:lpstr>Ethics and Conflicts of Interest</vt:lpstr>
      <vt:lpstr>Approaches to remedying Conflicts of Interest</vt:lpstr>
      <vt:lpstr>Sarbanes-Oxley “SOX” Act of 2002</vt:lpstr>
      <vt:lpstr>Global Legal Settlement of 2002</vt:lpstr>
      <vt:lpstr>Asymmetric Information: Adverse Selection and Moral Hazard</vt:lpstr>
      <vt:lpstr>Current Issues </vt:lpstr>
      <vt:lpstr>Group 10:Conflicts of interest in banks: find recent example in Asia, explain issue, implications</vt:lpstr>
      <vt:lpstr>Test Your Understanding</vt:lpstr>
      <vt:lpstr>SUMMARY (KLOs)</vt:lpstr>
      <vt:lpstr>FINA 1303 THE SELL-SIDE: COMMERCIAL BANKS</vt:lpstr>
      <vt:lpstr>Course Map</vt:lpstr>
      <vt:lpstr>Course map</vt:lpstr>
      <vt:lpstr>Banks as financial intermediaries</vt:lpstr>
      <vt:lpstr>Commercial Banks</vt:lpstr>
      <vt:lpstr>Class discussion</vt:lpstr>
      <vt:lpstr>Banking discussion: retail products &amp; services</vt:lpstr>
      <vt:lpstr>Banking discussion: bank competitors</vt:lpstr>
      <vt:lpstr>Banking discussion: retail v. wholesale banking</vt:lpstr>
      <vt:lpstr>Commercial Banking</vt:lpstr>
      <vt:lpstr>Mortgages in HK: what types of mortgages do banks offer? What are typical terms? Could we have a subprime crisis in HK?</vt:lpstr>
      <vt:lpstr>Forces shaping International Banking</vt:lpstr>
      <vt:lpstr>Commercial Banks</vt:lpstr>
      <vt:lpstr>Banks in the old days</vt:lpstr>
      <vt:lpstr>Banks today</vt:lpstr>
      <vt:lpstr>Multiple Role of Banks</vt:lpstr>
      <vt:lpstr>The very special role of banks: money creation</vt:lpstr>
      <vt:lpstr>Money creation: how it works</vt:lpstr>
      <vt:lpstr>Banks in Hong Kong: digital banking developments and implications</vt:lpstr>
      <vt:lpstr>PowerPoint Presentation</vt:lpstr>
      <vt:lpstr>PowerPoint Presentation</vt:lpstr>
      <vt:lpstr>PowerPoint Presentation</vt:lpstr>
      <vt:lpstr>Trends in banking industry</vt:lpstr>
      <vt:lpstr>Customers are increasingly turning to digital banking</vt:lpstr>
      <vt:lpstr>Banks in China: will digital banking replace traditional banking? </vt:lpstr>
      <vt:lpstr>Global Financial Intermediation</vt:lpstr>
      <vt:lpstr>SUMMARY (KLOs)</vt:lpstr>
      <vt:lpstr>Course map</vt:lpstr>
      <vt:lpstr>Class discussion</vt:lpstr>
      <vt:lpstr>Bank Management</vt:lpstr>
      <vt:lpstr>Liquidity Management Scenario 1</vt:lpstr>
      <vt:lpstr>Liquidity Management Scenario 2</vt:lpstr>
      <vt:lpstr>Liquidity Management 4 Possible actions for Bank B</vt:lpstr>
      <vt:lpstr>Liquidity Management 4 Possible actions for Bank B (Cont)</vt:lpstr>
      <vt:lpstr>Reserves</vt:lpstr>
      <vt:lpstr>ALM: Asset and Liability Management</vt:lpstr>
      <vt:lpstr>Off-Balance-Sheet Activities</vt:lpstr>
      <vt:lpstr>Capital Adequacy Management</vt:lpstr>
      <vt:lpstr>Test Your Understanding</vt:lpstr>
      <vt:lpstr>SUMMARY (KLOs)</vt:lpstr>
      <vt:lpstr>Course map</vt:lpstr>
      <vt:lpstr>Risk Management Basics</vt:lpstr>
      <vt:lpstr>Types of Risk in Banking</vt:lpstr>
      <vt:lpstr>Credit risk</vt:lpstr>
      <vt:lpstr>Credit Risk</vt:lpstr>
      <vt:lpstr>Credit risk in Asia: what is the level of NPLs (non performing loans) for banks in Asia? How has it evolved over time? Implications?</vt:lpstr>
      <vt:lpstr>Market risk</vt:lpstr>
      <vt:lpstr>Liquidity Risk</vt:lpstr>
      <vt:lpstr>Operational Risk</vt:lpstr>
      <vt:lpstr>Operational risks in banks in Asia: find recent incidents, what happened, consequences</vt:lpstr>
      <vt:lpstr>Legal &amp; Reputational Risks</vt:lpstr>
      <vt:lpstr>Reputational Risk for Financial Institutions: do we care? Examples in Asia</vt:lpstr>
      <vt:lpstr>Test Your Understanding</vt:lpstr>
      <vt:lpstr>SUMMARY (KLOs)</vt:lpstr>
      <vt:lpstr>Course map</vt:lpstr>
      <vt:lpstr>Measuring Bank Performance</vt:lpstr>
      <vt:lpstr>Key Indicators</vt:lpstr>
      <vt:lpstr>Key Constituencies</vt:lpstr>
      <vt:lpstr>Bank Organization</vt:lpstr>
      <vt:lpstr>Matrix Management</vt:lpstr>
      <vt:lpstr>Derivatives in Asia: what is the level of development of derivatives market (on exchange and OTC) across Asia? What about China? What are the issues? Implications?</vt:lpstr>
      <vt:lpstr>SUMMARY (KLOs)</vt:lpstr>
      <vt:lpstr>Course map</vt:lpstr>
      <vt:lpstr>Current issues in banking</vt:lpstr>
      <vt:lpstr>FINA 1303  THE SELL-SIDE: INVESTMENT BANKS</vt:lpstr>
      <vt:lpstr>Course Map</vt:lpstr>
      <vt:lpstr>Course map</vt:lpstr>
      <vt:lpstr>Main Street v. Wall Street</vt:lpstr>
      <vt:lpstr>Class Discussion</vt:lpstr>
      <vt:lpstr> </vt:lpstr>
      <vt:lpstr>Securities Firms  &amp; Investment Banks</vt:lpstr>
      <vt:lpstr>Bank v. Investment Bank v. Investment Banking</vt:lpstr>
      <vt:lpstr>Securities Brokers &amp; Dealers</vt:lpstr>
      <vt:lpstr>Quick Quiz!</vt:lpstr>
      <vt:lpstr>Course map</vt:lpstr>
      <vt:lpstr>What is the difference between investment banks and commercial banks?</vt:lpstr>
      <vt:lpstr>From Merchant to Investment Banks</vt:lpstr>
      <vt:lpstr>Investment Banks</vt:lpstr>
      <vt:lpstr>Investment vs. Commercial Banks: Is there a difference?</vt:lpstr>
      <vt:lpstr>Basic framework for Banking &amp; Securities</vt:lpstr>
      <vt:lpstr>Current issue: Should Glass-Steagall be reinstated? Pros and cons of narrow banking</vt:lpstr>
      <vt:lpstr>Summary (KLOs) </vt:lpstr>
      <vt:lpstr>Test Your Understanding</vt:lpstr>
      <vt:lpstr>Course map</vt:lpstr>
      <vt:lpstr>What do investment banks actually do?</vt:lpstr>
      <vt:lpstr>Products and Services of Investment Banks</vt:lpstr>
      <vt:lpstr>Trading: Client vs. Risk-driven revenues</vt:lpstr>
      <vt:lpstr>Chinese Walls &amp; Information Barriers</vt:lpstr>
      <vt:lpstr>Chinese Walls &amp; Information Barriers</vt:lpstr>
      <vt:lpstr>Investment banks in Asia: recent trends, issues, implications?</vt:lpstr>
      <vt:lpstr>Test Your Understanding</vt:lpstr>
      <vt:lpstr>Summary (KLOs) </vt:lpstr>
      <vt:lpstr>Actors in I-Banks</vt:lpstr>
      <vt:lpstr>Relationship Banker</vt:lpstr>
      <vt:lpstr>Product Specialists</vt:lpstr>
      <vt:lpstr>Product Specialists</vt:lpstr>
      <vt:lpstr>Deal dynamics</vt:lpstr>
      <vt:lpstr>Deal dynamics at CA-CIB</vt:lpstr>
      <vt:lpstr>The role of actors in deal development</vt:lpstr>
      <vt:lpstr>Corporate Finance Execution (CFE) </vt:lpstr>
      <vt:lpstr>From the website of one investment bank, describing their analyst program:</vt:lpstr>
      <vt:lpstr>A Day In The “Life” Of A CFE Analyst…</vt:lpstr>
      <vt:lpstr>A Day In The “Life” Of A CFE Analyst…</vt:lpstr>
      <vt:lpstr>Number Crunching</vt:lpstr>
      <vt:lpstr>Pitch Books</vt:lpstr>
      <vt:lpstr>League Tables</vt:lpstr>
      <vt:lpstr>Sales</vt:lpstr>
      <vt:lpstr>Trading</vt:lpstr>
      <vt:lpstr>Research</vt:lpstr>
      <vt:lpstr>Other Players</vt:lpstr>
      <vt:lpstr>Investment Banking Fees (2000-2020)</vt:lpstr>
      <vt:lpstr>Investment Banking Fees (2011-2020)</vt:lpstr>
      <vt:lpstr>Regional capital markets businesses</vt:lpstr>
      <vt:lpstr>The rise of electronic trading: will human traders disappear?</vt:lpstr>
      <vt:lpstr>Summary (KLOs)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 Tsun LEUNG</dc:creator>
  <cp:lastModifiedBy>Ko Tsun LEUNG</cp:lastModifiedBy>
  <cp:revision>1</cp:revision>
  <dcterms:created xsi:type="dcterms:W3CDTF">2021-03-23T09:19:22Z</dcterms:created>
  <dcterms:modified xsi:type="dcterms:W3CDTF">2021-03-23T09:24:05Z</dcterms:modified>
</cp:coreProperties>
</file>